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7" r:id="rId6"/>
    <p:sldId id="261" r:id="rId7"/>
    <p:sldId id="294" r:id="rId8"/>
    <p:sldId id="262" r:id="rId9"/>
    <p:sldId id="295" r:id="rId10"/>
    <p:sldId id="296" r:id="rId11"/>
    <p:sldId id="297" r:id="rId12"/>
    <p:sldId id="298" r:id="rId13"/>
    <p:sldId id="264" r:id="rId14"/>
    <p:sldId id="299" r:id="rId15"/>
    <p:sldId id="300" r:id="rId16"/>
    <p:sldId id="258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276" r:id="rId2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14/06/2025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14/06/2025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EA7C-7F8A-BDF7-FE90-613969BB9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89BC24-98B2-8F0B-804C-5D2D1BDD7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E31626-56A0-E98F-18CB-A00A2B745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6EA1C-476B-4B61-1F6D-20C7374BE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764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1312C-BBE2-5184-7FBC-A283087A2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886C95-12F8-544C-B547-A91573212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9AE4BE-E303-D81A-2A96-DB85A849C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79632-3512-0D05-F9E0-9E60653394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680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2B14D-8B72-2184-F072-EC23AB77A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87C4CB-178C-C73B-50A4-BE4ED53862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BC89B4-386E-60BC-6321-9EDE1D8EB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E4AE8-5D58-833B-E885-84E96A83C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882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97757-D67A-B8D9-0A54-0E46AAD61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9D98BA-B847-14F1-4FD9-9B26EF2AC2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00B5C1-73AE-019F-4C65-5CA2B9CF8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F578B-89E4-BE95-1890-BE3324532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42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GB" noProof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Francesco Paolo </a:t>
            </a:r>
            <a:r>
              <a:rPr lang="en-GB" dirty="0" err="1"/>
              <a:t>Sferratore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87329"/>
            <a:ext cx="5111750" cy="32690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it-IT" b="1" dirty="0"/>
              <a:t>RandomForestClassifier</a:t>
            </a:r>
            <a:r>
              <a:rPr lang="it-IT" dirty="0"/>
              <a:t> è un algoritmo di </a:t>
            </a:r>
            <a:r>
              <a:rPr lang="it-IT" i="1" dirty="0"/>
              <a:t>machine learning supervisionato</a:t>
            </a:r>
            <a:r>
              <a:rPr lang="it-IT" dirty="0"/>
              <a:t> basato su un insieme di alberi decisionali (ensemble learning).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Dataset supervisionato con feature numeriche e classi da prevedere (es. "low", "medium", "high").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Vengono costruiti N alberi indipendenti, ognuno su un sottoinsieme casuale del dataset (bootstrapping).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Successivamente si splitta. Quando un albero deve </a:t>
            </a:r>
            <a:r>
              <a:rPr lang="it-IT" b="1" dirty="0"/>
              <a:t>dividere i dati</a:t>
            </a:r>
            <a:r>
              <a:rPr lang="it-IT" dirty="0"/>
              <a:t> in un nodo (cioè creare uno split), non valuta </a:t>
            </a:r>
            <a:r>
              <a:rPr lang="it-IT" b="1" dirty="0"/>
              <a:t>tutte le feature (colonne, attributi) disponibili</a:t>
            </a:r>
            <a:r>
              <a:rPr lang="it-IT" dirty="0"/>
              <a:t>, ma solo un </a:t>
            </a:r>
            <a:r>
              <a:rPr lang="it-IT" b="1" dirty="0"/>
              <a:t>sottoinsieme casuale</a:t>
            </a:r>
            <a:r>
              <a:rPr lang="it-IT" dirty="0"/>
              <a:t> di esse per fare le sue valutazioni.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Ogni dataset viene diviso in due sottoinsiemi: uno che soddisfa la condizione dello split (es. feature X &gt; 0.5) e uno che non la soddisfa.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828C6-9BEA-2B44-CB2F-3EEB2114E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7E40-17C1-8BFA-82D8-A770C8B1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4640-99D5-9C07-F4A5-05E817031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87329"/>
            <a:ext cx="5111750" cy="32690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it-IT" b="1" dirty="0"/>
              <a:t>RandomForestClassifier</a:t>
            </a:r>
            <a:r>
              <a:rPr lang="it-IT" dirty="0"/>
              <a:t> è un algoritmo di </a:t>
            </a:r>
            <a:r>
              <a:rPr lang="it-IT" i="1" dirty="0"/>
              <a:t>machine learning supervisionato</a:t>
            </a:r>
            <a:r>
              <a:rPr lang="it-IT" dirty="0"/>
              <a:t> basato su un insieme di alberi decisionali (ensemble learning).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it-IT" dirty="0"/>
              <a:t>Per ognuno di questi due rami, l’albero crea </a:t>
            </a:r>
            <a:r>
              <a:rPr lang="it-IT" b="1" dirty="0"/>
              <a:t>nuovi nodi figli </a:t>
            </a:r>
            <a:r>
              <a:rPr lang="it-IT" dirty="0"/>
              <a:t>e ri-esegue i passaggi precedenti ricorsivamente finché tutti i dati di un nodo appartengono alla stessa classe per ogni nodo foglia (raggiungendo così la </a:t>
            </a:r>
            <a:r>
              <a:rPr lang="it-IT" b="1" dirty="0"/>
              <a:t>purezza</a:t>
            </a:r>
            <a:r>
              <a:rPr lang="it-IT" dirty="0"/>
              <a:t>).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it-IT" dirty="0"/>
              <a:t>A questo punto ogni nodo rappresenta delle regole decisionali precise (Ad esempio, “se feature A &gt; x e feature B ≤ y, allora classe = 'high’”).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it-IT" dirty="0"/>
              <a:t>Quando un nuovo campione viene classificato, viene fatto discendere nell’albero seguendo le regole decisionali definite. Esso arriverà ad un nodo foglia da cui otterrà la classe.</a:t>
            </a:r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17C5-909D-9592-9AB2-831CB1F1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5CFE-9DC8-C880-C951-D5A63CDD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9560-0BBA-3AC0-CC1B-60C7F710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802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ECC04-0EF9-8FCA-6C6A-0EF1645E5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5BA7-EA12-9DD5-A524-785396CF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4CD5-47A1-9CB7-78B5-42EE2A60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87329"/>
            <a:ext cx="5111750" cy="3269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Stesso meccanismo di base: foresta di alberi, dati casuali, feature selezionate casualmente.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Invece di </a:t>
            </a:r>
            <a:r>
              <a:rPr lang="it-IT" b="1" dirty="0"/>
              <a:t>classificare</a:t>
            </a:r>
            <a:r>
              <a:rPr lang="it-IT" dirty="0"/>
              <a:t>, serve per </a:t>
            </a:r>
            <a:r>
              <a:rPr lang="it-IT" b="1" dirty="0"/>
              <a:t>predire un valore numerico continuo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Ogni albero calcola una media dei valori target nei nodi foglia.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La predizione finale è la </a:t>
            </a:r>
            <a:r>
              <a:rPr lang="it-IT" b="1" dirty="0"/>
              <a:t>media delle uscite</a:t>
            </a:r>
            <a:r>
              <a:rPr lang="it-IT" dirty="0"/>
              <a:t> di tutti gli alberi.</a:t>
            </a:r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F78A2-75AE-E302-AFB3-E4675814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4437-7566-8FD7-04B4-78692078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9E8F-3E19-091E-2D0A-2E9D380B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401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 err="1"/>
              <a:t>Utilizzo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F6D4-6D25-A8BC-F2DD-4C151684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Utilizzo</a:t>
            </a:r>
            <a:endParaRPr lang="en-GB" dirty="0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2EE8AFE8-59F2-84A1-91DD-6F68EBE1EFE0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2865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/>
              <a:t>Inserire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file da </a:t>
            </a:r>
            <a:r>
              <a:rPr lang="en-GB" sz="1600" dirty="0" err="1"/>
              <a:t>analizzare</a:t>
            </a:r>
            <a:r>
              <a:rPr lang="en-GB" sz="1600" dirty="0"/>
              <a:t> </a:t>
            </a:r>
            <a:r>
              <a:rPr lang="en-GB" sz="1600" dirty="0" err="1"/>
              <a:t>nella</a:t>
            </a:r>
            <a:r>
              <a:rPr lang="en-GB" sz="1600" dirty="0"/>
              <a:t> </a:t>
            </a:r>
            <a:r>
              <a:rPr lang="en-GB" sz="1600" dirty="0" err="1"/>
              <a:t>cartella</a:t>
            </a:r>
            <a:r>
              <a:rPr lang="en-GB" sz="1600" dirty="0"/>
              <a:t> “code” ed </a:t>
            </a:r>
            <a:r>
              <a:rPr lang="en-GB" sz="1600" dirty="0" err="1"/>
              <a:t>eseguire</a:t>
            </a:r>
            <a:r>
              <a:rPr lang="en-GB" sz="1600" dirty="0"/>
              <a:t> il </a:t>
            </a:r>
            <a:r>
              <a:rPr lang="en-GB" sz="1600" dirty="0" err="1"/>
              <a:t>programma</a:t>
            </a:r>
            <a:r>
              <a:rPr lang="en-GB" sz="1600" dirty="0"/>
              <a:t> a </a:t>
            </a:r>
            <a:r>
              <a:rPr lang="en-GB" sz="1600" dirty="0" err="1"/>
              <a:t>partire</a:t>
            </a:r>
            <a:r>
              <a:rPr lang="en-GB" sz="1600" dirty="0"/>
              <a:t> da main.py (</a:t>
            </a:r>
            <a:r>
              <a:rPr lang="en-GB" sz="1600" dirty="0" err="1"/>
              <a:t>cartella</a:t>
            </a:r>
            <a:r>
              <a:rPr lang="en-GB" sz="1600" dirty="0"/>
              <a:t> “prod”).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C883-EA2F-8FC7-5D6C-DC3AD7F1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7132B-1F2F-AF0A-1F8E-FC4DCE98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 err="1"/>
              <a:t>CodeStresser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5B989-0A53-F12C-9EB2-3575A50E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14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12DCE-32AF-C057-1895-C4E44F95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134" y="3008006"/>
            <a:ext cx="6073666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74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876AF-DF9C-309C-943D-4FD69083D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9ED5-0E69-E3CE-4036-D8D508AA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196247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2C90-0486-9BB0-B241-831A2DC2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Code.py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BAE77-7B4B-9593-821E-0A3CD5293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613BA-B513-82DE-1227-1BEADE12CAB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2D82BE-2C8B-0EB0-AF4C-4A7F0FC659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72F898-4CA3-A7D6-E67A-C3C9CD84D7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3C3B6A-7A4F-0532-4A02-C520A3033FC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ED9885-7CDC-BE79-1955-239ECBBAAA7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E42FC4-7B5F-FC38-A265-7B7674D40E7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A3724BC-DF03-8926-D3EC-F05DB604AED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778E0C9-B38F-48D6-BA92-BD96FAADDD2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01702F-4F8F-5D78-235E-4EB6C9E7CD7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16</a:t>
            </a:fld>
            <a:endParaRPr lang="en-GB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111BCA9-F67D-859C-3CF1-C7ECDAEC6A3B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646659" y="229861"/>
            <a:ext cx="5798090" cy="62170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sqlite3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handle_user_input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code to evaluate: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result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eval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Vulnerability: arbitrary exec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"Result:"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result)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search_user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conn = sqlite3.connect(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cursor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conn.cursor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name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username to search: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query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"SELECT * FROM users WHERE name = '"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name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"'"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Vulnerability: SQL Injection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cursor.execute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(query)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row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cursor.fetchall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(row)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conn.close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read_file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filename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filename: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with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(filename,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f: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Vulnerability: Path exploit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content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f.read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(content)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"1. Eval"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"2. Search user"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"3. Read file"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choice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"Choose an option: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choice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handle_user_input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choice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search_user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users.db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choice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"3"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read_file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__name__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"__main__"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main()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36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C238B-E46C-E0AB-C806-FB141DFB5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A2A5-887B-0E99-BB34-66AFA537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Code2.py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61D97-A2EB-7295-7283-E7B154D63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EDF82-FE77-B943-7155-066A5879BAC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B9E845-A1CC-235B-CA23-757CBD9407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F1D85-9524-498D-3F3D-C86BC938291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9D63A7-F0BD-17A6-6E4A-A5F97A3BAFB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02B47F-D9F2-0DD9-86B9-CDAA8BC959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7375D17-EF1E-4A43-E4D8-C64665A2527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333F40F-5479-E920-2098-9D93D212AA5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FBB368A-2EDC-FA29-28F7-A17056EEEA0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970BD54-5F7C-4AAF-8E87-9B39ABE3CCB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17</a:t>
            </a:fld>
            <a:endParaRPr lang="en-GB" noProof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74712A38-3196-DF33-D08D-B1B88ED80624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646737" y="3191639"/>
            <a:ext cx="5704913" cy="4001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bad_function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Vulnerability: Syntax Error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"This will not run"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18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115B0-A800-1E1A-FEB0-D7007D657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9AD1-A800-E86A-C669-35E21931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6DD7E-0F6E-CBD9-608B-01BB085E92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6BAD8-A0AB-47A9-E202-A2E25A90C6B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DE850F-CC3D-9CAF-0800-0A4F3471F62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63E2F5-629C-9A11-3EDE-492D07DCF19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2DAD3A-BFA2-2D71-4856-BCC66E2685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B34E41-B0D0-72A3-DB41-E14884C33BB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464EF8-6AB5-332E-2849-C5BE212A7B4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810CF0-B193-29E4-9B83-538647FC9B0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4DCE077-37E2-7A51-FFA3-490D7DEA920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AE6CB6B-9284-F4A5-E1A9-0025ABD6CCE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18</a:t>
            </a:fld>
            <a:endParaRPr lang="en-GB" noProof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C5F0B89-C0CE-2D9F-33AB-5E6416BE5C07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783208" y="1777843"/>
            <a:ext cx="5704913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"eval"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"Generally Dangerous Function Call"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0.76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"Avoid calling dangerous calls; use safer alternatives."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"eval"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Critical Sink Needing Try"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9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99F24-4183-7439-CD5D-8E57A0A6C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D225-B026-688E-DDDA-A7B49134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EDE8A-EF15-0485-B9C9-A62AAF577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02C9F-937A-E0C5-0200-5B5A993956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041491-A9DF-F13B-4ADA-163D89318C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367C41-D3C6-AE52-95F5-029C4FA3CF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A0EA70-7531-9E62-F8A2-E8103C28665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63300-891C-1F31-6244-1D05C8A4668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14D8BA-EED1-92FB-472B-4EF9D45B285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8C962B0-A128-7940-0FAE-BF5DED53ACC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EFFEFDB-45C2-B200-6C5E-D2830F3CEDD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3EB93E7-25A8-68B4-BBBF-EA80A3084D8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19</a:t>
            </a:fld>
            <a:endParaRPr lang="en-GB" noProof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8F4676-7922-F579-79E0-F1377DB66BE1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889273" y="1457301"/>
            <a:ext cx="5789305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problematic_function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problematic_variable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Tainted Parameter Source"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"Medium"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suggested_fix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problematic_function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cursor.execute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problematic_variable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"Generally Dangerous Function Call"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suggested_fix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"Avoid calling dangerous calls; use safer alternatives."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7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226923"/>
            <a:ext cx="3171825" cy="1325563"/>
          </a:xfrm>
        </p:spPr>
        <p:txBody>
          <a:bodyPr rtlCol="0">
            <a:normAutofit fontScale="90000"/>
          </a:bodyPr>
          <a:lstStyle/>
          <a:p>
            <a:r>
              <a:rPr lang="en-GB" dirty="0" err="1"/>
              <a:t>CodeStresser</a:t>
            </a:r>
            <a:r>
              <a:rPr lang="en-GB" dirty="0"/>
              <a:t> - ML Driven Static Code Vulnerability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 fontScale="92500" lnSpcReduction="10000"/>
          </a:bodyPr>
          <a:lstStyle/>
          <a:p>
            <a:r>
              <a:rPr lang="it-IT" dirty="0"/>
              <a:t>Analisi statica del codice basata sulle tecnologie di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Automatizzare l’identificazione delle vulnerabilità nel codice sorgente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Integrare l’analisi statica con il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Fornire un report dettagliato e utile sia per sviluppatori che per strumenti CI/CD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8B82C-D9C4-AF91-8F69-6CF8BD4A2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9041-233B-4AD8-A6FA-2F38057E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27F9F-BCDD-7211-CDC9-9AAB060B7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589D1-12F4-B76C-39C0-C7BA943B3C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C38F19-DA87-60D6-D51B-BFC70CA7BBD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ED0ECB-6637-23B9-9347-484FEF442B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3DCB1E-8B56-8625-832F-F049F42EF2D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970050-FDDA-056A-FFA7-12D8724534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84306E-A4AA-C81C-0A35-CAC7E3B481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49A3AA6-B718-585A-4EB8-C5389AAF472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6D7FBE9-494C-56EB-7A79-E7F56B9FBB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5C6821C-5FC2-245D-0B3F-BBACD67DF79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20</a:t>
            </a:fld>
            <a:endParaRPr lang="en-GB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D0ED70D-AB94-EC50-BE7D-5FFFE1D046F0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19680" y="1495212"/>
            <a:ext cx="5859923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"cursor.execute"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Critical Sink Needing Try"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Tainted Parameter Source"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"Medium"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7446F-99F1-4BA9-935C-511E738CA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9974-56FE-58EF-6D25-B84C18AA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99309-46FC-D1D4-9124-9590E09E6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57673-2A0B-5428-20FD-8889AA8AE5F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35877F-5D37-4C04-D20B-1170601E48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FAD553-7AFB-78E2-43E1-187F3B59BB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59CDCE-4C0C-AEC4-05D8-938F5051C8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1FE94-5B93-5213-84B2-2D6EB0C8C9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8FA7A04-2E18-E53C-599E-BAC5EE3FCE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24B9175-9B87-B6E9-CC5D-6A83417ABFF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0B1FBA-A740-B70F-FF13-0166C2D58D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DC458F-1D20-D5F1-D457-B61D9380060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21</a:t>
            </a:fld>
            <a:endParaRPr lang="en-GB" noProof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31FF82-7D3A-F5A6-82C1-35F5135C531E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19680" y="1553698"/>
            <a:ext cx="6272212" cy="32654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Dynamic SQL Query"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"High"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0.91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"Use parameterized queries instead of string concatenation."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"open"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Critical Sink Needing Try"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9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1D612-CD24-3E9E-57F7-19E871EE8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C85A-788B-A786-2411-5E68BC68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5C132-FF9C-C4AF-B359-A0CA1029D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5EA8B-574C-19FD-D243-E9094A0AF6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F31A60-581F-01E2-15D3-2A8FB89AAC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C91E45-586F-A79A-C3BB-24506E5182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F9EEF4-B4F5-269E-6A55-80A0FDE47D9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065BE3-B446-EFF8-3146-0A0AD9FCDDF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DFD278-10C9-30FE-317D-86C7D334FF2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482BC9C-46FE-E69D-D80D-04C3ED05E75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B4C5F9-F17A-00BC-FD07-EC421EAAF7F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FA45ACB-1A5D-1DF1-22EB-8A6D8B411C3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22</a:t>
            </a:fld>
            <a:endParaRPr lang="en-GB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E9B0E4A-CEE6-828E-3325-7DDAB4A90613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19680" y="2312331"/>
            <a:ext cx="5741270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"open"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"Tainted File Access (open)"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0.91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"Validate file paths to avoid path traversal."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"error"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"Syntax error at line 1: def bad_function: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code2.py"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5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32C9-8829-5085-A0C2-AB40B11C0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251942"/>
            <a:ext cx="4179570" cy="1524735"/>
          </a:xfrm>
        </p:spPr>
        <p:txBody>
          <a:bodyPr/>
          <a:lstStyle/>
          <a:p>
            <a:r>
              <a:rPr lang="en-GB" dirty="0" err="1"/>
              <a:t>conclusioni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CE590-1BA4-00AF-BB5C-6FCAC7A56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2851355"/>
            <a:ext cx="5004620" cy="3018503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CodeStresser integra l’analisi statica con il ML per rilevare vulnerabilità nel codice in modo automatico e strutturato.</a:t>
            </a:r>
          </a:p>
          <a:p>
            <a:r>
              <a:rPr lang="it-IT" dirty="0"/>
              <a:t>La combinazione di feature semantiche, modelli ML supervisionati e un report dettagliato consente una valutazione sia tecnica che operativa del rischio.</a:t>
            </a:r>
          </a:p>
          <a:p>
            <a:r>
              <a:rPr lang="it-IT" dirty="0"/>
              <a:t>Il sistema è pensato per essere integrabile in flussi CI/CD, con output leggibili sia da sviluppatori che da strumenti automatici.</a:t>
            </a:r>
          </a:p>
          <a:p>
            <a:r>
              <a:rPr lang="it-IT" dirty="0"/>
              <a:t>I risultati preliminari dimostrano un approccio promettente per supportare il Secure Software Engineering con strumenti intelligenti e adattivi.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AFBC-E4F1-5B09-6829-870F5D49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AF106-BC96-45EB-DBE6-E9722A35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8076-8AF2-0E4B-7CDC-7B9BC3C3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23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392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 dirty="0"/>
              <a:t>Grazie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Francesco Paolo </a:t>
            </a:r>
            <a:r>
              <a:rPr lang="en-GB" dirty="0" err="1"/>
              <a:t>Sferratore</a:t>
            </a:r>
            <a:endParaRPr lang="en-GB" dirty="0"/>
          </a:p>
          <a:p>
            <a:pPr rtl="0"/>
            <a:r>
              <a:rPr lang="en-GB" dirty="0"/>
              <a:t>Matr. 0522501841</a:t>
            </a:r>
          </a:p>
          <a:p>
            <a:pPr rtl="0"/>
            <a:r>
              <a:rPr lang="en-GB" dirty="0"/>
              <a:t>Informatica LM-18</a:t>
            </a:r>
          </a:p>
          <a:p>
            <a:pPr rtl="0"/>
            <a:r>
              <a:rPr lang="en-GB" dirty="0"/>
              <a:t>f.sferratore@studenti.unisa.it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 err="1"/>
              <a:t>Architettura</a:t>
            </a:r>
            <a:r>
              <a:rPr lang="en-GB" dirty="0"/>
              <a:t> del </a:t>
            </a:r>
            <a:r>
              <a:rPr lang="en-GB" dirty="0" err="1"/>
              <a:t>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dirty="0"/>
              <a:t>Code Reader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Static Analyzer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Vulnerability Model Training Pipeline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Vulnerability Report Generator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Legge il </a:t>
            </a:r>
            <a:r>
              <a:rPr lang="en-GB" dirty="0" err="1"/>
              <a:t>codice</a:t>
            </a:r>
            <a:r>
              <a:rPr lang="en-GB" dirty="0"/>
              <a:t>, </a:t>
            </a:r>
            <a:r>
              <a:rPr lang="en-GB" dirty="0" err="1"/>
              <a:t>acquisendolo</a:t>
            </a:r>
            <a:r>
              <a:rPr lang="en-GB" dirty="0"/>
              <a:t>.</a:t>
            </a:r>
          </a:p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en-GB" dirty="0" err="1"/>
              <a:t>Converte</a:t>
            </a:r>
            <a:r>
              <a:rPr lang="en-GB" dirty="0"/>
              <a:t> il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acquisito</a:t>
            </a:r>
            <a:r>
              <a:rPr lang="en-GB" dirty="0"/>
              <a:t> in AST (Abstract Syntax Tree). </a:t>
            </a:r>
            <a:r>
              <a:rPr lang="en-GB" dirty="0" err="1"/>
              <a:t>Effettua</a:t>
            </a:r>
            <a:r>
              <a:rPr lang="en-GB" dirty="0"/>
              <a:t> </a:t>
            </a:r>
            <a:r>
              <a:rPr lang="en-GB" dirty="0" err="1"/>
              <a:t>l’analisi</a:t>
            </a:r>
            <a:r>
              <a:rPr lang="en-GB" dirty="0"/>
              <a:t> </a:t>
            </a:r>
            <a:r>
              <a:rPr lang="en-GB" dirty="0" err="1"/>
              <a:t>dell’AST</a:t>
            </a:r>
            <a:r>
              <a:rPr lang="en-GB" dirty="0"/>
              <a:t> </a:t>
            </a:r>
            <a:r>
              <a:rPr lang="en-GB" dirty="0" err="1"/>
              <a:t>ottenuto</a:t>
            </a:r>
            <a:r>
              <a:rPr lang="en-GB" dirty="0"/>
              <a:t> per </a:t>
            </a:r>
            <a:r>
              <a:rPr lang="en-GB" dirty="0" err="1"/>
              <a:t>identificarne</a:t>
            </a:r>
            <a:r>
              <a:rPr lang="en-GB" dirty="0"/>
              <a:t> le </a:t>
            </a:r>
            <a:r>
              <a:rPr lang="en-GB" dirty="0" err="1"/>
              <a:t>vulnerabilità</a:t>
            </a:r>
            <a:r>
              <a:rPr lang="en-GB" dirty="0"/>
              <a:t> </a:t>
            </a:r>
            <a:r>
              <a:rPr lang="en-GB" dirty="0" err="1"/>
              <a:t>principali</a:t>
            </a:r>
            <a:r>
              <a:rPr lang="en-GB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Genera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 di machine learning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verranno</a:t>
            </a:r>
            <a:r>
              <a:rPr lang="en-GB" dirty="0"/>
              <a:t> </a:t>
            </a:r>
            <a:r>
              <a:rPr lang="en-GB" dirty="0" err="1"/>
              <a:t>utilizzati</a:t>
            </a:r>
            <a:r>
              <a:rPr lang="en-GB" dirty="0"/>
              <a:t> </a:t>
            </a:r>
            <a:r>
              <a:rPr lang="en-GB" dirty="0" err="1"/>
              <a:t>nell’analisi</a:t>
            </a:r>
            <a:r>
              <a:rPr lang="en-GB" dirty="0"/>
              <a:t> a </a:t>
            </a:r>
            <a:r>
              <a:rPr lang="en-GB" dirty="0" err="1"/>
              <a:t>partire</a:t>
            </a:r>
            <a:r>
              <a:rPr lang="en-GB" dirty="0"/>
              <a:t> </a:t>
            </a:r>
            <a:r>
              <a:rPr lang="en-GB" dirty="0" err="1"/>
              <a:t>dai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di training.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Orchestra </a:t>
            </a:r>
            <a:r>
              <a:rPr lang="en-GB" dirty="0" err="1"/>
              <a:t>CodeReader</a:t>
            </a:r>
            <a:r>
              <a:rPr lang="en-GB" dirty="0"/>
              <a:t>, </a:t>
            </a:r>
            <a:r>
              <a:rPr lang="en-GB" dirty="0" err="1"/>
              <a:t>StaticAnalyzer</a:t>
            </a:r>
            <a:r>
              <a:rPr lang="en-GB" dirty="0"/>
              <a:t> 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 </a:t>
            </a:r>
            <a:r>
              <a:rPr lang="en-GB" dirty="0" err="1"/>
              <a:t>prodotti</a:t>
            </a:r>
            <a:r>
              <a:rPr lang="en-GB" dirty="0"/>
              <a:t> da Vulnerability Model Training Pipeline per </a:t>
            </a:r>
            <a:r>
              <a:rPr lang="en-GB" dirty="0" err="1"/>
              <a:t>fornire</a:t>
            </a:r>
            <a:r>
              <a:rPr lang="en-GB" dirty="0"/>
              <a:t> un report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vulnerabilità</a:t>
            </a:r>
            <a:r>
              <a:rPr lang="en-GB" dirty="0"/>
              <a:t> del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comprensive</a:t>
            </a:r>
            <a:r>
              <a:rPr lang="en-GB" dirty="0"/>
              <a:t> di </a:t>
            </a:r>
            <a:r>
              <a:rPr lang="en-GB" b="1" dirty="0"/>
              <a:t>severity</a:t>
            </a:r>
            <a:r>
              <a:rPr lang="en-GB" dirty="0"/>
              <a:t> e </a:t>
            </a:r>
            <a:r>
              <a:rPr lang="en-GB" b="1" dirty="0"/>
              <a:t>confidence</a:t>
            </a:r>
            <a:r>
              <a:rPr lang="en-GB" dirty="0"/>
              <a:t>.</a:t>
            </a:r>
          </a:p>
          <a:p>
            <a:pPr rtl="0"/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3029-7B65-370F-7F1D-D680D05E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476875" y="471948"/>
            <a:ext cx="2221783" cy="26081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14545-6ED9-5966-53A7-82EC800C6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Vulnerability Model Training Pipeline </a:t>
            </a:r>
            <a:r>
              <a:rPr lang="en-GB" dirty="0"/>
              <a:t>e </a:t>
            </a:r>
            <a:r>
              <a:rPr lang="en-GB" b="1" dirty="0"/>
              <a:t>Vulnerability Report Generator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orchestrati</a:t>
            </a:r>
            <a:r>
              <a:rPr lang="en-GB" dirty="0"/>
              <a:t> in </a:t>
            </a:r>
            <a:r>
              <a:rPr lang="en-GB" dirty="0" err="1"/>
              <a:t>successione</a:t>
            </a:r>
            <a:r>
              <a:rPr lang="en-GB" dirty="0"/>
              <a:t> da </a:t>
            </a:r>
            <a:r>
              <a:rPr lang="en-GB" b="1" dirty="0"/>
              <a:t>main.py </a:t>
            </a:r>
            <a:r>
              <a:rPr lang="en-GB" dirty="0"/>
              <a:t>per </a:t>
            </a:r>
            <a:r>
              <a:rPr lang="en-GB" dirty="0" err="1"/>
              <a:t>produrre</a:t>
            </a:r>
            <a:r>
              <a:rPr lang="en-GB" dirty="0"/>
              <a:t> il report finale.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9DF59-97D4-BEC9-5371-22859F36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BEE9-AE02-CFEB-1848-9C69CD7B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BB7E-9477-1C9E-9652-A4EEA46B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71331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 err="1"/>
              <a:t>Vulnerabilità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rtl="0"/>
            <a:r>
              <a:rPr lang="en-GB" dirty="0"/>
              <a:t>GENERALLY DANGEROUS 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Funzioni pericolose come eval(), exec(), os.system(), cursor.execute() ecc., che possono eseguire comandi dinamici o accedere al sistema.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211306" cy="507222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DANGEROUS FUNCTION CALL: CRITICAL SINK NEEDING TRY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Chiamate a funzioni critiche (es. open(), os.remove(), subprocess.run()) senza blocchi try-except, che potrebbero causare crash o eccezioni.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900" y="4319431"/>
            <a:ext cx="4256139" cy="507225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DANGEROUS FUNCTION CALL: TAINTED PARAMETER SOURCE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Funzione pericolosa che riceve in input dati contaminati (tainted) da sorgenti non sicure (input(), request.GET, os.environ, ecc.).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TAINTED FILE ACCESSS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Uso di open() con un percorso file contaminato da una sorgente non sicura, che può portare a accesso arbitrario al filesystem.</a:t>
            </a:r>
            <a:endParaRPr lang="en-GB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5</a:t>
            </a:fld>
            <a:endParaRPr lang="en-GB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36C4120-5DA5-7BD5-03EC-C05D6B389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66D23B0-6FB7-283F-54D6-6CF4CC11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D715B-EF34-42B0-7059-A78CF4D7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A9CF-7538-1970-7E34-6D5E50ED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 err="1"/>
              <a:t>Vulnerabilità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6DB9-3A5B-A777-D207-E63F59A10E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UNSAFE DESERIALIZATION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DC737-CF37-27D3-4348-963CCF8DAE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Uso diretto di pickle.load(), che può eseguire codice arbitrario se applicato a input non affidabile.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6A8E9-D2DB-6E44-26E6-24949CB693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211306" cy="50722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GB" dirty="0"/>
              <a:t>COPY WITHOUT LENGTH CONTROL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0DD36B-B0F8-F1E6-55D6-DA57A143B0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Uso di funzioni del tipo strcpy() che possono causare buffer overflow per mancanza di controllo sulla lunghezza dei dati copiati.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AFF5E6-2464-DDBF-22A5-C4E706B1DB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900" y="4319431"/>
            <a:ext cx="4256139" cy="50722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GB" dirty="0"/>
              <a:t>DANGEROUS DYNAMIC SQL QUERY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2F68D8-6234-3771-F525-1541D51FD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Esecuzione di query SQL dinamiche tramite cursor.execute() con input contaminato, potenziale SQL Injection.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B279491-6D13-3FF4-52F7-696779A2011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211306" cy="507222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EXCESSIVE CONTROL STRUCTURE NESTING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35EBCF-087E-2CFE-2759-6CA76B359A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Profondità eccessiva di strutture di controllo (if, for, while), superiore a 3 livelli, che riduce la leggibilità e può nascondere bug.</a:t>
            </a:r>
            <a:endParaRPr lang="en-GB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0AAB1871-6648-19E6-9E7B-EE1C67DC99A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7D056C76-2B94-A041-DC51-45429087A5C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484D40E9-D36C-CF12-EC5E-21A541D91DA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8EE447-4DB9-90E0-3D24-49A589C4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04925BF-B0BD-499C-D745-1A1792A6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49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3F78-15D4-7E02-18AB-6BB9B4CD4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– </a:t>
            </a:r>
            <a:r>
              <a:rPr lang="en-GB" dirty="0" err="1"/>
              <a:t>algoritmi</a:t>
            </a:r>
            <a:r>
              <a:rPr lang="en-GB" dirty="0"/>
              <a:t> e </a:t>
            </a:r>
            <a:r>
              <a:rPr lang="en-GB" dirty="0" err="1"/>
              <a:t>predizione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0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2491-E9DA-6805-71E3-6D980A09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Attributi</a:t>
            </a:r>
            <a:r>
              <a:rPr lang="en-GB" dirty="0"/>
              <a:t>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6733-8F34-75DA-5CD9-D44BE0759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1604" y="249614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SEVERITY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B7CD6-4EC7-93A0-0A8F-B744E86E53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9522" y="2950596"/>
            <a:ext cx="4031030" cy="1057308"/>
          </a:xfrm>
        </p:spPr>
        <p:txBody>
          <a:bodyPr/>
          <a:lstStyle/>
          <a:p>
            <a:r>
              <a:rPr lang="en-GB" dirty="0"/>
              <a:t>La severity indica la </a:t>
            </a:r>
            <a:r>
              <a:rPr lang="en-GB" dirty="0" err="1"/>
              <a:t>gravità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vulnerabilità</a:t>
            </a:r>
            <a:r>
              <a:rPr lang="en-GB" dirty="0"/>
              <a:t> </a:t>
            </a:r>
            <a:r>
              <a:rPr lang="en-GB" dirty="0" err="1"/>
              <a:t>identificata</a:t>
            </a:r>
            <a:r>
              <a:rPr lang="en-GB" dirty="0"/>
              <a:t>. Essa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espressa</a:t>
            </a:r>
            <a:r>
              <a:rPr lang="en-GB" dirty="0"/>
              <a:t> in </a:t>
            </a:r>
            <a:r>
              <a:rPr lang="en-GB" dirty="0" err="1"/>
              <a:t>stringhe</a:t>
            </a:r>
            <a:r>
              <a:rPr lang="en-GB" dirty="0"/>
              <a:t> (‘Low’, ‘Medium’, ‘High’).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725E8-070B-8611-CBD3-A7E4BE744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03946" y="4400876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CONFIDENCE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B3ED22-005B-89A0-753F-A6CF1EE04E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03946" y="4908515"/>
            <a:ext cx="4031030" cy="1057308"/>
          </a:xfrm>
        </p:spPr>
        <p:txBody>
          <a:bodyPr/>
          <a:lstStyle/>
          <a:p>
            <a:r>
              <a:rPr lang="en-GB" dirty="0"/>
              <a:t>La confidence è il </a:t>
            </a:r>
            <a:r>
              <a:rPr lang="en-GB" dirty="0" err="1"/>
              <a:t>grado</a:t>
            </a:r>
            <a:r>
              <a:rPr lang="en-GB" dirty="0"/>
              <a:t> di </a:t>
            </a:r>
            <a:r>
              <a:rPr lang="en-GB" dirty="0" err="1"/>
              <a:t>confidenza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</a:t>
            </a:r>
            <a:r>
              <a:rPr lang="en-GB" dirty="0" err="1"/>
              <a:t>presenza</a:t>
            </a:r>
            <a:r>
              <a:rPr lang="en-GB" dirty="0"/>
              <a:t> </a:t>
            </a:r>
            <a:r>
              <a:rPr lang="en-GB" dirty="0" err="1"/>
              <a:t>dell’effettiva</a:t>
            </a:r>
            <a:r>
              <a:rPr lang="en-GB" dirty="0"/>
              <a:t> </a:t>
            </a:r>
            <a:r>
              <a:rPr lang="en-GB" dirty="0" err="1"/>
              <a:t>vulnerabilità</a:t>
            </a:r>
            <a:r>
              <a:rPr lang="en-GB" dirty="0"/>
              <a:t>. Essa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espressa</a:t>
            </a:r>
            <a:r>
              <a:rPr lang="en-GB" dirty="0"/>
              <a:t> in </a:t>
            </a:r>
            <a:r>
              <a:rPr lang="en-GB" dirty="0" err="1"/>
              <a:t>una</a:t>
            </a:r>
            <a:r>
              <a:rPr lang="en-GB" dirty="0"/>
              <a:t> scala </a:t>
            </a:r>
            <a:r>
              <a:rPr lang="en-GB" dirty="0" err="1"/>
              <a:t>tra</a:t>
            </a:r>
            <a:r>
              <a:rPr lang="en-GB" dirty="0"/>
              <a:t> 0 e 1.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904BB-E574-DFFE-7979-1B5C975D3C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3267F4-202D-3576-6EF6-00D806C2FB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B0D989-C459-3AC9-A884-AD64E6DD5F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03340" y="808610"/>
            <a:ext cx="4031945" cy="365125"/>
          </a:xfrm>
        </p:spPr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91F403-9110-812A-CF1B-9CB1C3FACF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4255" y="1217254"/>
            <a:ext cx="4031030" cy="105730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10765A1-99F9-CB84-B768-E070C7C55D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B7C712-74CC-ED20-537E-DAF120802FB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noProof="0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8414FD-6781-8D94-4B92-F9B40BAC2E1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7569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FF43D-351F-774B-A04D-FCE6BA6B5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C024-19D7-E2E4-7C71-9B2C236A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Algoritmi</a:t>
            </a:r>
            <a:r>
              <a:rPr lang="en-GB" dirty="0"/>
              <a:t>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D40A-6E4C-BBC9-C9B4-FA8F309E93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1604" y="249614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SEVERITY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23BCB-CA10-748A-1CA0-1B61DAC550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9522" y="2950596"/>
            <a:ext cx="4031030" cy="1057308"/>
          </a:xfrm>
        </p:spPr>
        <p:txBody>
          <a:bodyPr/>
          <a:lstStyle/>
          <a:p>
            <a:r>
              <a:rPr lang="en-GB" dirty="0"/>
              <a:t>Usa</a:t>
            </a:r>
            <a:r>
              <a:rPr lang="en-GB" b="1" dirty="0"/>
              <a:t> </a:t>
            </a:r>
            <a:r>
              <a:rPr lang="en-GB" b="1" dirty="0" err="1"/>
              <a:t>RandomForestClassifier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81CA9-179D-4305-CF51-EBB96FBF1F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03946" y="4400876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CONFIDENCE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FBF42F-2213-5CC7-1F6A-3DE183EEC0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03946" y="4908515"/>
            <a:ext cx="4031030" cy="1057308"/>
          </a:xfrm>
        </p:spPr>
        <p:txBody>
          <a:bodyPr/>
          <a:lstStyle/>
          <a:p>
            <a:r>
              <a:rPr lang="en-GB" dirty="0"/>
              <a:t>Usa </a:t>
            </a:r>
            <a:r>
              <a:rPr lang="en-GB" b="1" dirty="0" err="1"/>
              <a:t>RandomForestRegressor</a:t>
            </a:r>
            <a:r>
              <a:rPr lang="en-GB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5306F5-0CAA-9B1C-7E43-DCC9DF0A35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09715F-CA9E-0273-7841-B2F9AE0B41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D523F4-7325-6EBA-E6BA-12A173FD4A2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03340" y="808610"/>
            <a:ext cx="4031945" cy="365125"/>
          </a:xfrm>
        </p:spPr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9CAA72-835C-1827-E2B0-09A3BCBC51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4255" y="1217254"/>
            <a:ext cx="4031030" cy="105730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474FA87-87AB-E28C-8647-B9F9CBDF7A9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F5A5679-EFC2-478C-7D70-C14908887D5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A5CD5F-51DD-4F2C-D334-2419674C314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09619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8A34E01316F8439D0AE3BCFE2030F9" ma:contentTypeVersion="12" ma:contentTypeDescription="Creare un nuovo documento." ma:contentTypeScope="" ma:versionID="56b4836140918b505a84d3124f03cfdc">
  <xsd:schema xmlns:xsd="http://www.w3.org/2001/XMLSchema" xmlns:xs="http://www.w3.org/2001/XMLSchema" xmlns:p="http://schemas.microsoft.com/office/2006/metadata/properties" xmlns:ns3="25379ffa-1be3-456e-9b5c-56d073d73bb0" xmlns:ns4="c1651439-6e46-4f78-9acb-4a905f92618b" targetNamespace="http://schemas.microsoft.com/office/2006/metadata/properties" ma:root="true" ma:fieldsID="fd860a8e7b9e4a61eb6c1c377dc76e80" ns3:_="" ns4:_="">
    <xsd:import namespace="25379ffa-1be3-456e-9b5c-56d073d73bb0"/>
    <xsd:import namespace="c1651439-6e46-4f78-9acb-4a905f9261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379ffa-1be3-456e-9b5c-56d073d73b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651439-6e46-4f78-9acb-4a905f926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25379ffa-1be3-456e-9b5c-56d073d73bb0"/>
    <ds:schemaRef ds:uri="http://purl.org/dc/dcmitype/"/>
    <ds:schemaRef ds:uri="http://www.w3.org/XML/1998/namespace"/>
    <ds:schemaRef ds:uri="http://schemas.microsoft.com/office/2006/documentManagement/types"/>
    <ds:schemaRef ds:uri="c1651439-6e46-4f78-9acb-4a905f92618b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3E18CD2-5526-4359-B809-0DECB3E20B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379ffa-1be3-456e-9b5c-56d073d73bb0"/>
    <ds:schemaRef ds:uri="c1651439-6e46-4f78-9acb-4a905f926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{EBB2A5B9-2A2B-44DC-BDBB-B805B5DC6D05}tf22318419_win32</Template>
  <TotalTime>450</TotalTime>
  <Words>2327</Words>
  <Application>Microsoft Office PowerPoint</Application>
  <PresentationFormat>Widescreen</PresentationFormat>
  <Paragraphs>173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Unicode MS</vt:lpstr>
      <vt:lpstr>Calibri</vt:lpstr>
      <vt:lpstr>JetBrains Mono</vt:lpstr>
      <vt:lpstr>Tenorite</vt:lpstr>
      <vt:lpstr>Monoline</vt:lpstr>
      <vt:lpstr>Codestresser</vt:lpstr>
      <vt:lpstr>CodeStresser - ML Driven Static Code Vulnerability Analyzer</vt:lpstr>
      <vt:lpstr>Architettura del sistema</vt:lpstr>
      <vt:lpstr>PowerPoint Presentation</vt:lpstr>
      <vt:lpstr>Vulnerabilità</vt:lpstr>
      <vt:lpstr>Vulnerabilità</vt:lpstr>
      <vt:lpstr>Machine learning – algoritmi e predizione</vt:lpstr>
      <vt:lpstr>Attributi prediction</vt:lpstr>
      <vt:lpstr>Algoritmi ml</vt:lpstr>
      <vt:lpstr>Random Forest Classifier</vt:lpstr>
      <vt:lpstr>Random Forest Classifier</vt:lpstr>
      <vt:lpstr>Random Forest Regression</vt:lpstr>
      <vt:lpstr>Utilizzo</vt:lpstr>
      <vt:lpstr>Utilizzo</vt:lpstr>
      <vt:lpstr>Use case</vt:lpstr>
      <vt:lpstr>Code.py</vt:lpstr>
      <vt:lpstr>Code2.py</vt:lpstr>
      <vt:lpstr>Report</vt:lpstr>
      <vt:lpstr>Report</vt:lpstr>
      <vt:lpstr>Report</vt:lpstr>
      <vt:lpstr>Report</vt:lpstr>
      <vt:lpstr>Report</vt:lpstr>
      <vt:lpstr>conclusioni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PAOLO SFERRATORE</dc:creator>
  <cp:lastModifiedBy>FRANCESCO PAOLO SFERRATORE</cp:lastModifiedBy>
  <cp:revision>4</cp:revision>
  <dcterms:created xsi:type="dcterms:W3CDTF">2025-06-14T07:51:59Z</dcterms:created>
  <dcterms:modified xsi:type="dcterms:W3CDTF">2025-06-14T15:21:59Z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0x010100958A34E01316F8439D0AE3BCFE2030F9</vt:lpwstr>
  </property>
</Properties>
</file>