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5af15ffa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5af15ffa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Provides security and authenticity because impossible to determine private key from public and used for digital signature</a:t>
            </a:r>
            <a:endParaRPr sz="1200"/>
          </a:p>
          <a:p>
            <a:pPr indent="0" lvl="0" marL="0" rtl="0" algn="l">
              <a:spcBef>
                <a:spcPts val="0"/>
              </a:spcBef>
              <a:spcAft>
                <a:spcPts val="0"/>
              </a:spcAft>
              <a:buNone/>
            </a:pPr>
            <a:r>
              <a:rPr lang="en" sz="1200"/>
              <a:t>There are options for how to distribute the key to the network/blockchain</a:t>
            </a:r>
            <a:endParaRPr sz="1200"/>
          </a:p>
          <a:p>
            <a:pPr indent="0" lvl="0" marL="0" rtl="0" algn="l">
              <a:spcBef>
                <a:spcPts val="0"/>
              </a:spcBef>
              <a:spcAft>
                <a:spcPts val="0"/>
              </a:spcAft>
              <a:buNone/>
            </a:pPr>
            <a:r>
              <a:rPr lang="en" sz="1200"/>
              <a:t>Either send it out manually, or keep most up to date key list in last block of blockchain</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c802ae0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c802ae0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is to decentralize the system, so we want to lower the block size so any device could theoretically verify it.</a:t>
            </a:r>
            <a:endParaRPr/>
          </a:p>
          <a:p>
            <a:pPr indent="0" lvl="0" marL="0" rtl="0" algn="l">
              <a:spcBef>
                <a:spcPts val="0"/>
              </a:spcBef>
              <a:spcAft>
                <a:spcPts val="0"/>
              </a:spcAft>
              <a:buNone/>
            </a:pPr>
            <a:r>
              <a:rPr lang="en"/>
              <a:t>Could have more packets that could be sent, but all devices would be slowed down when processing.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5af15ffa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5af15ffa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other network transmissions could indicate behavior of an attacker? What packet transmissions are suggestive of evil behavior</a:t>
            </a:r>
            <a:endParaRPr/>
          </a:p>
          <a:p>
            <a:pPr indent="0" lvl="0" marL="0" rtl="0" algn="l">
              <a:spcBef>
                <a:spcPts val="0"/>
              </a:spcBef>
              <a:spcAft>
                <a:spcPts val="0"/>
              </a:spcAft>
              <a:buNone/>
            </a:pPr>
            <a:r>
              <a:rPr lang="en"/>
              <a:t>Invocation of smart contracts, like for defense of network, so other nodes know who the target of the contract was</a:t>
            </a:r>
            <a:endParaRPr/>
          </a:p>
          <a:p>
            <a:pPr indent="0" lvl="0" marL="0" rtl="0" algn="l">
              <a:spcBef>
                <a:spcPts val="0"/>
              </a:spcBef>
              <a:spcAft>
                <a:spcPts val="0"/>
              </a:spcAft>
              <a:buNone/>
            </a:pPr>
            <a:r>
              <a:rPr lang="en"/>
              <a:t>Just basic format for the idea of a block’s contents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ccecd1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ccecd1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my research and our application of blockchain, this is my proposed content for a block in the blockchain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5af15ffa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5af15ffa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5af15ffa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5af15ffa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5af15ffa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5af15ffa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9aef3fe1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9aef3fe1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9aef3fe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9aef3fe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9aef3fe1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9aef3fe1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5af15ff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5af15ff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worked on the simulations you sent us with Caleb and getting them up and running and he will be talking </a:t>
            </a:r>
            <a:r>
              <a:rPr lang="en"/>
              <a:t>about</a:t>
            </a:r>
            <a:r>
              <a:rPr lang="en"/>
              <a:t> those later on. I also read some of the papers that you sent us along with the article about </a:t>
            </a:r>
            <a:r>
              <a:rPr lang="en"/>
              <a:t>implementing</a:t>
            </a:r>
            <a:r>
              <a:rPr lang="en"/>
              <a:t> a simple blockchain using python which I will be talking about.</a:t>
            </a:r>
            <a:endParaRPr/>
          </a:p>
          <a:p>
            <a:pPr indent="-298450" lvl="0" marL="457200" rtl="0" algn="l">
              <a:spcBef>
                <a:spcPts val="0"/>
              </a:spcBef>
              <a:spcAft>
                <a:spcPts val="0"/>
              </a:spcAft>
              <a:buSzPts val="1100"/>
              <a:buChar char="-"/>
            </a:pPr>
            <a:r>
              <a:rPr lang="en"/>
              <a:t>The article talked about using a SHA-256 hashing </a:t>
            </a:r>
            <a:r>
              <a:rPr lang="en"/>
              <a:t>algorithm…</a:t>
            </a:r>
            <a:endParaRPr/>
          </a:p>
          <a:p>
            <a:pPr indent="-298450" lvl="0" marL="457200" rtl="0" algn="l">
              <a:spcBef>
                <a:spcPts val="0"/>
              </a:spcBef>
              <a:spcAft>
                <a:spcPts val="0"/>
              </a:spcAft>
              <a:buSzPts val="1100"/>
              <a:buChar char="-"/>
            </a:pPr>
            <a:r>
              <a:rPr lang="en"/>
              <a:t>Each block in this simulation contains its own hash and the previous block’s hash</a:t>
            </a:r>
            <a:endParaRPr/>
          </a:p>
          <a:p>
            <a:pPr indent="-298450" lvl="0" marL="457200" rtl="0" algn="l">
              <a:spcBef>
                <a:spcPts val="0"/>
              </a:spcBef>
              <a:spcAft>
                <a:spcPts val="0"/>
              </a:spcAft>
              <a:buSzPts val="1100"/>
              <a:buChar char="-"/>
            </a:pPr>
            <a:r>
              <a:rPr lang="en"/>
              <a:t>It uses proof of work to mine for the next block</a:t>
            </a:r>
            <a:endParaRPr/>
          </a:p>
          <a:p>
            <a:pPr indent="-298450" lvl="0" marL="457200" rtl="0" algn="l">
              <a:spcBef>
                <a:spcPts val="0"/>
              </a:spcBef>
              <a:spcAft>
                <a:spcPts val="0"/>
              </a:spcAft>
              <a:buSzPts val="1100"/>
              <a:buChar char="-"/>
            </a:pPr>
            <a:r>
              <a:rPr lang="en"/>
              <a:t>After several blocks have been added to the chain it checks for the blockchain’s validity</a:t>
            </a:r>
            <a:endParaRPr/>
          </a:p>
          <a:p>
            <a:pPr indent="-298450" lvl="0" marL="457200" rtl="0" algn="l">
              <a:spcBef>
                <a:spcPts val="0"/>
              </a:spcBef>
              <a:spcAft>
                <a:spcPts val="0"/>
              </a:spcAft>
              <a:buSzPts val="1100"/>
              <a:buChar char="-"/>
            </a:pPr>
            <a:r>
              <a:rPr lang="en"/>
              <a:t>Then finally it makes a web app using Flask that can be deployed locally or publicly as needed by the user.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5af15ffa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5af15ffa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5af15ffa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5af15ffa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Etherscan - platform to see details and stats on ethereum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Because the miners do not form an identifiable set, they cannot have discretion over the rules determining transaction validity. Therefore, Bitcoin’s rules must be determined at the start of its history, and new valid transaction forms cannot be added except with the agreement of every network participant. Even with such an agreement, changes are difficult to deploy because they require all participants to implement and execute the new rules in exactly the same way, including edge cases and unexpected interactions with other features</a:t>
            </a:r>
            <a:endParaRPr/>
          </a:p>
          <a:p>
            <a:pPr indent="0" lvl="0" marL="0" rtl="0" algn="l">
              <a:spcBef>
                <a:spcPts val="0"/>
              </a:spcBef>
              <a:spcAft>
                <a:spcPts val="0"/>
              </a:spcAft>
              <a:buClr>
                <a:schemeClr val="dk1"/>
              </a:buClr>
              <a:buSzPts val="1100"/>
              <a:buFont typeface="Arial"/>
              <a:buNone/>
            </a:pPr>
            <a:r>
              <a:rPr lang="en"/>
              <a:t>-Enabling Blockchain Innovations with Pegged Sidechains, 2014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5af15ffa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5af15ffa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5af15ffa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5af15ffa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d1b6bab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d1b6bab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screenshots </a:t>
            </a:r>
            <a:r>
              <a:rPr lang="en"/>
              <a:t>provided</a:t>
            </a:r>
            <a:r>
              <a:rPr lang="en"/>
              <a:t> are outputs that are produced by </a:t>
            </a:r>
            <a:r>
              <a:rPr lang="en"/>
              <a:t>the</a:t>
            </a:r>
            <a:r>
              <a:rPr lang="en"/>
              <a:t> code. </a:t>
            </a:r>
            <a:endParaRPr/>
          </a:p>
          <a:p>
            <a:pPr indent="-298450" lvl="0" marL="457200" rtl="0" algn="l">
              <a:spcBef>
                <a:spcPts val="0"/>
              </a:spcBef>
              <a:spcAft>
                <a:spcPts val="0"/>
              </a:spcAft>
              <a:buSzPts val="1100"/>
              <a:buChar char="-"/>
            </a:pPr>
            <a:r>
              <a:rPr lang="en"/>
              <a:t>The first screenshot shows what is output after a block is mined. It shows the block’s number/place in the blockchain, the time it was created, and the hash of the previous block.</a:t>
            </a:r>
            <a:endParaRPr/>
          </a:p>
          <a:p>
            <a:pPr indent="-298450" lvl="0" marL="457200" rtl="0" algn="l">
              <a:spcBef>
                <a:spcPts val="0"/>
              </a:spcBef>
              <a:spcAft>
                <a:spcPts val="0"/>
              </a:spcAft>
              <a:buSzPts val="1100"/>
              <a:buChar char="-"/>
            </a:pPr>
            <a:r>
              <a:rPr lang="en"/>
              <a:t>The second screenshot shows details of the blockchain. You can see how many blocks are in the blockchain, and how the second block contains the previous block’s hash where the first block doesn’t have a previous hash because it is the first block in the blockchain. If more blocks were added after the second block you would </a:t>
            </a:r>
            <a:r>
              <a:rPr lang="en"/>
              <a:t>continuously</a:t>
            </a:r>
            <a:r>
              <a:rPr lang="en"/>
              <a:t> be able to see the hash of the previous block.</a:t>
            </a:r>
            <a:endParaRPr/>
          </a:p>
          <a:p>
            <a:pPr indent="-298450" lvl="0" marL="457200" rtl="0" algn="l">
              <a:spcBef>
                <a:spcPts val="0"/>
              </a:spcBef>
              <a:spcAft>
                <a:spcPts val="0"/>
              </a:spcAft>
              <a:buSzPts val="1100"/>
              <a:buChar char="-"/>
            </a:pPr>
            <a:r>
              <a:rPr lang="en"/>
              <a:t>The last screenshot shows the message that would be displayed after several blocks have been added and the validity of blockchain would need to be verified.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5af15ffa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5af15ffa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in our simulation:</a:t>
            </a:r>
            <a:endParaRPr/>
          </a:p>
          <a:p>
            <a:pPr indent="0" lvl="0" marL="0" rtl="0" algn="l">
              <a:spcBef>
                <a:spcPts val="0"/>
              </a:spcBef>
              <a:spcAft>
                <a:spcPts val="0"/>
              </a:spcAft>
              <a:buNone/>
            </a:pPr>
            <a:r>
              <a:rPr lang="en"/>
              <a:t>Calculate to find the leader node.</a:t>
            </a:r>
            <a:endParaRPr/>
          </a:p>
          <a:p>
            <a:pPr indent="0" lvl="0" marL="0" rtl="0" algn="l">
              <a:spcBef>
                <a:spcPts val="0"/>
              </a:spcBef>
              <a:spcAft>
                <a:spcPts val="0"/>
              </a:spcAft>
              <a:buNone/>
            </a:pPr>
            <a:r>
              <a:rPr lang="en"/>
              <a:t>Each new block will be created by the new designated leader from the list of authorized nodes.</a:t>
            </a:r>
            <a:endParaRPr/>
          </a:p>
          <a:p>
            <a:pPr indent="0" lvl="0" marL="0" rtl="0" algn="l">
              <a:spcBef>
                <a:spcPts val="0"/>
              </a:spcBef>
              <a:spcAft>
                <a:spcPts val="0"/>
              </a:spcAft>
              <a:buNone/>
            </a:pPr>
            <a:r>
              <a:rPr lang="en"/>
              <a:t>The block will be created by collecting new transactions from the queue and executing them or rejecting them if invalid, then checks compliance for the block generation limits, creates a block with valid transactions and signs it with the node’s private key (ECDSA </a:t>
            </a:r>
            <a:r>
              <a:rPr lang="en"/>
              <a:t>algorithm</a:t>
            </a:r>
            <a:r>
              <a:rPr lang="en"/>
              <a:t>), and </a:t>
            </a:r>
            <a:r>
              <a:rPr lang="en"/>
              <a:t>finally</a:t>
            </a:r>
            <a:r>
              <a:rPr lang="en"/>
              <a:t> sends the block to other validating nodes.</a:t>
            </a:r>
            <a:endParaRPr/>
          </a:p>
          <a:p>
            <a:pPr indent="0" lvl="0" marL="0" rtl="0" algn="l">
              <a:spcBef>
                <a:spcPts val="0"/>
              </a:spcBef>
              <a:spcAft>
                <a:spcPts val="0"/>
              </a:spcAft>
              <a:buNone/>
            </a:pPr>
            <a:r>
              <a:rPr lang="en"/>
              <a:t>The block is validated: Other nodes receive the new block and confirm it was created correctly, then they execute the transactions and check that they are </a:t>
            </a:r>
            <a:r>
              <a:rPr lang="en"/>
              <a:t>executed</a:t>
            </a:r>
            <a:r>
              <a:rPr lang="en"/>
              <a:t> within the block generation limits, if it’s successful the block is added to the node’s blockchain and if it fails it is rejected and sent </a:t>
            </a:r>
            <a:r>
              <a:rPr lang="en"/>
              <a:t>with</a:t>
            </a:r>
            <a:r>
              <a:rPr lang="en"/>
              <a:t> a “bad block” transaction message. If the node that created this block continues to make bad block it can be banned or excluded from the validator node list.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5af15ffa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5af15ffa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Perfect for our IoT environment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5af15ffa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5af15ffa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Primary (or leader nodes) and secondary (or backup nodes). Any node can become the primary node the other nodes will just need to come to the same conclusion about which node will become the primary.</a:t>
            </a:r>
            <a:endParaRPr/>
          </a:p>
          <a:p>
            <a:pPr indent="-298450" lvl="0" marL="457200" rtl="0" algn="l">
              <a:spcBef>
                <a:spcPts val="0"/>
              </a:spcBef>
              <a:spcAft>
                <a:spcPts val="0"/>
              </a:spcAft>
              <a:buSzPts val="1100"/>
              <a:buChar char="-"/>
            </a:pPr>
            <a:r>
              <a:rPr lang="en"/>
              <a:t>On the other hand, it is susceptible to Sybil attacks where one entity controls multiple identities. But as the number of nodes increase it becomes harder for this attack to be successful.</a:t>
            </a:r>
            <a:endParaRPr/>
          </a:p>
          <a:p>
            <a:pPr indent="-298450" lvl="0" marL="457200" rtl="0" algn="l">
              <a:spcBef>
                <a:spcPts val="0"/>
              </a:spcBef>
              <a:spcAft>
                <a:spcPts val="0"/>
              </a:spcAft>
              <a:buSzPts val="1100"/>
              <a:buChar char="-"/>
            </a:pPr>
            <a:r>
              <a:rPr lang="en"/>
              <a:t>pBZT also does not scale well because of the communication that takes place between nodes.</a:t>
            </a:r>
            <a:endParaRPr/>
          </a:p>
          <a:p>
            <a:pPr indent="-298450" lvl="0" marL="457200" rtl="0" algn="l">
              <a:spcBef>
                <a:spcPts val="0"/>
              </a:spcBef>
              <a:spcAft>
                <a:spcPts val="0"/>
              </a:spcAft>
              <a:buSzPts val="1100"/>
              <a:buChar char="-"/>
            </a:pPr>
            <a:r>
              <a:rPr lang="en"/>
              <a:t>A proposer will send out a broadcast message with the proposed block which will then be broadcasted to all the other nodes.</a:t>
            </a:r>
            <a:endParaRPr/>
          </a:p>
          <a:p>
            <a:pPr indent="-298450" lvl="0" marL="457200" rtl="0" algn="l">
              <a:spcBef>
                <a:spcPts val="0"/>
              </a:spcBef>
              <a:spcAft>
                <a:spcPts val="0"/>
              </a:spcAft>
              <a:buSzPts val="1100"/>
              <a:buChar char="-"/>
            </a:pPr>
            <a:r>
              <a:rPr lang="en"/>
              <a:t>Each </a:t>
            </a:r>
            <a:r>
              <a:rPr lang="en"/>
              <a:t>node will then send back a prepare message if it agrees with the proposed block. Once all nodes agree the nodes change their state to prepared.</a:t>
            </a:r>
            <a:endParaRPr/>
          </a:p>
          <a:p>
            <a:pPr indent="-298450" lvl="0" marL="457200" rtl="0" algn="l">
              <a:spcBef>
                <a:spcPts val="0"/>
              </a:spcBef>
              <a:spcAft>
                <a:spcPts val="0"/>
              </a:spcAft>
              <a:buSzPts val="1100"/>
              <a:buChar char="-"/>
            </a:pPr>
            <a:r>
              <a:rPr lang="en"/>
              <a:t>The prepared nodes will send commit messages to each other as they add the block to the blockchain.</a:t>
            </a:r>
            <a:endParaRPr/>
          </a:p>
          <a:p>
            <a:pPr indent="-298450" lvl="0" marL="457200" rtl="0" algn="l">
              <a:spcBef>
                <a:spcPts val="0"/>
              </a:spcBef>
              <a:spcAft>
                <a:spcPts val="0"/>
              </a:spcAft>
              <a:buSzPts val="1100"/>
              <a:buChar char="-"/>
            </a:pPr>
            <a:r>
              <a:rPr lang="en"/>
              <a:t>After the block is added, they move to the final state where they will select a new proposer node and begin the process again.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5af15ffa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5af15ffa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5af15ffa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5af15ffa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permissioned blockchain has a central authority managing the nodes. We want a decentralized system of node trustworthiness.</a:t>
            </a:r>
            <a:endParaRPr/>
          </a:p>
          <a:p>
            <a:pPr indent="0" lvl="0" marL="0" rtl="0" algn="l">
              <a:spcBef>
                <a:spcPts val="0"/>
              </a:spcBef>
              <a:spcAft>
                <a:spcPts val="0"/>
              </a:spcAft>
              <a:buNone/>
            </a:pPr>
            <a:r>
              <a:rPr lang="en"/>
              <a:t>We want permissionless so devices can come and go at their leisure and not have to be </a:t>
            </a:r>
            <a:r>
              <a:rPr lang="en"/>
              <a:t>recertified/repermissioned</a:t>
            </a:r>
            <a:r>
              <a:rPr lang="en"/>
              <a:t> every time they want to rejoin.</a:t>
            </a:r>
            <a:endParaRPr/>
          </a:p>
          <a:p>
            <a:pPr indent="0" lvl="0" marL="0" rtl="0" algn="l">
              <a:spcBef>
                <a:spcPts val="0"/>
              </a:spcBef>
              <a:spcAft>
                <a:spcPts val="0"/>
              </a:spcAft>
              <a:buNone/>
            </a:pPr>
            <a:r>
              <a:rPr lang="en"/>
              <a:t>Megan may go over Smart Contracts - suggestion: each contract goes through lst block looking at contract ID revocation list</a:t>
            </a:r>
            <a:endParaRPr/>
          </a:p>
          <a:p>
            <a:pPr indent="0" lvl="0" marL="0" rtl="0" algn="l">
              <a:spcBef>
                <a:spcPts val="0"/>
              </a:spcBef>
              <a:spcAft>
                <a:spcPts val="0"/>
              </a:spcAft>
              <a:buNone/>
            </a:pPr>
            <a:r>
              <a:rPr lang="en"/>
              <a:t>Revocation of contract requires signatures of all parties involved and validation of entire blockchain.</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Thoughts on smart contracts: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Punishment if a device tries to use the public key of another device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595959"/>
                </a:solidFill>
              </a:rPr>
              <a:t>Automatic ban: trying to ARP spoof a persistent device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5af15ffa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5af15ffa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T4LcU-xIn-Ki9-uhuVwarCIi5JHiPMhk/view"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6RznWMmU2Lw-_loJBnItHbieTIM9L3Ti/view"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hyperlink" Target="http://drive.google.com/file/d/12I6S123yXBDcGsWq1LWwFvXJ5kLhhAEe/view"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V_SPMeX7RTEPVsSzk8ePKAuUZ2U4BeW8/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Phase 1: Blockchain Research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Blockchain Senior Design: Caleb, Megan, Savannah, Timothy, Virginia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Security</a:t>
            </a:r>
            <a:endParaRPr/>
          </a:p>
        </p:txBody>
      </p:sp>
      <p:sp>
        <p:nvSpPr>
          <p:cNvPr id="111" name="Google Shape;111;p22"/>
          <p:cNvSpPr txBox="1"/>
          <p:nvPr>
            <p:ph idx="1" type="body"/>
          </p:nvPr>
        </p:nvSpPr>
        <p:spPr>
          <a:xfrm>
            <a:off x="566925" y="1108475"/>
            <a:ext cx="8520600" cy="378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Read paper on public key cryptography in blockchain (PoAuth)</a:t>
            </a:r>
            <a:endParaRPr/>
          </a:p>
          <a:p>
            <a:pPr indent="-334327" lvl="0" marL="457200" rtl="0" algn="l">
              <a:spcBef>
                <a:spcPts val="1200"/>
              </a:spcBef>
              <a:spcAft>
                <a:spcPts val="0"/>
              </a:spcAft>
              <a:buSzPct val="100000"/>
              <a:buChar char="●"/>
            </a:pPr>
            <a:r>
              <a:rPr lang="en"/>
              <a:t>C</a:t>
            </a:r>
            <a:r>
              <a:rPr lang="en"/>
              <a:t>an be used for security and authenticity</a:t>
            </a:r>
            <a:endParaRPr/>
          </a:p>
          <a:p>
            <a:pPr indent="-334327" lvl="0" marL="457200" rtl="0" algn="l">
              <a:spcBef>
                <a:spcPts val="1000"/>
              </a:spcBef>
              <a:spcAft>
                <a:spcPts val="0"/>
              </a:spcAft>
              <a:buSzPct val="100000"/>
              <a:buChar char="●"/>
            </a:pPr>
            <a:r>
              <a:rPr lang="en"/>
              <a:t>Options for distributing public key:</a:t>
            </a:r>
            <a:endParaRPr/>
          </a:p>
          <a:p>
            <a:pPr indent="-310832" lvl="1" marL="914400" rtl="0" algn="l">
              <a:spcBef>
                <a:spcPts val="0"/>
              </a:spcBef>
              <a:spcAft>
                <a:spcPts val="0"/>
              </a:spcAft>
              <a:buSzPct val="100000"/>
              <a:buChar char="○"/>
            </a:pPr>
            <a:r>
              <a:rPr lang="en"/>
              <a:t>When node joins, public key broadcasted to nodes in network</a:t>
            </a:r>
            <a:endParaRPr/>
          </a:p>
          <a:p>
            <a:pPr indent="-310832" lvl="1" marL="914400" rtl="0" algn="l">
              <a:spcBef>
                <a:spcPts val="0"/>
              </a:spcBef>
              <a:spcAft>
                <a:spcPts val="0"/>
              </a:spcAft>
              <a:buSzPct val="100000"/>
              <a:buChar char="○"/>
            </a:pPr>
            <a:r>
              <a:rPr lang="en"/>
              <a:t>Next block has the new node’s public key and all updated keys in newest recent block</a:t>
            </a:r>
            <a:endParaRPr/>
          </a:p>
          <a:p>
            <a:pPr indent="-334327" lvl="0" marL="457200" rtl="0" algn="l">
              <a:spcBef>
                <a:spcPts val="1000"/>
              </a:spcBef>
              <a:spcAft>
                <a:spcPts val="0"/>
              </a:spcAft>
              <a:buSzPct val="100000"/>
              <a:buChar char="●"/>
            </a:pPr>
            <a:r>
              <a:rPr lang="en"/>
              <a:t>O</a:t>
            </a:r>
            <a:r>
              <a:rPr lang="en"/>
              <a:t>ptions to verify:</a:t>
            </a:r>
            <a:endParaRPr/>
          </a:p>
          <a:p>
            <a:pPr indent="-310832" lvl="1" marL="914400" rtl="0" algn="l">
              <a:spcBef>
                <a:spcPts val="0"/>
              </a:spcBef>
              <a:spcAft>
                <a:spcPts val="0"/>
              </a:spcAft>
              <a:buSzPct val="100000"/>
              <a:buChar char="○"/>
            </a:pPr>
            <a:r>
              <a:rPr lang="en"/>
              <a:t>Digitally sign current transaction</a:t>
            </a:r>
            <a:endParaRPr/>
          </a:p>
          <a:p>
            <a:pPr indent="-310832" lvl="1" marL="914400" rtl="0" algn="l">
              <a:spcBef>
                <a:spcPts val="0"/>
              </a:spcBef>
              <a:spcAft>
                <a:spcPts val="0"/>
              </a:spcAft>
              <a:buSzPct val="100000"/>
              <a:buChar char="○"/>
            </a:pPr>
            <a:r>
              <a:rPr lang="en"/>
              <a:t>Redundant transaction that is digitally signed</a:t>
            </a:r>
            <a:endParaRPr/>
          </a:p>
          <a:p>
            <a:pPr indent="-310832" lvl="2" marL="1371600" rtl="0" algn="l">
              <a:spcBef>
                <a:spcPts val="0"/>
              </a:spcBef>
              <a:spcAft>
                <a:spcPts val="0"/>
              </a:spcAft>
              <a:buSzPct val="100000"/>
              <a:buChar char="■"/>
            </a:pPr>
            <a:r>
              <a:rPr lang="en"/>
              <a:t>Saves time decrypting signature</a:t>
            </a:r>
            <a:endParaRPr/>
          </a:p>
          <a:p>
            <a:pPr indent="-310832" lvl="1" marL="914400" rtl="0" algn="l">
              <a:spcBef>
                <a:spcPts val="1000"/>
              </a:spcBef>
              <a:spcAft>
                <a:spcPts val="0"/>
              </a:spcAft>
              <a:buSzPct val="100000"/>
              <a:buChar char="○"/>
            </a:pPr>
            <a:r>
              <a:rPr lang="en"/>
              <a:t>Signed transaction input → verified transaction in block:</a:t>
            </a:r>
            <a:endParaRPr/>
          </a:p>
          <a:p>
            <a:pPr indent="-310832" lvl="2" marL="1371600" rtl="0" algn="l">
              <a:spcBef>
                <a:spcPts val="0"/>
              </a:spcBef>
              <a:spcAft>
                <a:spcPts val="0"/>
              </a:spcAft>
              <a:buSzPct val="100000"/>
              <a:buChar char="■"/>
            </a:pPr>
            <a:r>
              <a:rPr lang="en"/>
              <a:t>If digital signature legitimate, add </a:t>
            </a:r>
            <a:endParaRPr/>
          </a:p>
          <a:p>
            <a:pPr indent="-310832" lvl="2" marL="1371600" rtl="0" algn="l">
              <a:spcBef>
                <a:spcPts val="0"/>
              </a:spcBef>
              <a:spcAft>
                <a:spcPts val="0"/>
              </a:spcAft>
              <a:buSzPct val="100000"/>
              <a:buChar char="■"/>
            </a:pPr>
            <a:r>
              <a:rPr lang="en"/>
              <a:t>Validators take slightly more time to process</a:t>
            </a:r>
            <a:endParaRPr/>
          </a:p>
          <a:p>
            <a:pPr indent="-334327" lvl="0" marL="457200" rtl="0" algn="l">
              <a:spcBef>
                <a:spcPts val="1000"/>
              </a:spcBef>
              <a:spcAft>
                <a:spcPts val="0"/>
              </a:spcAft>
              <a:buSzPct val="128571"/>
              <a:buChar char="●"/>
            </a:pPr>
            <a:r>
              <a:rPr lang="en" sz="1400"/>
              <a:t>When device leaves network, remove key from list of public keys:</a:t>
            </a:r>
            <a:endParaRPr sz="1400"/>
          </a:p>
          <a:p>
            <a:pPr indent="-310832" lvl="1" marL="914400" rtl="0" algn="l">
              <a:spcBef>
                <a:spcPts val="0"/>
              </a:spcBef>
              <a:spcAft>
                <a:spcPts val="0"/>
              </a:spcAft>
              <a:buSzPct val="100000"/>
              <a:buChar char="○"/>
            </a:pPr>
            <a:r>
              <a:rPr lang="en" sz="1400"/>
              <a:t>Option: Either key manager on each device, store public keys in xml file, or just pull from blockchain.</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Size</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1500"/>
              <a:t>There are trade-offs between scalability and decentralisation. For example, a larger block size would allow the network to support a higher transaction rate, at the cost of placing more work on validators — a centralisation risk.</a:t>
            </a:r>
            <a:endParaRPr sz="1500"/>
          </a:p>
          <a:p>
            <a:pPr indent="0" lvl="0" marL="0" rtl="0" algn="l">
              <a:lnSpc>
                <a:spcPct val="100000"/>
              </a:lnSpc>
              <a:spcBef>
                <a:spcPts val="0"/>
              </a:spcBef>
              <a:spcAft>
                <a:spcPts val="0"/>
              </a:spcAft>
              <a:buNone/>
            </a:pPr>
            <a:r>
              <a:rPr lang="en" sz="1500"/>
              <a:t>–Enabling Blockchain Innovations with Pegged Sidechains, 2014</a:t>
            </a:r>
            <a:endParaRPr sz="1500"/>
          </a:p>
          <a:p>
            <a:pPr indent="-325755" lvl="0" marL="457200" rtl="0" algn="l">
              <a:spcBef>
                <a:spcPts val="1000"/>
              </a:spcBef>
              <a:spcAft>
                <a:spcPts val="0"/>
              </a:spcAft>
              <a:buSzPct val="100000"/>
              <a:buChar char="●"/>
            </a:pPr>
            <a:r>
              <a:rPr lang="en"/>
              <a:t>Tradeoff between larger and smaller blocks leading to differing capacity</a:t>
            </a:r>
            <a:endParaRPr/>
          </a:p>
          <a:p>
            <a:pPr indent="-325755" lvl="0" marL="457200" rtl="0" algn="l">
              <a:spcBef>
                <a:spcPts val="1200"/>
              </a:spcBef>
              <a:spcAft>
                <a:spcPts val="0"/>
              </a:spcAft>
              <a:buSzPct val="100000"/>
              <a:buChar char="●"/>
            </a:pPr>
            <a:r>
              <a:rPr lang="en"/>
              <a:t>Unfeasible to collect all network traffic, so store portion of traffic in blockchain:</a:t>
            </a:r>
            <a:endParaRPr/>
          </a:p>
          <a:p>
            <a:pPr indent="-323056" lvl="1" marL="914400" rtl="0" algn="l">
              <a:spcBef>
                <a:spcPts val="0"/>
              </a:spcBef>
              <a:spcAft>
                <a:spcPts val="0"/>
              </a:spcAft>
              <a:buSzPct val="100000"/>
              <a:buChar char="○"/>
            </a:pPr>
            <a:r>
              <a:rPr lang="en" sz="1750"/>
              <a:t>I</a:t>
            </a:r>
            <a:r>
              <a:rPr lang="en" sz="1750"/>
              <a:t>mportant messages: ICMP, ARP, TELNET, etc.</a:t>
            </a:r>
            <a:endParaRPr sz="1750"/>
          </a:p>
          <a:p>
            <a:pPr indent="-323056" lvl="1" marL="914400" rtl="0" algn="l">
              <a:spcBef>
                <a:spcPts val="0"/>
              </a:spcBef>
              <a:spcAft>
                <a:spcPts val="0"/>
              </a:spcAft>
              <a:buSzPct val="100000"/>
              <a:buChar char="○"/>
            </a:pPr>
            <a:r>
              <a:rPr lang="en" sz="1750"/>
              <a:t>Any additional messages/protocols to always record, like ssh connections/teardowns?</a:t>
            </a:r>
            <a:endParaRPr/>
          </a:p>
          <a:p>
            <a:pPr indent="-320357" lvl="1" marL="914400" rtl="0" algn="l">
              <a:spcBef>
                <a:spcPts val="0"/>
              </a:spcBef>
              <a:spcAft>
                <a:spcPts val="0"/>
              </a:spcAft>
              <a:buSzPct val="100000"/>
              <a:buChar char="○"/>
            </a:pPr>
            <a:r>
              <a:rPr lang="en" sz="1700"/>
              <a:t>Tcpdump plugin or continually running packet capture from persistent device</a:t>
            </a:r>
            <a:endParaRPr sz="1700"/>
          </a:p>
          <a:p>
            <a:pPr indent="-323056" lvl="1" marL="914400" rtl="0" algn="l">
              <a:spcBef>
                <a:spcPts val="0"/>
              </a:spcBef>
              <a:spcAft>
                <a:spcPts val="0"/>
              </a:spcAft>
              <a:buSzPct val="100000"/>
              <a:buChar char="○"/>
            </a:pPr>
            <a:r>
              <a:rPr lang="en" sz="1750"/>
              <a:t>Goal is to save messages that will identify patterns </a:t>
            </a:r>
            <a:r>
              <a:rPr lang="en" sz="1750"/>
              <a:t>similar</a:t>
            </a:r>
            <a:r>
              <a:rPr lang="en" sz="1750"/>
              <a:t> to cyberattacks</a:t>
            </a:r>
            <a:endParaRPr sz="1750"/>
          </a:p>
          <a:p>
            <a:pPr indent="-325755" lvl="0" marL="457200" rtl="0" algn="l">
              <a:spcBef>
                <a:spcPts val="1000"/>
              </a:spcBef>
              <a:spcAft>
                <a:spcPts val="0"/>
              </a:spcAft>
              <a:buSzPct val="100000"/>
              <a:buChar char="●"/>
            </a:pPr>
            <a:r>
              <a:rPr lang="en"/>
              <a:t>Need to size collection window correctly to optimize for speed and bandwidth</a:t>
            </a:r>
            <a:endParaRPr/>
          </a:p>
          <a:p>
            <a:pPr indent="-325755" lvl="0" marL="457200" rtl="0" algn="l">
              <a:spcBef>
                <a:spcPts val="1000"/>
              </a:spcBef>
              <a:spcAft>
                <a:spcPts val="0"/>
              </a:spcAft>
              <a:buSzPct val="100000"/>
              <a:buChar char="●"/>
            </a:pPr>
            <a:r>
              <a:rPr lang="en"/>
              <a:t>Either window of time for transactions or fixed number/size of transactions per block</a:t>
            </a:r>
            <a:endParaRPr/>
          </a:p>
          <a:p>
            <a:pPr indent="-325755" lvl="0" marL="457200" rtl="0" algn="l">
              <a:spcBef>
                <a:spcPts val="1000"/>
              </a:spcBef>
              <a:spcAft>
                <a:spcPts val="0"/>
              </a:spcAft>
              <a:buSzPct val="100000"/>
              <a:buChar char="●"/>
            </a:pPr>
            <a:r>
              <a:rPr lang="en"/>
              <a:t>Any suggestions on size or should we set an initial time and modify based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goes in a Block?</a:t>
            </a:r>
            <a:endParaRPr/>
          </a:p>
        </p:txBody>
      </p:sp>
      <p:sp>
        <p:nvSpPr>
          <p:cNvPr id="123" name="Google Shape;123;p24"/>
          <p:cNvSpPr txBox="1"/>
          <p:nvPr>
            <p:ph idx="1" type="body"/>
          </p:nvPr>
        </p:nvSpPr>
        <p:spPr>
          <a:xfrm>
            <a:off x="311700" y="1152475"/>
            <a:ext cx="8520600" cy="367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Block consists of:</a:t>
            </a:r>
            <a:endParaRPr/>
          </a:p>
          <a:p>
            <a:pPr indent="-342900" lvl="0" marL="457200" rtl="0" algn="l">
              <a:spcBef>
                <a:spcPts val="0"/>
              </a:spcBef>
              <a:spcAft>
                <a:spcPts val="0"/>
              </a:spcAft>
              <a:buSzPts val="1800"/>
              <a:buChar char="●"/>
            </a:pPr>
            <a:r>
              <a:rPr lang="en"/>
              <a:t>Index</a:t>
            </a:r>
            <a:endParaRPr/>
          </a:p>
          <a:p>
            <a:pPr indent="-342900" lvl="0" marL="457200" rtl="0" algn="l">
              <a:spcBef>
                <a:spcPts val="0"/>
              </a:spcBef>
              <a:spcAft>
                <a:spcPts val="0"/>
              </a:spcAft>
              <a:buSzPts val="1800"/>
              <a:buChar char="●"/>
            </a:pPr>
            <a:r>
              <a:rPr lang="en"/>
              <a:t>Timestamp</a:t>
            </a:r>
            <a:endParaRPr/>
          </a:p>
          <a:p>
            <a:pPr indent="-342900" lvl="0" marL="457200" rtl="0" algn="l">
              <a:spcBef>
                <a:spcPts val="0"/>
              </a:spcBef>
              <a:spcAft>
                <a:spcPts val="0"/>
              </a:spcAft>
              <a:buSzPts val="1800"/>
              <a:buChar char="●"/>
            </a:pPr>
            <a:r>
              <a:rPr lang="en"/>
              <a:t>Block hash</a:t>
            </a:r>
            <a:endParaRPr/>
          </a:p>
          <a:p>
            <a:pPr indent="-342900" lvl="0" marL="457200" rtl="0" algn="l">
              <a:spcBef>
                <a:spcPts val="0"/>
              </a:spcBef>
              <a:spcAft>
                <a:spcPts val="0"/>
              </a:spcAft>
              <a:buSzPts val="1800"/>
              <a:buChar char="●"/>
            </a:pPr>
            <a:r>
              <a:rPr lang="en"/>
              <a:t>Previous block hash</a:t>
            </a:r>
            <a:endParaRPr/>
          </a:p>
          <a:p>
            <a:pPr indent="-342900" lvl="0" marL="457200" rtl="0" algn="l">
              <a:spcBef>
                <a:spcPts val="0"/>
              </a:spcBef>
              <a:spcAft>
                <a:spcPts val="0"/>
              </a:spcAft>
              <a:buSzPts val="1800"/>
              <a:buChar char="●"/>
            </a:pPr>
            <a:r>
              <a:rPr lang="en"/>
              <a:t>Transactions</a:t>
            </a:r>
            <a:endParaRPr/>
          </a:p>
          <a:p>
            <a:pPr indent="-317500" lvl="1" marL="1371600" rtl="0" algn="l">
              <a:spcBef>
                <a:spcPts val="0"/>
              </a:spcBef>
              <a:spcAft>
                <a:spcPts val="0"/>
              </a:spcAft>
              <a:buSzPts val="1400"/>
              <a:buChar char="○"/>
            </a:pPr>
            <a:r>
              <a:rPr lang="en"/>
              <a:t>Are transactions made from a packet dump of network traffic?</a:t>
            </a:r>
            <a:endParaRPr/>
          </a:p>
          <a:p>
            <a:pPr indent="-317500" lvl="1" marL="1371600" rtl="0" algn="l">
              <a:spcBef>
                <a:spcPts val="0"/>
              </a:spcBef>
              <a:spcAft>
                <a:spcPts val="0"/>
              </a:spcAft>
              <a:buSzPts val="1400"/>
              <a:buChar char="○"/>
            </a:pPr>
            <a:r>
              <a:rPr lang="en"/>
              <a:t>Selective p</a:t>
            </a:r>
            <a:r>
              <a:rPr lang="en"/>
              <a:t>acket transmissions - ARP messages, </a:t>
            </a:r>
            <a:r>
              <a:rPr lang="en"/>
              <a:t>dissociation</a:t>
            </a:r>
            <a:r>
              <a:rPr lang="en"/>
              <a:t> frames, &amp; ICMP msg</a:t>
            </a:r>
            <a:endParaRPr/>
          </a:p>
          <a:p>
            <a:pPr indent="-317500" lvl="1" marL="1371600" rtl="0" algn="l">
              <a:spcBef>
                <a:spcPts val="0"/>
              </a:spcBef>
              <a:spcAft>
                <a:spcPts val="0"/>
              </a:spcAft>
              <a:buSzPts val="1400"/>
              <a:buChar char="○"/>
            </a:pPr>
            <a:r>
              <a:rPr lang="en"/>
              <a:t>Invocations of smart contracts - results added to most convenient immediate block</a:t>
            </a:r>
            <a:endParaRPr/>
          </a:p>
          <a:p>
            <a:pPr indent="-317500" lvl="1" marL="1371600" rtl="0" algn="l">
              <a:spcBef>
                <a:spcPts val="0"/>
              </a:spcBef>
              <a:spcAft>
                <a:spcPts val="0"/>
              </a:spcAft>
              <a:buSzPts val="1400"/>
              <a:buChar char="○"/>
            </a:pPr>
            <a:r>
              <a:rPr lang="en"/>
              <a:t>Any new smart contracts</a:t>
            </a:r>
            <a:endParaRPr/>
          </a:p>
          <a:p>
            <a:pPr indent="-317500" lvl="1" marL="1371600" rtl="0" algn="l">
              <a:spcBef>
                <a:spcPts val="0"/>
              </a:spcBef>
              <a:spcAft>
                <a:spcPts val="0"/>
              </a:spcAft>
              <a:buSzPts val="1400"/>
              <a:buChar char="○"/>
            </a:pPr>
            <a:r>
              <a:rPr lang="en"/>
              <a:t>All smart contracts for defense located in first/second block for easy access. Only original node can create removal contracts unless updates made</a:t>
            </a:r>
            <a:endParaRPr/>
          </a:p>
          <a:p>
            <a:pPr indent="-317500" lvl="1" marL="1371600" rtl="0" algn="l">
              <a:spcBef>
                <a:spcPts val="0"/>
              </a:spcBef>
              <a:spcAft>
                <a:spcPts val="0"/>
              </a:spcAft>
              <a:buSzPts val="1400"/>
              <a:buChar char="○"/>
            </a:pPr>
            <a:r>
              <a:rPr lang="en"/>
              <a:t>Addition of members - maybe updated list of members?</a:t>
            </a:r>
            <a:endParaRPr/>
          </a:p>
          <a:p>
            <a:pPr indent="-317500" lvl="1" marL="1371600" rtl="0" algn="l">
              <a:spcBef>
                <a:spcPts val="0"/>
              </a:spcBef>
              <a:spcAft>
                <a:spcPts val="0"/>
              </a:spcAft>
              <a:buSzPts val="1400"/>
              <a:buChar char="○"/>
            </a:pPr>
            <a:r>
              <a:rPr lang="en"/>
              <a:t>Updated list of public keys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t>
            </a:r>
            <a:r>
              <a:rPr lang="en"/>
              <a:t>Block Contents:</a:t>
            </a:r>
            <a:endParaRPr b="1"/>
          </a:p>
        </p:txBody>
      </p:sp>
      <p:sp>
        <p:nvSpPr>
          <p:cNvPr id="129" name="Google Shape;129;p25"/>
          <p:cNvSpPr txBox="1"/>
          <p:nvPr>
            <p:ph idx="1" type="body"/>
          </p:nvPr>
        </p:nvSpPr>
        <p:spPr>
          <a:xfrm>
            <a:off x="311700" y="1152475"/>
            <a:ext cx="8520600" cy="37713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Standard elements:</a:t>
            </a:r>
            <a:endParaRPr/>
          </a:p>
          <a:p>
            <a:pPr indent="-297497" lvl="1" marL="1371600" rtl="0" algn="l">
              <a:spcBef>
                <a:spcPts val="0"/>
              </a:spcBef>
              <a:spcAft>
                <a:spcPts val="0"/>
              </a:spcAft>
              <a:buSzPct val="100000"/>
              <a:buChar char="○"/>
            </a:pPr>
            <a:r>
              <a:rPr lang="en"/>
              <a:t>Index</a:t>
            </a:r>
            <a:endParaRPr/>
          </a:p>
          <a:p>
            <a:pPr indent="-297497" lvl="1" marL="1371600" rtl="0" algn="l">
              <a:spcBef>
                <a:spcPts val="0"/>
              </a:spcBef>
              <a:spcAft>
                <a:spcPts val="0"/>
              </a:spcAft>
              <a:buSzPct val="100000"/>
              <a:buChar char="○"/>
            </a:pPr>
            <a:r>
              <a:rPr lang="en"/>
              <a:t>Timestamp</a:t>
            </a:r>
            <a:endParaRPr/>
          </a:p>
          <a:p>
            <a:pPr indent="-297497" lvl="1" marL="1371600" rtl="0" algn="l">
              <a:spcBef>
                <a:spcPts val="0"/>
              </a:spcBef>
              <a:spcAft>
                <a:spcPts val="0"/>
              </a:spcAft>
              <a:buSzPct val="100000"/>
              <a:buChar char="○"/>
            </a:pPr>
            <a:r>
              <a:rPr lang="en"/>
              <a:t>Current block’s hash</a:t>
            </a:r>
            <a:endParaRPr/>
          </a:p>
          <a:p>
            <a:pPr indent="-297497" lvl="1" marL="1371600" rtl="0" algn="l">
              <a:spcBef>
                <a:spcPts val="0"/>
              </a:spcBef>
              <a:spcAft>
                <a:spcPts val="0"/>
              </a:spcAft>
              <a:buSzPct val="100000"/>
              <a:buChar char="○"/>
            </a:pPr>
            <a:r>
              <a:rPr lang="en"/>
              <a:t>Previous block’s hash</a:t>
            </a:r>
            <a:endParaRPr/>
          </a:p>
          <a:p>
            <a:pPr indent="-317182" lvl="0" marL="457200" rtl="0" algn="l">
              <a:spcBef>
                <a:spcPts val="0"/>
              </a:spcBef>
              <a:spcAft>
                <a:spcPts val="0"/>
              </a:spcAft>
              <a:buSzPct val="100000"/>
              <a:buChar char="●"/>
            </a:pPr>
            <a:r>
              <a:rPr lang="en"/>
              <a:t>Data:</a:t>
            </a:r>
            <a:endParaRPr/>
          </a:p>
          <a:p>
            <a:pPr indent="-297497" lvl="1" marL="1371600" rtl="0" algn="l">
              <a:spcBef>
                <a:spcPts val="0"/>
              </a:spcBef>
              <a:spcAft>
                <a:spcPts val="0"/>
              </a:spcAft>
              <a:buSzPct val="100000"/>
              <a:buChar char="○"/>
            </a:pPr>
            <a:r>
              <a:rPr lang="en"/>
              <a:t>Smart Contracts:</a:t>
            </a:r>
            <a:endParaRPr/>
          </a:p>
          <a:p>
            <a:pPr indent="-297497" lvl="2" marL="1828800" rtl="0" algn="l">
              <a:spcBef>
                <a:spcPts val="0"/>
              </a:spcBef>
              <a:spcAft>
                <a:spcPts val="0"/>
              </a:spcAft>
              <a:buSzPct val="100000"/>
              <a:buChar char="■"/>
            </a:pPr>
            <a:r>
              <a:rPr lang="en"/>
              <a:t>Revocation of old contract - requires digital signature of all parties</a:t>
            </a:r>
            <a:endParaRPr/>
          </a:p>
          <a:p>
            <a:pPr indent="-297497" lvl="2" marL="1828800" rtl="0" algn="l">
              <a:spcBef>
                <a:spcPts val="0"/>
              </a:spcBef>
              <a:spcAft>
                <a:spcPts val="0"/>
              </a:spcAft>
              <a:buSzPct val="100000"/>
              <a:buChar char="■"/>
            </a:pPr>
            <a:r>
              <a:rPr lang="en"/>
              <a:t>All instances of smart contract invocation and target</a:t>
            </a:r>
            <a:endParaRPr/>
          </a:p>
          <a:p>
            <a:pPr indent="-297497" lvl="3" marL="2286000" rtl="0" algn="l">
              <a:spcBef>
                <a:spcPts val="0"/>
              </a:spcBef>
              <a:spcAft>
                <a:spcPts val="0"/>
              </a:spcAft>
              <a:buSzPct val="100000"/>
              <a:buChar char="●"/>
            </a:pPr>
            <a:r>
              <a:rPr lang="en"/>
              <a:t>For defense: when device was removed from list of approved devices</a:t>
            </a:r>
            <a:endParaRPr/>
          </a:p>
          <a:p>
            <a:pPr indent="-297497" lvl="3" marL="2286000" rtl="0" algn="l">
              <a:spcBef>
                <a:spcPts val="0"/>
              </a:spcBef>
              <a:spcAft>
                <a:spcPts val="0"/>
              </a:spcAft>
              <a:buSzPct val="100000"/>
              <a:buChar char="●"/>
            </a:pPr>
            <a:r>
              <a:rPr lang="en"/>
              <a:t>Prevent changing of IP by blacklisting MAC address.</a:t>
            </a:r>
            <a:endParaRPr/>
          </a:p>
          <a:p>
            <a:pPr indent="-297497" lvl="3" marL="2286000" rtl="0" algn="l">
              <a:spcBef>
                <a:spcPts val="0"/>
              </a:spcBef>
              <a:spcAft>
                <a:spcPts val="0"/>
              </a:spcAft>
              <a:buSzPct val="100000"/>
              <a:buChar char="●"/>
            </a:pPr>
            <a:r>
              <a:rPr lang="en"/>
              <a:t>Further deter by comparing new device’s behavior to that of previous device</a:t>
            </a:r>
            <a:endParaRPr/>
          </a:p>
          <a:p>
            <a:pPr indent="-297497" lvl="2" marL="1828800" rtl="0" algn="l">
              <a:spcBef>
                <a:spcPts val="0"/>
              </a:spcBef>
              <a:spcAft>
                <a:spcPts val="0"/>
              </a:spcAft>
              <a:buSzPct val="100000"/>
              <a:buChar char="■"/>
            </a:pPr>
            <a:r>
              <a:rPr lang="en"/>
              <a:t>New contracts</a:t>
            </a:r>
            <a:endParaRPr/>
          </a:p>
          <a:p>
            <a:pPr indent="-297497" lvl="1" marL="1371600" rtl="0" algn="l">
              <a:spcBef>
                <a:spcPts val="0"/>
              </a:spcBef>
              <a:spcAft>
                <a:spcPts val="0"/>
              </a:spcAft>
              <a:buSzPct val="100000"/>
              <a:buChar char="○"/>
            </a:pPr>
            <a:r>
              <a:rPr lang="en"/>
              <a:t>Active Members list</a:t>
            </a:r>
            <a:endParaRPr/>
          </a:p>
          <a:p>
            <a:pPr indent="-297497" lvl="2" marL="1828800" rtl="0" algn="l">
              <a:spcBef>
                <a:spcPts val="0"/>
              </a:spcBef>
              <a:spcAft>
                <a:spcPts val="0"/>
              </a:spcAft>
              <a:buSzPct val="100000"/>
              <a:buChar char="■"/>
            </a:pPr>
            <a:r>
              <a:rPr lang="en"/>
              <a:t>Includes new members</a:t>
            </a:r>
            <a:endParaRPr/>
          </a:p>
          <a:p>
            <a:pPr indent="-297497" lvl="1" marL="1371600" rtl="0" algn="l">
              <a:spcBef>
                <a:spcPts val="0"/>
              </a:spcBef>
              <a:spcAft>
                <a:spcPts val="0"/>
              </a:spcAft>
              <a:buSzPct val="100000"/>
              <a:buChar char="○"/>
            </a:pPr>
            <a:r>
              <a:rPr lang="en"/>
              <a:t>Malicious members list</a:t>
            </a:r>
            <a:endParaRPr/>
          </a:p>
          <a:p>
            <a:pPr indent="-297497" lvl="2" marL="1828800" rtl="0" algn="l">
              <a:spcBef>
                <a:spcPts val="0"/>
              </a:spcBef>
              <a:spcAft>
                <a:spcPts val="0"/>
              </a:spcAft>
              <a:buSzPct val="100000"/>
              <a:buChar char="■"/>
            </a:pPr>
            <a:r>
              <a:rPr lang="en"/>
              <a:t>MAC address and IP</a:t>
            </a:r>
            <a:endParaRPr/>
          </a:p>
          <a:p>
            <a:pPr indent="-297497" lvl="1" marL="1371600" rtl="0" algn="l">
              <a:spcBef>
                <a:spcPts val="0"/>
              </a:spcBef>
              <a:spcAft>
                <a:spcPts val="0"/>
              </a:spcAft>
              <a:buSzPct val="100000"/>
              <a:buChar char="○"/>
            </a:pPr>
            <a:r>
              <a:rPr lang="en"/>
              <a:t>Updated list of member’s public keys</a:t>
            </a:r>
            <a:endParaRPr/>
          </a:p>
          <a:p>
            <a:pPr indent="-297497" lvl="1" marL="1371600" rtl="0" algn="l">
              <a:spcBef>
                <a:spcPts val="0"/>
              </a:spcBef>
              <a:spcAft>
                <a:spcPts val="0"/>
              </a:spcAft>
              <a:buSzPct val="100000"/>
              <a:buChar char="○"/>
            </a:pPr>
            <a:r>
              <a:rPr lang="en"/>
              <a:t>Data transmissions:</a:t>
            </a:r>
            <a:endParaRPr/>
          </a:p>
          <a:p>
            <a:pPr indent="-297497" lvl="2" marL="1828800" rtl="0" algn="l">
              <a:spcBef>
                <a:spcPts val="0"/>
              </a:spcBef>
              <a:spcAft>
                <a:spcPts val="0"/>
              </a:spcAft>
              <a:buSzPct val="100000"/>
              <a:buChar char="■"/>
            </a:pPr>
            <a:r>
              <a:rPr lang="en"/>
              <a:t>What do we want for transactions - ARP messages, dissociation frames, and ICMP messages</a:t>
            </a:r>
            <a:endParaRPr/>
          </a:p>
          <a:p>
            <a:pPr indent="-297497" lvl="2" marL="1828800" rtl="0" algn="l">
              <a:spcBef>
                <a:spcPts val="0"/>
              </a:spcBef>
              <a:spcAft>
                <a:spcPts val="0"/>
              </a:spcAft>
              <a:buSzPct val="100000"/>
              <a:buChar char="■"/>
            </a:pPr>
            <a:r>
              <a:rPr lang="en"/>
              <a:t>Other relevant packets i.e. ssh or connection to persistent devices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Networking</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“Instead of relying on traditional cloud data centres, blockchain interconnects computer nodes, including virtual machines on cloud and external computers, to build a fully decentralized storage system without requiring a central authority.”</a:t>
            </a:r>
            <a:endParaRPr/>
          </a:p>
          <a:p>
            <a:pPr indent="0" lvl="0" marL="0" rtl="0" algn="l">
              <a:spcBef>
                <a:spcPts val="1200"/>
              </a:spcBef>
              <a:spcAft>
                <a:spcPts val="0"/>
              </a:spcAft>
              <a:buNone/>
            </a:pPr>
            <a:r>
              <a:rPr lang="en"/>
              <a:t>Source: “Integration of Blockchain and Cloud of Things: Architecture, Applications and Challenges” by Nguyen, Pathirana, Ding, &amp; Seneviratne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Rules</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Qualifications: </a:t>
            </a:r>
            <a:endParaRPr/>
          </a:p>
          <a:p>
            <a:pPr indent="-342900" lvl="0" marL="457200" rtl="0" algn="l">
              <a:spcBef>
                <a:spcPts val="1200"/>
              </a:spcBef>
              <a:spcAft>
                <a:spcPts val="0"/>
              </a:spcAft>
              <a:buSzPts val="1800"/>
              <a:buChar char="●"/>
            </a:pPr>
            <a:r>
              <a:rPr lang="en"/>
              <a:t>“eliminating the requirement for a trusted third party </a:t>
            </a:r>
            <a:endParaRPr/>
          </a:p>
          <a:p>
            <a:pPr indent="-342900" lvl="0" marL="457200" rtl="0" algn="l">
              <a:spcBef>
                <a:spcPts val="0"/>
              </a:spcBef>
              <a:spcAft>
                <a:spcPts val="0"/>
              </a:spcAft>
              <a:buSzPts val="1800"/>
              <a:buChar char="●"/>
            </a:pPr>
            <a:r>
              <a:rPr lang="en"/>
              <a:t>…peer-to-peer architecture … </a:t>
            </a:r>
            <a:endParaRPr/>
          </a:p>
          <a:p>
            <a:pPr indent="-317500" lvl="1" marL="914400" rtl="0" algn="l">
              <a:spcBef>
                <a:spcPts val="0"/>
              </a:spcBef>
              <a:spcAft>
                <a:spcPts val="0"/>
              </a:spcAft>
              <a:buSzPts val="1400"/>
              <a:buChar char="○"/>
            </a:pPr>
            <a:r>
              <a:rPr lang="en"/>
              <a:t>“</a:t>
            </a:r>
            <a:r>
              <a:rPr b="1" lang="en"/>
              <a:t>most </a:t>
            </a:r>
            <a:r>
              <a:rPr lang="en"/>
              <a:t>important feature is </a:t>
            </a:r>
            <a:r>
              <a:rPr b="1" lang="en"/>
              <a:t>decentralization</a:t>
            </a:r>
            <a:r>
              <a:rPr lang="en"/>
              <a:t>… not rely on a central point of control to manage transactions”</a:t>
            </a:r>
            <a:endParaRPr/>
          </a:p>
          <a:p>
            <a:pPr indent="-342900" lvl="0" marL="457200" rtl="0" algn="l">
              <a:spcBef>
                <a:spcPts val="0"/>
              </a:spcBef>
              <a:spcAft>
                <a:spcPts val="0"/>
              </a:spcAft>
              <a:buSzPts val="1800"/>
              <a:buChar char="●"/>
            </a:pPr>
            <a:r>
              <a:rPr lang="en"/>
              <a:t>allows all network participants to verify …</a:t>
            </a:r>
            <a:endParaRPr/>
          </a:p>
          <a:p>
            <a:pPr indent="-342900" lvl="0" marL="457200" rtl="0" algn="l">
              <a:spcBef>
                <a:spcPts val="0"/>
              </a:spcBef>
              <a:spcAft>
                <a:spcPts val="0"/>
              </a:spcAft>
              <a:buSzPts val="1800"/>
              <a:buChar char="●"/>
            </a:pPr>
            <a:r>
              <a:rPr lang="en"/>
              <a:t>equal validation rights.”</a:t>
            </a:r>
            <a:endParaRPr/>
          </a:p>
          <a:p>
            <a:pPr indent="-342900" lvl="0" marL="457200" rtl="0" algn="l">
              <a:spcBef>
                <a:spcPts val="0"/>
              </a:spcBef>
              <a:spcAft>
                <a:spcPts val="0"/>
              </a:spcAft>
              <a:buSzPts val="1800"/>
              <a:buChar char="●"/>
            </a:pPr>
            <a:r>
              <a:rPr lang="en"/>
              <a:t>“capability to create, </a:t>
            </a:r>
            <a:endParaRPr/>
          </a:p>
          <a:p>
            <a:pPr indent="-342900" lvl="0" marL="457200" rtl="0" algn="l">
              <a:spcBef>
                <a:spcPts val="0"/>
              </a:spcBef>
              <a:spcAft>
                <a:spcPts val="0"/>
              </a:spcAft>
              <a:buSzPts val="1800"/>
              <a:buChar char="●"/>
            </a:pPr>
            <a:r>
              <a:rPr lang="en"/>
              <a:t>authenticate and </a:t>
            </a:r>
            <a:endParaRPr/>
          </a:p>
          <a:p>
            <a:pPr indent="-342900" lvl="0" marL="457200" rtl="0" algn="l">
              <a:spcBef>
                <a:spcPts val="0"/>
              </a:spcBef>
              <a:spcAft>
                <a:spcPts val="0"/>
              </a:spcAft>
              <a:buSzPts val="1800"/>
              <a:buChar char="●"/>
            </a:pPr>
            <a:r>
              <a:rPr lang="en"/>
              <a:t>validate the new transaction to be recorded in the blockchain”</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Questions</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1000"/>
              </a:spcBef>
              <a:spcAft>
                <a:spcPts val="0"/>
              </a:spcAft>
              <a:buSzPts val="1800"/>
              <a:buChar char="●"/>
            </a:pPr>
            <a:r>
              <a:rPr lang="en"/>
              <a:t>What quantity of data will we be handling?</a:t>
            </a:r>
            <a:endParaRPr/>
          </a:p>
          <a:p>
            <a:pPr indent="-317500" lvl="1" marL="914400" rtl="0" algn="l">
              <a:spcBef>
                <a:spcPts val="1200"/>
              </a:spcBef>
              <a:spcAft>
                <a:spcPts val="0"/>
              </a:spcAft>
              <a:buSzPts val="1400"/>
              <a:buChar char="○"/>
            </a:pPr>
            <a:r>
              <a:rPr lang="en"/>
              <a:t>“In largescale blockchain applications, the </a:t>
            </a:r>
            <a:r>
              <a:rPr b="1" lang="en"/>
              <a:t>number of transactions</a:t>
            </a:r>
            <a:r>
              <a:rPr lang="en"/>
              <a:t>… can be enormous… necessary to provide powerful data processing services… the</a:t>
            </a:r>
            <a:r>
              <a:rPr b="1" lang="en"/>
              <a:t> cloud</a:t>
            </a:r>
            <a:r>
              <a:rPr lang="en"/>
              <a:t> can offer on-demand computing resources for blockchain operations thanks to its </a:t>
            </a:r>
            <a:r>
              <a:rPr b="1" lang="en"/>
              <a:t>elasticity and scalability</a:t>
            </a:r>
            <a:r>
              <a:rPr lang="en"/>
              <a:t>”</a:t>
            </a:r>
            <a:endParaRPr/>
          </a:p>
          <a:p>
            <a:pPr indent="-317500" lvl="1" marL="914400" rtl="0" algn="l">
              <a:spcBef>
                <a:spcPts val="1000"/>
              </a:spcBef>
              <a:spcAft>
                <a:spcPts val="0"/>
              </a:spcAft>
              <a:buSzPts val="1400"/>
              <a:buChar char="○"/>
            </a:pPr>
            <a:r>
              <a:rPr lang="en"/>
              <a:t>Concern - “Many current blockchain systems suffer from high block generation time which in turn reduces the overall blockchain throughput. Further, if all transactions are stored in a chain, the blockchain size will become very large”</a:t>
            </a:r>
            <a:endParaRPr/>
          </a:p>
          <a:p>
            <a:pPr indent="-342900" lvl="0" marL="457200" rtl="0" algn="l">
              <a:spcBef>
                <a:spcPts val="1000"/>
              </a:spcBef>
              <a:spcAft>
                <a:spcPts val="0"/>
              </a:spcAft>
              <a:buSzPts val="1800"/>
              <a:buChar char="●"/>
            </a:pPr>
            <a:r>
              <a:rPr lang="en"/>
              <a:t>“</a:t>
            </a:r>
            <a:r>
              <a:rPr lang="en"/>
              <a:t>public (or permission-less) and private (or permissioned) blockchain”?</a:t>
            </a:r>
            <a:endParaRPr/>
          </a:p>
          <a:p>
            <a:pPr indent="-317500" lvl="1" marL="914400" rtl="0" algn="l">
              <a:spcBef>
                <a:spcPts val="1000"/>
              </a:spcBef>
              <a:spcAft>
                <a:spcPts val="1200"/>
              </a:spcAft>
              <a:buSzPts val="1400"/>
              <a:buChar char="○"/>
            </a:pPr>
            <a:r>
              <a:rPr lang="en"/>
              <a:t>“private blockchain is an invitation-only network managed by a central entity and all participations in blockchain for submitting or writing transactions have to be permissioned by a validation mechanism”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20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Actors (simulated)</a:t>
            </a:r>
            <a:endParaRPr/>
          </a:p>
        </p:txBody>
      </p:sp>
      <p:sp>
        <p:nvSpPr>
          <p:cNvPr id="153" name="Google Shape;153;p29"/>
          <p:cNvSpPr txBox="1"/>
          <p:nvPr>
            <p:ph idx="1" type="body"/>
          </p:nvPr>
        </p:nvSpPr>
        <p:spPr>
          <a:xfrm>
            <a:off x="311700" y="843650"/>
            <a:ext cx="8520600" cy="4229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Phone, tablet: </a:t>
            </a:r>
            <a:endParaRPr/>
          </a:p>
          <a:p>
            <a:pPr indent="-317500" lvl="1" marL="914400" rtl="0" algn="l">
              <a:spcBef>
                <a:spcPts val="1000"/>
              </a:spcBef>
              <a:spcAft>
                <a:spcPts val="0"/>
              </a:spcAft>
              <a:buSzPts val="1400"/>
              <a:buChar char="○"/>
            </a:pPr>
            <a:r>
              <a:rPr lang="en"/>
              <a:t>“holds a blockchain account (like a wallet in Bitcoin)...join the blockchain network to perform transactions …resource-limited …lightweight node that can participate in the validation process of a transaction. All interactions… with blockchain… are </a:t>
            </a:r>
            <a:r>
              <a:rPr b="1" lang="en"/>
              <a:t>performed by the gateway</a:t>
            </a:r>
            <a:r>
              <a:rPr lang="en"/>
              <a:t>”</a:t>
            </a:r>
            <a:endParaRPr/>
          </a:p>
          <a:p>
            <a:pPr indent="-342900" lvl="0" marL="457200" rtl="0" algn="l">
              <a:spcBef>
                <a:spcPts val="1000"/>
              </a:spcBef>
              <a:spcAft>
                <a:spcPts val="0"/>
              </a:spcAft>
              <a:buSzPts val="1800"/>
              <a:buChar char="●"/>
            </a:pPr>
            <a:r>
              <a:rPr lang="en"/>
              <a:t>Computer: </a:t>
            </a:r>
            <a:endParaRPr/>
          </a:p>
          <a:p>
            <a:pPr indent="-317500" lvl="1" marL="914400" rtl="0" algn="l">
              <a:spcBef>
                <a:spcPts val="1000"/>
              </a:spcBef>
              <a:spcAft>
                <a:spcPts val="0"/>
              </a:spcAft>
              <a:buSzPts val="1400"/>
              <a:buChar char="○"/>
            </a:pPr>
            <a:r>
              <a:rPr lang="en"/>
              <a:t>“s</a:t>
            </a:r>
            <a:r>
              <a:rPr lang="en"/>
              <a:t>erve other lightweight IoT sensors and maintain the full blockchain. …interact … through IoT gateways to achieve corporative communication (e.g., device to device (D2D) communication in collaborative networks)...</a:t>
            </a:r>
            <a:endParaRPr/>
          </a:p>
          <a:p>
            <a:pPr indent="-317500" lvl="1" marL="914400" rtl="0" algn="l">
              <a:spcBef>
                <a:spcPts val="1000"/>
              </a:spcBef>
              <a:spcAft>
                <a:spcPts val="0"/>
              </a:spcAft>
              <a:buSzPts val="1400"/>
              <a:buChar char="○"/>
            </a:pPr>
            <a:r>
              <a:rPr b="1" lang="en"/>
              <a:t>hybrid communication concept</a:t>
            </a:r>
            <a:r>
              <a:rPr lang="en"/>
              <a:t>”</a:t>
            </a:r>
            <a:endParaRPr/>
          </a:p>
          <a:p>
            <a:pPr indent="-342900" lvl="0" marL="457200" rtl="0" algn="l">
              <a:spcBef>
                <a:spcPts val="1000"/>
              </a:spcBef>
              <a:spcAft>
                <a:spcPts val="0"/>
              </a:spcAft>
              <a:buSzPts val="1800"/>
              <a:buChar char="●"/>
            </a:pPr>
            <a:r>
              <a:rPr lang="en"/>
              <a:t>Cloud</a:t>
            </a:r>
            <a:endParaRPr/>
          </a:p>
          <a:p>
            <a:pPr indent="-317500" lvl="1" marL="914400" rtl="0" algn="l">
              <a:spcBef>
                <a:spcPts val="1000"/>
              </a:spcBef>
              <a:spcAft>
                <a:spcPts val="0"/>
              </a:spcAft>
              <a:buSzPts val="1400"/>
              <a:buChar char="○"/>
            </a:pPr>
            <a:r>
              <a:rPr lang="en"/>
              <a:t>Data aggregated by IoT gateways… received… and kept in the cloud blockchain storage</a:t>
            </a:r>
            <a:endParaRPr/>
          </a:p>
          <a:p>
            <a:pPr indent="-317500" lvl="1" marL="914400" rtl="0" algn="l">
              <a:spcBef>
                <a:spcPts val="1000"/>
              </a:spcBef>
              <a:spcAft>
                <a:spcPts val="0"/>
              </a:spcAft>
              <a:buSzPts val="1400"/>
              <a:buChar char="○"/>
            </a:pPr>
            <a:r>
              <a:rPr lang="en"/>
              <a:t>Shared ledger, consensus, smart contract, cryptography</a:t>
            </a:r>
            <a:endParaRPr/>
          </a:p>
          <a:p>
            <a:pPr indent="-317500" lvl="1" marL="914400" rtl="0" algn="l">
              <a:spcBef>
                <a:spcPts val="1000"/>
              </a:spcBef>
              <a:spcAft>
                <a:spcPts val="1000"/>
              </a:spcAft>
              <a:buSzPts val="1400"/>
              <a:buChar char="○"/>
            </a:pPr>
            <a:r>
              <a:rPr lang="en"/>
              <a:t>Transforms idea to ‘blockchain as a service”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structure</a:t>
            </a:r>
            <a:endParaRPr/>
          </a:p>
        </p:txBody>
      </p:sp>
      <p:sp>
        <p:nvSpPr>
          <p:cNvPr id="159" name="Google Shape;159;p30"/>
          <p:cNvSpPr txBox="1"/>
          <p:nvPr>
            <p:ph idx="1" type="body"/>
          </p:nvPr>
        </p:nvSpPr>
        <p:spPr>
          <a:xfrm>
            <a:off x="311700" y="1152475"/>
            <a:ext cx="4608600" cy="3990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Actors</a:t>
            </a:r>
            <a:endParaRPr/>
          </a:p>
          <a:p>
            <a:pPr indent="-334327" lvl="0" marL="457200" rtl="0" algn="l">
              <a:spcBef>
                <a:spcPts val="1000"/>
              </a:spcBef>
              <a:spcAft>
                <a:spcPts val="0"/>
              </a:spcAft>
              <a:buSzPct val="100000"/>
              <a:buChar char="●"/>
            </a:pPr>
            <a:r>
              <a:rPr lang="en"/>
              <a:t>Connection medium - “network of computing servers which are interconnected robustly by collaborative clouds”</a:t>
            </a:r>
            <a:endParaRPr/>
          </a:p>
          <a:p>
            <a:pPr indent="-310832" lvl="1" marL="914400" rtl="0" algn="l">
              <a:spcBef>
                <a:spcPts val="1000"/>
              </a:spcBef>
              <a:spcAft>
                <a:spcPts val="0"/>
              </a:spcAft>
              <a:buSzPct val="100000"/>
              <a:buChar char="○"/>
            </a:pPr>
            <a:r>
              <a:rPr lang="en"/>
              <a:t>(“the inter-cloud ecosystem can enable the blockchain system to operate continuously”)</a:t>
            </a:r>
            <a:endParaRPr/>
          </a:p>
          <a:p>
            <a:pPr indent="-334327" lvl="0" marL="457200" rtl="0" algn="l">
              <a:spcBef>
                <a:spcPts val="1000"/>
              </a:spcBef>
              <a:spcAft>
                <a:spcPts val="0"/>
              </a:spcAft>
              <a:buSzPct val="100000"/>
              <a:buChar char="●"/>
            </a:pPr>
            <a:r>
              <a:rPr lang="en"/>
              <a:t>Mechanisms: “data block, distributed ledger, consensus, and smart contracts.”</a:t>
            </a:r>
            <a:endParaRPr/>
          </a:p>
          <a:p>
            <a:pPr indent="-310832" lvl="1" marL="914400" rtl="0" algn="l">
              <a:spcBef>
                <a:spcPts val="1000"/>
              </a:spcBef>
              <a:spcAft>
                <a:spcPts val="0"/>
              </a:spcAft>
              <a:buSzPct val="100000"/>
              <a:buChar char="○"/>
            </a:pPr>
            <a:r>
              <a:rPr lang="en"/>
              <a:t>Some mechanisms are also items</a:t>
            </a:r>
            <a:endParaRPr/>
          </a:p>
          <a:p>
            <a:pPr indent="-310832" lvl="1" marL="914400" rtl="0" algn="l">
              <a:spcBef>
                <a:spcPts val="1000"/>
              </a:spcBef>
              <a:spcAft>
                <a:spcPts val="0"/>
              </a:spcAft>
              <a:buSzPct val="100000"/>
              <a:buChar char="○"/>
            </a:pPr>
            <a:r>
              <a:rPr lang="en"/>
              <a:t>Sent, stored, and/or executed</a:t>
            </a:r>
            <a:endParaRPr/>
          </a:p>
          <a:p>
            <a:pPr indent="0" lvl="0" marL="0" rtl="0" algn="l">
              <a:spcBef>
                <a:spcPts val="1000"/>
              </a:spcBef>
              <a:spcAft>
                <a:spcPts val="1000"/>
              </a:spcAft>
              <a:buNone/>
            </a:pPr>
            <a:r>
              <a:t/>
            </a:r>
            <a:endParaRPr/>
          </a:p>
        </p:txBody>
      </p:sp>
      <p:pic>
        <p:nvPicPr>
          <p:cNvPr id="160" name="Google Shape;160;p30"/>
          <p:cNvPicPr preferRelativeResize="0"/>
          <p:nvPr/>
        </p:nvPicPr>
        <p:blipFill>
          <a:blip r:embed="rId3">
            <a:alphaModFix/>
          </a:blip>
          <a:stretch>
            <a:fillRect/>
          </a:stretch>
        </p:blipFill>
        <p:spPr>
          <a:xfrm>
            <a:off x="5105400" y="136075"/>
            <a:ext cx="4038600" cy="3467100"/>
          </a:xfrm>
          <a:prstGeom prst="rect">
            <a:avLst/>
          </a:prstGeom>
          <a:noFill/>
          <a:ln>
            <a:noFill/>
          </a:ln>
        </p:spPr>
      </p:pic>
      <p:sp>
        <p:nvSpPr>
          <p:cNvPr id="161" name="Google Shape;161;p30"/>
          <p:cNvSpPr txBox="1"/>
          <p:nvPr/>
        </p:nvSpPr>
        <p:spPr>
          <a:xfrm>
            <a:off x="5132625" y="3717475"/>
            <a:ext cx="3886200" cy="129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Using the cloud for all CMs </a:t>
            </a:r>
            <a:endParaRPr/>
          </a:p>
          <a:p>
            <a:pPr indent="0" lvl="0" marL="0" rtl="0" algn="ctr">
              <a:spcBef>
                <a:spcPts val="0"/>
              </a:spcBef>
              <a:spcAft>
                <a:spcPts val="0"/>
              </a:spcAft>
              <a:buNone/>
            </a:pPr>
            <a:r>
              <a:rPr lang="en"/>
              <a:t> = </a:t>
            </a:r>
            <a:endParaRPr/>
          </a:p>
          <a:p>
            <a:pPr indent="0" lvl="0" marL="0" rtl="0" algn="ctr">
              <a:spcBef>
                <a:spcPts val="0"/>
              </a:spcBef>
              <a:spcAft>
                <a:spcPts val="0"/>
              </a:spcAft>
              <a:buNone/>
            </a:pPr>
            <a:r>
              <a:rPr lang="en"/>
              <a:t>“joint cloud collaboration environment where multiple clouds are interconnected securely by a peer-to-peer ledge network”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on Network mechanisms</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Distributed ledger (database) - “same copy of records of blockchain spreads across … all blockchain users can fully access, verify and track transaction activities over the network with equal rights”</a:t>
            </a:r>
            <a:endParaRPr/>
          </a:p>
          <a:p>
            <a:pPr indent="0" lvl="0" marL="0" rtl="0" algn="l">
              <a:spcBef>
                <a:spcPts val="1200"/>
              </a:spcBef>
              <a:spcAft>
                <a:spcPts val="0"/>
              </a:spcAft>
              <a:buNone/>
            </a:pPr>
            <a:r>
              <a:rPr lang="en"/>
              <a:t>consensus (verification)</a:t>
            </a:r>
            <a:endParaRPr/>
          </a:p>
          <a:p>
            <a:pPr indent="0" lvl="0" marL="0" rtl="0" algn="l">
              <a:spcBef>
                <a:spcPts val="1200"/>
              </a:spcBef>
              <a:spcAft>
                <a:spcPts val="0"/>
              </a:spcAft>
              <a:buNone/>
            </a:pPr>
            <a:r>
              <a:rPr lang="en"/>
              <a:t>smart contract - build logic &amp; trust, self executing, access authentication, data sharing confirmation</a:t>
            </a:r>
            <a:endParaRPr/>
          </a:p>
          <a:p>
            <a:pPr indent="0" lvl="0" marL="0" rtl="0" algn="l">
              <a:spcBef>
                <a:spcPts val="1200"/>
              </a:spcBef>
              <a:spcAft>
                <a:spcPts val="1200"/>
              </a:spcAft>
              <a:buNone/>
            </a:pPr>
            <a:r>
              <a:rPr lang="en"/>
              <a:t>cryptography (public key)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a Simple Blockchain using Python</a:t>
            </a:r>
            <a:endParaRPr/>
          </a:p>
        </p:txBody>
      </p:sp>
      <p:sp>
        <p:nvSpPr>
          <p:cNvPr id="61" name="Google Shape;61;p14"/>
          <p:cNvSpPr txBox="1"/>
          <p:nvPr>
            <p:ph idx="1" type="body"/>
          </p:nvPr>
        </p:nvSpPr>
        <p:spPr>
          <a:xfrm>
            <a:off x="311700" y="1152475"/>
            <a:ext cx="8520600" cy="308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SHA-256 hashing algorithm to create the block’s hash for fingerprinting.</a:t>
            </a:r>
            <a:endParaRPr/>
          </a:p>
          <a:p>
            <a:pPr indent="-342900" lvl="0" marL="457200" rtl="0" algn="l">
              <a:spcBef>
                <a:spcPts val="0"/>
              </a:spcBef>
              <a:spcAft>
                <a:spcPts val="0"/>
              </a:spcAft>
              <a:buSzPts val="1800"/>
              <a:buChar char="●"/>
            </a:pPr>
            <a:r>
              <a:rPr lang="en"/>
              <a:t>Each block contains its hash and the previous block’s hash.</a:t>
            </a:r>
            <a:endParaRPr/>
          </a:p>
          <a:p>
            <a:pPr indent="-342900" lvl="0" marL="457200" rtl="0" algn="l">
              <a:spcBef>
                <a:spcPts val="0"/>
              </a:spcBef>
              <a:spcAft>
                <a:spcPts val="0"/>
              </a:spcAft>
              <a:buSzPts val="1800"/>
              <a:buChar char="●"/>
            </a:pPr>
            <a:r>
              <a:rPr lang="en"/>
              <a:t>Uses proof of work to mine for the next block.</a:t>
            </a:r>
            <a:endParaRPr/>
          </a:p>
          <a:p>
            <a:pPr indent="-342900" lvl="0" marL="457200" rtl="0" algn="l">
              <a:spcBef>
                <a:spcPts val="0"/>
              </a:spcBef>
              <a:spcAft>
                <a:spcPts val="0"/>
              </a:spcAft>
              <a:buSzPts val="1800"/>
              <a:buChar char="●"/>
            </a:pPr>
            <a:r>
              <a:rPr lang="en"/>
              <a:t>After several blocks have been added it checks the blockchain’s validity.</a:t>
            </a:r>
            <a:endParaRPr/>
          </a:p>
          <a:p>
            <a:pPr indent="-342900" lvl="0" marL="457200" rtl="0" algn="l">
              <a:spcBef>
                <a:spcPts val="0"/>
              </a:spcBef>
              <a:spcAft>
                <a:spcPts val="0"/>
              </a:spcAft>
              <a:buSzPts val="1800"/>
              <a:buChar char="●"/>
            </a:pPr>
            <a:r>
              <a:rPr lang="en"/>
              <a:t>The web application is made using Flask and can be deployed locally or publicly as needed by the user.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 concepts</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distributed side blockchains </a:t>
            </a:r>
            <a:endParaRPr/>
          </a:p>
          <a:p>
            <a:pPr indent="-342900" lvl="0" marL="457200" rtl="0" algn="l">
              <a:spcBef>
                <a:spcPts val="0"/>
              </a:spcBef>
              <a:spcAft>
                <a:spcPts val="0"/>
              </a:spcAft>
              <a:buSzPts val="1800"/>
              <a:buChar char="●"/>
            </a:pPr>
            <a:r>
              <a:rPr lang="en"/>
              <a:t>fog nodes </a:t>
            </a:r>
            <a:endParaRPr/>
          </a:p>
          <a:p>
            <a:pPr indent="-317500" lvl="1" marL="914400" rtl="0" algn="l">
              <a:spcBef>
                <a:spcPts val="0"/>
              </a:spcBef>
              <a:spcAft>
                <a:spcPts val="0"/>
              </a:spcAft>
              <a:buSzPts val="1400"/>
              <a:buChar char="○"/>
            </a:pPr>
            <a:r>
              <a:rPr lang="en"/>
              <a:t>Mediary before cloud</a:t>
            </a:r>
            <a:endParaRPr/>
          </a:p>
          <a:p>
            <a:pPr indent="-342900" lvl="0" marL="457200" rtl="0" algn="l">
              <a:spcBef>
                <a:spcPts val="0"/>
              </a:spcBef>
              <a:spcAft>
                <a:spcPts val="0"/>
              </a:spcAft>
              <a:buSzPts val="1800"/>
              <a:buChar char="●"/>
            </a:pPr>
            <a:r>
              <a:rPr lang="en"/>
              <a:t>Multi-blockchain</a:t>
            </a:r>
            <a:endParaRPr/>
          </a:p>
          <a:p>
            <a:pPr indent="-317500" lvl="1" marL="914400" rtl="0" algn="l">
              <a:spcBef>
                <a:spcPts val="0"/>
              </a:spcBef>
              <a:spcAft>
                <a:spcPts val="0"/>
              </a:spcAft>
              <a:buSzPts val="1400"/>
              <a:buChar char="○"/>
            </a:pPr>
            <a:r>
              <a:rPr lang="en"/>
              <a:t>applied to integrity evaluation </a:t>
            </a:r>
            <a:endParaRPr/>
          </a:p>
          <a:p>
            <a:pPr indent="-368300" lvl="0" marL="457200" rtl="0" algn="l">
              <a:spcBef>
                <a:spcPts val="0"/>
              </a:spcBef>
              <a:spcAft>
                <a:spcPts val="0"/>
              </a:spcAft>
              <a:buSzPts val="2200"/>
              <a:buChar char="●"/>
            </a:pPr>
            <a:r>
              <a:rPr lang="en"/>
              <a:t>t</a:t>
            </a:r>
            <a:r>
              <a:rPr lang="en"/>
              <a:t>wo-layer blockchain - </a:t>
            </a:r>
            <a:r>
              <a:rPr lang="en" u="sng"/>
              <a:t>integrity</a:t>
            </a:r>
            <a:r>
              <a:rPr lang="en"/>
              <a:t> focus</a:t>
            </a:r>
            <a:endParaRPr/>
          </a:p>
          <a:p>
            <a:pPr indent="-317500" lvl="1" marL="914400" rtl="0" algn="l">
              <a:spcBef>
                <a:spcPts val="0"/>
              </a:spcBef>
              <a:spcAft>
                <a:spcPts val="0"/>
              </a:spcAft>
              <a:buSzPts val="1400"/>
              <a:buChar char="○"/>
            </a:pPr>
            <a:r>
              <a:rPr lang="en" sz="1400"/>
              <a:t>data validation layer </a:t>
            </a:r>
            <a:endParaRPr/>
          </a:p>
          <a:p>
            <a:pPr indent="-317500" lvl="1" marL="914400" rtl="0" algn="l">
              <a:spcBef>
                <a:spcPts val="0"/>
              </a:spcBef>
              <a:spcAft>
                <a:spcPts val="0"/>
              </a:spcAft>
              <a:buSzPts val="1400"/>
              <a:buChar char="○"/>
            </a:pPr>
            <a:r>
              <a:rPr lang="en" sz="1400"/>
              <a:t>PoW task layer</a:t>
            </a:r>
            <a:endParaRPr/>
          </a:p>
          <a:p>
            <a:pPr indent="-317500" lvl="1" marL="914400" rtl="0" algn="l">
              <a:spcBef>
                <a:spcPts val="0"/>
              </a:spcBef>
              <a:spcAft>
                <a:spcPts val="0"/>
              </a:spcAft>
              <a:buSzPts val="1400"/>
              <a:buChar char="○"/>
            </a:pPr>
            <a:r>
              <a:rPr lang="en"/>
              <a:t>i</a:t>
            </a:r>
            <a:r>
              <a:rPr lang="en" sz="1400"/>
              <a:t>ntegrated with IaaS cloud</a:t>
            </a:r>
            <a:endParaRPr sz="1400"/>
          </a:p>
          <a:p>
            <a:pPr indent="-342900" lvl="0" marL="457200" rtl="0" algn="l">
              <a:spcBef>
                <a:spcPts val="0"/>
              </a:spcBef>
              <a:spcAft>
                <a:spcPts val="0"/>
              </a:spcAft>
              <a:buSzPts val="1800"/>
              <a:buChar char="●"/>
            </a:pPr>
            <a:r>
              <a:rPr lang="en"/>
              <a:t>Micro-clouds</a:t>
            </a:r>
            <a:endParaRPr/>
          </a:p>
          <a:p>
            <a:pPr indent="-317500" lvl="1" marL="914400" rtl="0" algn="l">
              <a:spcBef>
                <a:spcPts val="0"/>
              </a:spcBef>
              <a:spcAft>
                <a:spcPts val="0"/>
              </a:spcAft>
              <a:buSzPts val="1400"/>
              <a:buChar char="○"/>
            </a:pPr>
            <a:r>
              <a:rPr lang="en"/>
              <a:t>Ubuntu Linux microcloud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Contracts</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Pieces of code, automation</a:t>
            </a:r>
            <a:endParaRPr/>
          </a:p>
          <a:p>
            <a:pPr indent="0" lvl="0" marL="0" rtl="0" algn="l">
              <a:spcBef>
                <a:spcPts val="1200"/>
              </a:spcBef>
              <a:spcAft>
                <a:spcPts val="0"/>
              </a:spcAft>
              <a:buNone/>
            </a:pPr>
            <a:r>
              <a:rPr lang="en"/>
              <a:t>Store, verify, execute rules</a:t>
            </a:r>
            <a:endParaRPr/>
          </a:p>
          <a:p>
            <a:pPr indent="0" lvl="0" marL="0" rtl="0" algn="l">
              <a:spcBef>
                <a:spcPts val="1200"/>
              </a:spcBef>
              <a:spcAft>
                <a:spcPts val="0"/>
              </a:spcAft>
              <a:buNone/>
            </a:pPr>
            <a:r>
              <a:rPr lang="en"/>
              <a:t>“Vending Machine” (</a:t>
            </a:r>
            <a:r>
              <a:rPr lang="en"/>
              <a:t>conditional)</a:t>
            </a:r>
            <a:endParaRPr/>
          </a:p>
          <a:p>
            <a:pPr indent="0" lvl="0" marL="0" rtl="0" algn="l">
              <a:spcBef>
                <a:spcPts val="1200"/>
              </a:spcBef>
              <a:spcAft>
                <a:spcPts val="0"/>
              </a:spcAft>
              <a:buNone/>
            </a:pPr>
            <a:r>
              <a:rPr lang="en"/>
              <a:t>Immutable, distributed, </a:t>
            </a:r>
            <a:r>
              <a:rPr lang="en"/>
              <a:t>deterministic</a:t>
            </a:r>
            <a:endParaRPr/>
          </a:p>
          <a:p>
            <a:pPr indent="0" lvl="0" marL="0" rtl="0" algn="l">
              <a:spcBef>
                <a:spcPts val="1200"/>
              </a:spcBef>
              <a:spcAft>
                <a:spcPts val="0"/>
              </a:spcAft>
              <a:buNone/>
            </a:pPr>
            <a:r>
              <a:rPr lang="en"/>
              <a:t>Resides in the blockchain, triggered by call to its </a:t>
            </a:r>
            <a:r>
              <a:rPr lang="en"/>
              <a:t>address</a:t>
            </a:r>
            <a:endParaRPr/>
          </a:p>
          <a:p>
            <a:pPr indent="0" lvl="0" marL="0" rtl="0" algn="l">
              <a:spcBef>
                <a:spcPts val="1200"/>
              </a:spcBef>
              <a:spcAft>
                <a:spcPts val="0"/>
              </a:spcAft>
              <a:buNone/>
            </a:pPr>
            <a:r>
              <a:rPr lang="en"/>
              <a:t>e</a:t>
            </a:r>
            <a:r>
              <a:rPr lang="en"/>
              <a:t>thereum/solidity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0" name="Google Shape;180;p33" title="bc research phase slide 1.mp3">
            <a:hlinkClick r:id="rId3"/>
          </p:cNvPr>
          <p:cNvPicPr preferRelativeResize="0"/>
          <p:nvPr/>
        </p:nvPicPr>
        <p:blipFill>
          <a:blip r:embed="rId4">
            <a:alphaModFix/>
          </a:blip>
          <a:stretch>
            <a:fillRect/>
          </a:stretch>
        </p:blipFill>
        <p:spPr>
          <a:xfrm>
            <a:off x="152400" y="4330625"/>
            <a:ext cx="660475" cy="66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93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Analysis Methods on Ethereum Smart Contract Vulnerabilities</a:t>
            </a:r>
            <a:r>
              <a:rPr lang="en"/>
              <a:t> - A Survey</a:t>
            </a:r>
            <a:endParaRPr/>
          </a:p>
        </p:txBody>
      </p:sp>
      <p:sp>
        <p:nvSpPr>
          <p:cNvPr id="186" name="Google Shape;186;p34"/>
          <p:cNvSpPr txBox="1"/>
          <p:nvPr>
            <p:ph idx="1" type="body"/>
          </p:nvPr>
        </p:nvSpPr>
        <p:spPr>
          <a:xfrm>
            <a:off x="311700" y="1381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The combination of vulnerabilities in Ethereum blockchain and Solidity programming language makes the security checks more challenging in smart contracts development”</a:t>
            </a:r>
            <a:endParaRPr/>
          </a:p>
          <a:p>
            <a:pPr indent="0" lvl="0" marL="0" rtl="0" algn="l">
              <a:spcBef>
                <a:spcPts val="1200"/>
              </a:spcBef>
              <a:spcAft>
                <a:spcPts val="0"/>
              </a:spcAft>
              <a:buNone/>
            </a:pPr>
            <a:r>
              <a:rPr lang="en"/>
              <a:t>Many different potential vulnerabilities</a:t>
            </a:r>
            <a:endParaRPr/>
          </a:p>
          <a:p>
            <a:pPr indent="0" lvl="0" marL="0" rtl="0" algn="l">
              <a:spcBef>
                <a:spcPts val="1200"/>
              </a:spcBef>
              <a:spcAft>
                <a:spcPts val="0"/>
              </a:spcAft>
              <a:buNone/>
            </a:pPr>
            <a:r>
              <a:rPr lang="en"/>
              <a:t>Tools to assist</a:t>
            </a:r>
            <a:endParaRPr/>
          </a:p>
          <a:p>
            <a:pPr indent="0" lvl="0" marL="0" rtl="0" algn="l">
              <a:spcBef>
                <a:spcPts val="1200"/>
              </a:spcBef>
              <a:spcAft>
                <a:spcPts val="0"/>
              </a:spcAft>
              <a:buNone/>
            </a:pPr>
            <a:r>
              <a:rPr lang="en"/>
              <a:t>Mitigate through testing and good practices</a:t>
            </a:r>
            <a:endParaRPr/>
          </a:p>
          <a:p>
            <a:pPr indent="0" lvl="0" marL="0" rtl="0" algn="l">
              <a:spcBef>
                <a:spcPts val="1200"/>
              </a:spcBef>
              <a:spcAft>
                <a:spcPts val="1200"/>
              </a:spcAft>
              <a:buNone/>
            </a:pPr>
            <a:r>
              <a:t/>
            </a:r>
            <a:endParaRPr/>
          </a:p>
        </p:txBody>
      </p:sp>
      <p:pic>
        <p:nvPicPr>
          <p:cNvPr id="187" name="Google Shape;187;p34" title="bc research phase slide 2.mp3">
            <a:hlinkClick r:id="rId3"/>
          </p:cNvPr>
          <p:cNvPicPr preferRelativeResize="0"/>
          <p:nvPr/>
        </p:nvPicPr>
        <p:blipFill>
          <a:blip r:embed="rId4">
            <a:alphaModFix/>
          </a:blip>
          <a:stretch>
            <a:fillRect/>
          </a:stretch>
        </p:blipFill>
        <p:spPr>
          <a:xfrm>
            <a:off x="229875" y="4166125"/>
            <a:ext cx="713175" cy="713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remix.ethereum.org</a:t>
            </a:r>
            <a:endParaRPr/>
          </a:p>
        </p:txBody>
      </p:sp>
      <p:sp>
        <p:nvSpPr>
          <p:cNvPr id="193" name="Google Shape;193;p35"/>
          <p:cNvSpPr txBox="1"/>
          <p:nvPr>
            <p:ph idx="1" type="body"/>
          </p:nvPr>
        </p:nvSpPr>
        <p:spPr>
          <a:xfrm>
            <a:off x="5423875" y="1152475"/>
            <a:ext cx="3408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Online IDE to create and test Smart Contracts on a simulated network</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internal/external</a:t>
            </a:r>
            <a:endParaRPr/>
          </a:p>
          <a:p>
            <a:pPr indent="0" lvl="0" marL="0" rtl="0" algn="l">
              <a:spcBef>
                <a:spcPts val="1200"/>
              </a:spcBef>
              <a:spcAft>
                <a:spcPts val="0"/>
              </a:spcAft>
              <a:buNone/>
            </a:pPr>
            <a:r>
              <a:rPr lang="en"/>
              <a:t>Uint256</a:t>
            </a:r>
            <a:endParaRPr/>
          </a:p>
          <a:p>
            <a:pPr indent="0" lvl="0" marL="0" rtl="0" algn="l">
              <a:spcBef>
                <a:spcPts val="1200"/>
              </a:spcBef>
              <a:spcAft>
                <a:spcPts val="0"/>
              </a:spcAft>
              <a:buClr>
                <a:schemeClr val="dk1"/>
              </a:buClr>
              <a:buSzPts val="1100"/>
              <a:buFont typeface="Arial"/>
              <a:buNone/>
            </a:pPr>
            <a:r>
              <a:rPr lang="en"/>
              <a:t>public/private</a:t>
            </a:r>
            <a:endParaRPr/>
          </a:p>
          <a:p>
            <a:pPr indent="0" lvl="0" marL="0" rtl="0" algn="l">
              <a:spcBef>
                <a:spcPts val="1200"/>
              </a:spcBef>
              <a:spcAft>
                <a:spcPts val="1200"/>
              </a:spcAft>
              <a:buNone/>
            </a:pPr>
            <a:r>
              <a:t/>
            </a:r>
            <a:endParaRPr/>
          </a:p>
        </p:txBody>
      </p:sp>
      <p:pic>
        <p:nvPicPr>
          <p:cNvPr id="194" name="Google Shape;194;p35"/>
          <p:cNvPicPr preferRelativeResize="0"/>
          <p:nvPr/>
        </p:nvPicPr>
        <p:blipFill>
          <a:blip r:embed="rId3">
            <a:alphaModFix/>
          </a:blip>
          <a:stretch>
            <a:fillRect/>
          </a:stretch>
        </p:blipFill>
        <p:spPr>
          <a:xfrm>
            <a:off x="263800" y="1017725"/>
            <a:ext cx="4872576" cy="3820975"/>
          </a:xfrm>
          <a:prstGeom prst="rect">
            <a:avLst/>
          </a:prstGeom>
          <a:noFill/>
          <a:ln>
            <a:noFill/>
          </a:ln>
        </p:spPr>
      </p:pic>
      <p:sp>
        <p:nvSpPr>
          <p:cNvPr id="195" name="Google Shape;195;p35"/>
          <p:cNvSpPr/>
          <p:nvPr/>
        </p:nvSpPr>
        <p:spPr>
          <a:xfrm>
            <a:off x="103975" y="3865975"/>
            <a:ext cx="1077000" cy="11049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6" name="Google Shape;196;p35" title="bc research phase slide 3.mp3">
            <a:hlinkClick r:id="rId4"/>
          </p:cNvPr>
          <p:cNvPicPr preferRelativeResize="0"/>
          <p:nvPr/>
        </p:nvPicPr>
        <p:blipFill>
          <a:blip r:embed="rId5">
            <a:alphaModFix/>
          </a:blip>
          <a:stretch>
            <a:fillRect/>
          </a:stretch>
        </p:blipFill>
        <p:spPr>
          <a:xfrm>
            <a:off x="7958323" y="4121475"/>
            <a:ext cx="717225" cy="71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Code Output:</a:t>
            </a:r>
            <a:endParaRPr/>
          </a:p>
        </p:txBody>
      </p:sp>
      <p:pic>
        <p:nvPicPr>
          <p:cNvPr id="67" name="Google Shape;67;p15"/>
          <p:cNvPicPr preferRelativeResize="0"/>
          <p:nvPr/>
        </p:nvPicPr>
        <p:blipFill>
          <a:blip r:embed="rId3">
            <a:alphaModFix/>
          </a:blip>
          <a:stretch>
            <a:fillRect/>
          </a:stretch>
        </p:blipFill>
        <p:spPr>
          <a:xfrm>
            <a:off x="152400" y="1017725"/>
            <a:ext cx="5630476" cy="1680175"/>
          </a:xfrm>
          <a:prstGeom prst="rect">
            <a:avLst/>
          </a:prstGeom>
          <a:noFill/>
          <a:ln>
            <a:noFill/>
          </a:ln>
        </p:spPr>
      </p:pic>
      <p:pic>
        <p:nvPicPr>
          <p:cNvPr id="68" name="Google Shape;68;p15"/>
          <p:cNvPicPr preferRelativeResize="0"/>
          <p:nvPr/>
        </p:nvPicPr>
        <p:blipFill>
          <a:blip r:embed="rId4">
            <a:alphaModFix/>
          </a:blip>
          <a:stretch>
            <a:fillRect/>
          </a:stretch>
        </p:blipFill>
        <p:spPr>
          <a:xfrm>
            <a:off x="152400" y="2850300"/>
            <a:ext cx="4764555" cy="1988400"/>
          </a:xfrm>
          <a:prstGeom prst="rect">
            <a:avLst/>
          </a:prstGeom>
          <a:noFill/>
          <a:ln>
            <a:noFill/>
          </a:ln>
        </p:spPr>
      </p:pic>
      <p:pic>
        <p:nvPicPr>
          <p:cNvPr id="69" name="Google Shape;69;p15"/>
          <p:cNvPicPr preferRelativeResize="0"/>
          <p:nvPr/>
        </p:nvPicPr>
        <p:blipFill>
          <a:blip r:embed="rId5">
            <a:alphaModFix/>
          </a:blip>
          <a:stretch>
            <a:fillRect/>
          </a:stretch>
        </p:blipFill>
        <p:spPr>
          <a:xfrm>
            <a:off x="5058405" y="3593925"/>
            <a:ext cx="3922245" cy="2355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of Authority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Used in a permissioned blockchain and requires all nodes to be pre-authenticated.</a:t>
            </a:r>
            <a:endParaRPr/>
          </a:p>
          <a:p>
            <a:pPr indent="-334327" lvl="0" marL="457200" rtl="0" algn="l">
              <a:spcBef>
                <a:spcPts val="0"/>
              </a:spcBef>
              <a:spcAft>
                <a:spcPts val="0"/>
              </a:spcAft>
              <a:buSzPct val="100000"/>
              <a:buChar char="●"/>
            </a:pPr>
            <a:r>
              <a:rPr lang="en"/>
              <a:t>Nodes can create a new block if they have proven their authority to do so.</a:t>
            </a:r>
            <a:endParaRPr/>
          </a:p>
          <a:p>
            <a:pPr indent="-334327" lvl="0" marL="457200" rtl="0" algn="l">
              <a:spcBef>
                <a:spcPts val="0"/>
              </a:spcBef>
              <a:spcAft>
                <a:spcPts val="0"/>
              </a:spcAft>
              <a:buSzPct val="100000"/>
              <a:buChar char="●"/>
            </a:pPr>
            <a:r>
              <a:rPr lang="en"/>
              <a:t>Needs less computational power, rate at which blocks are created is predictable, high transaction rate, and requires 51% of nodes to be compromised in order to go down.</a:t>
            </a:r>
            <a:endParaRPr/>
          </a:p>
          <a:p>
            <a:pPr indent="0" lvl="0" marL="0" rtl="0" algn="l">
              <a:spcBef>
                <a:spcPts val="1200"/>
              </a:spcBef>
              <a:spcAft>
                <a:spcPts val="0"/>
              </a:spcAft>
              <a:buNone/>
            </a:pPr>
            <a:r>
              <a:rPr b="1" lang="en"/>
              <a:t>Implementing it into our simulation:</a:t>
            </a:r>
            <a:endParaRPr b="1"/>
          </a:p>
          <a:p>
            <a:pPr indent="-334327" lvl="0" marL="457200" rtl="0" algn="l">
              <a:spcBef>
                <a:spcPts val="1200"/>
              </a:spcBef>
              <a:spcAft>
                <a:spcPts val="0"/>
              </a:spcAft>
              <a:buSzPct val="100000"/>
              <a:buChar char="●"/>
            </a:pPr>
            <a:r>
              <a:rPr lang="en"/>
              <a:t>Calculate the leading node: leader = ((time - first) / step) % nodes</a:t>
            </a:r>
            <a:endParaRPr/>
          </a:p>
          <a:p>
            <a:pPr indent="-334327" lvl="0" marL="457200" rtl="0" algn="l">
              <a:spcBef>
                <a:spcPts val="0"/>
              </a:spcBef>
              <a:spcAft>
                <a:spcPts val="0"/>
              </a:spcAft>
              <a:buSzPct val="100000"/>
              <a:buChar char="●"/>
            </a:pPr>
            <a:r>
              <a:rPr lang="en"/>
              <a:t>New block is generated by the leader node and the leader role is passed to the next “validator” node from the list of authorized nodes.</a:t>
            </a:r>
            <a:endParaRPr/>
          </a:p>
          <a:p>
            <a:pPr indent="-334327" lvl="0" marL="457200" rtl="0" algn="l">
              <a:spcBef>
                <a:spcPts val="0"/>
              </a:spcBef>
              <a:spcAft>
                <a:spcPts val="0"/>
              </a:spcAft>
              <a:buSzPct val="100000"/>
              <a:buChar char="●"/>
            </a:pPr>
            <a:r>
              <a:rPr lang="en"/>
              <a:t>Block is validated</a:t>
            </a:r>
            <a:endParaRPr/>
          </a:p>
          <a:p>
            <a:pPr indent="-334327" lvl="0" marL="457200" rtl="0" algn="l">
              <a:spcBef>
                <a:spcPts val="0"/>
              </a:spcBef>
              <a:spcAft>
                <a:spcPts val="0"/>
              </a:spcAft>
              <a:buSzPct val="100000"/>
              <a:buChar char="●"/>
            </a:pPr>
            <a:r>
              <a:rPr lang="en"/>
              <a:t>Fork - longest blockchain rule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of Authentication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Used in a permissioned network with resource constrained distributed systems.</a:t>
            </a:r>
            <a:endParaRPr/>
          </a:p>
          <a:p>
            <a:pPr indent="-334327" lvl="0" marL="457200" rtl="0" algn="l">
              <a:spcBef>
                <a:spcPts val="0"/>
              </a:spcBef>
              <a:spcAft>
                <a:spcPts val="0"/>
              </a:spcAft>
              <a:buSzPct val="100000"/>
              <a:buChar char="●"/>
            </a:pPr>
            <a:r>
              <a:rPr lang="en"/>
              <a:t>Uses minimal resources, requires less time, reduces unstable </a:t>
            </a:r>
            <a:r>
              <a:rPr lang="en"/>
              <a:t>network</a:t>
            </a:r>
            <a:r>
              <a:rPr lang="en"/>
              <a:t> connectivity, and only trusted peers can authenticate.</a:t>
            </a:r>
            <a:endParaRPr/>
          </a:p>
          <a:p>
            <a:pPr indent="0" lvl="0" marL="0" rtl="0" algn="l">
              <a:spcBef>
                <a:spcPts val="1200"/>
              </a:spcBef>
              <a:spcAft>
                <a:spcPts val="0"/>
              </a:spcAft>
              <a:buNone/>
            </a:pPr>
            <a:r>
              <a:rPr b="1" lang="en"/>
              <a:t>Implementing it into our simulation:</a:t>
            </a:r>
            <a:endParaRPr b="1"/>
          </a:p>
          <a:p>
            <a:pPr indent="-334327" lvl="0" marL="457200" rtl="0" algn="l">
              <a:spcBef>
                <a:spcPts val="1200"/>
              </a:spcBef>
              <a:spcAft>
                <a:spcPts val="0"/>
              </a:spcAft>
              <a:buSzPct val="100000"/>
              <a:buChar char="●"/>
            </a:pPr>
            <a:r>
              <a:rPr lang="en"/>
              <a:t>To start all nodes follow SHA-256 hash and each node has private and public keys.</a:t>
            </a:r>
            <a:endParaRPr/>
          </a:p>
          <a:p>
            <a:pPr indent="-334327" lvl="0" marL="457200" rtl="0" algn="l">
              <a:spcBef>
                <a:spcPts val="0"/>
              </a:spcBef>
              <a:spcAft>
                <a:spcPts val="0"/>
              </a:spcAft>
              <a:buSzPct val="100000"/>
              <a:buChar char="●"/>
            </a:pPr>
            <a:r>
              <a:rPr lang="en"/>
              <a:t>The nodes combine the various transactions to form a block.</a:t>
            </a:r>
            <a:endParaRPr/>
          </a:p>
          <a:p>
            <a:pPr indent="-334327" lvl="0" marL="457200" rtl="0" algn="l">
              <a:spcBef>
                <a:spcPts val="0"/>
              </a:spcBef>
              <a:spcAft>
                <a:spcPts val="0"/>
              </a:spcAft>
              <a:buSzPct val="100000"/>
              <a:buChar char="●"/>
            </a:pPr>
            <a:r>
              <a:rPr lang="en"/>
              <a:t>The nodes then sign the block with their private key and broadcast the block to the network.</a:t>
            </a:r>
            <a:endParaRPr/>
          </a:p>
          <a:p>
            <a:pPr indent="-334327" lvl="0" marL="457200" rtl="0" algn="l">
              <a:spcBef>
                <a:spcPts val="0"/>
              </a:spcBef>
              <a:spcAft>
                <a:spcPts val="0"/>
              </a:spcAft>
              <a:buSzPct val="100000"/>
              <a:buChar char="●"/>
            </a:pPr>
            <a:r>
              <a:rPr lang="en"/>
              <a:t>The trusted nodes will then verify the signature with the source public key.</a:t>
            </a:r>
            <a:endParaRPr/>
          </a:p>
          <a:p>
            <a:pPr indent="-334327" lvl="0" marL="457200" rtl="0" algn="l">
              <a:spcBef>
                <a:spcPts val="0"/>
              </a:spcBef>
              <a:spcAft>
                <a:spcPts val="0"/>
              </a:spcAft>
              <a:buSzPct val="100000"/>
              <a:buChar char="●"/>
            </a:pPr>
            <a:r>
              <a:rPr lang="en"/>
              <a:t>If the block is authenticated, the trusted node will broadcast the block for the other nodes to add to their blockchain.</a:t>
            </a:r>
            <a:endParaRPr/>
          </a:p>
          <a:p>
            <a:pPr indent="-334327" lvl="0" marL="457200" rtl="0" algn="l">
              <a:spcBef>
                <a:spcPts val="0"/>
              </a:spcBef>
              <a:spcAft>
                <a:spcPts val="0"/>
              </a:spcAft>
              <a:buSzPct val="100000"/>
              <a:buChar char="●"/>
            </a:pPr>
            <a:r>
              <a:rPr lang="en"/>
              <a:t>If the block is not authenticated, it will be dropped.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7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Practical Byzantine Fault Tolerance</a:t>
            </a:r>
            <a:endParaRPr/>
          </a:p>
        </p:txBody>
      </p:sp>
      <p:sp>
        <p:nvSpPr>
          <p:cNvPr id="87" name="Google Shape;87;p18"/>
          <p:cNvSpPr txBox="1"/>
          <p:nvPr>
            <p:ph idx="1" type="body"/>
          </p:nvPr>
        </p:nvSpPr>
        <p:spPr>
          <a:xfrm>
            <a:off x="311700" y="1152475"/>
            <a:ext cx="8520600" cy="36288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There is a primary node and other secondary nodes, and any node can become the primary node.</a:t>
            </a:r>
            <a:endParaRPr/>
          </a:p>
          <a:p>
            <a:pPr indent="-317182" lvl="0" marL="457200" rtl="0" algn="l">
              <a:spcBef>
                <a:spcPts val="0"/>
              </a:spcBef>
              <a:spcAft>
                <a:spcPts val="0"/>
              </a:spcAft>
              <a:buSzPct val="100000"/>
              <a:buChar char="●"/>
            </a:pPr>
            <a:r>
              <a:rPr lang="en"/>
              <a:t>No more than ⅓ of the nodes in the system can be malicious and with more nodes the system becomes more secure.</a:t>
            </a:r>
            <a:endParaRPr/>
          </a:p>
          <a:p>
            <a:pPr indent="-317182" lvl="0" marL="457200" rtl="0" algn="l">
              <a:spcBef>
                <a:spcPts val="0"/>
              </a:spcBef>
              <a:spcAft>
                <a:spcPts val="0"/>
              </a:spcAft>
              <a:buSzPct val="100000"/>
              <a:buChar char="●"/>
            </a:pPr>
            <a:r>
              <a:rPr lang="en"/>
              <a:t>It is energy efficient, does not require multiple transaction confirmations, and all nodes take part in handling client requests.</a:t>
            </a:r>
            <a:endParaRPr/>
          </a:p>
          <a:p>
            <a:pPr indent="0" lvl="0" marL="0" rtl="0" algn="l">
              <a:spcBef>
                <a:spcPts val="1200"/>
              </a:spcBef>
              <a:spcAft>
                <a:spcPts val="0"/>
              </a:spcAft>
              <a:buNone/>
            </a:pPr>
            <a:r>
              <a:rPr b="1" lang="en"/>
              <a:t>Implementing</a:t>
            </a:r>
            <a:r>
              <a:rPr b="1" lang="en"/>
              <a:t> it into our simulation:</a:t>
            </a:r>
            <a:endParaRPr b="1"/>
          </a:p>
          <a:p>
            <a:pPr indent="-317182" lvl="0" marL="457200" rtl="0" algn="l">
              <a:spcBef>
                <a:spcPts val="1200"/>
              </a:spcBef>
              <a:spcAft>
                <a:spcPts val="0"/>
              </a:spcAft>
              <a:buSzPct val="100000"/>
              <a:buChar char="●"/>
            </a:pPr>
            <a:r>
              <a:rPr lang="en"/>
              <a:t>A proposer is elected and it collects transactions from the transaction pool, creates a block proposal and broadcasts it to the network as “pre-prepared”.</a:t>
            </a:r>
            <a:endParaRPr/>
          </a:p>
          <a:p>
            <a:pPr indent="-317182" lvl="0" marL="457200" rtl="0" algn="l">
              <a:spcBef>
                <a:spcPts val="0"/>
              </a:spcBef>
              <a:spcAft>
                <a:spcPts val="0"/>
              </a:spcAft>
              <a:buSzPct val="100000"/>
              <a:buChar char="●"/>
            </a:pPr>
            <a:r>
              <a:rPr lang="en"/>
              <a:t>Validators receive the proposal and verify the proposal and broadcast it to other validator nodes as “prepared” and broadcast commit messages.</a:t>
            </a:r>
            <a:endParaRPr/>
          </a:p>
          <a:p>
            <a:pPr indent="-317182" lvl="0" marL="457200" rtl="0" algn="l">
              <a:spcBef>
                <a:spcPts val="0"/>
              </a:spcBef>
              <a:spcAft>
                <a:spcPts val="0"/>
              </a:spcAft>
              <a:buSzPct val="100000"/>
              <a:buChar char="●"/>
            </a:pPr>
            <a:r>
              <a:rPr lang="en"/>
              <a:t>Validators wait for commit </a:t>
            </a:r>
            <a:r>
              <a:rPr lang="en"/>
              <a:t>messages</a:t>
            </a:r>
            <a:r>
              <a:rPr lang="en"/>
              <a:t> and then enter into the committed state where the messages are received and add the block into the blockchain.</a:t>
            </a:r>
            <a:endParaRPr/>
          </a:p>
          <a:p>
            <a:pPr indent="-317182" lvl="0" marL="457200" rtl="0" algn="l">
              <a:spcBef>
                <a:spcPts val="0"/>
              </a:spcBef>
              <a:spcAft>
                <a:spcPts val="0"/>
              </a:spcAft>
              <a:buSzPct val="100000"/>
              <a:buChar char="●"/>
            </a:pPr>
            <a:r>
              <a:rPr lang="en"/>
              <a:t>After the block is added, the validators enter the final state where it is finished and will begin the new round.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Demo &amp; Results</a:t>
            </a:r>
            <a:endParaRPr/>
          </a:p>
        </p:txBody>
      </p:sp>
      <p:pic>
        <p:nvPicPr>
          <p:cNvPr id="93" name="Google Shape;93;p19" title="blockchainPrototypeDemo.mp4">
            <a:hlinkClick r:id="rId3"/>
          </p:cNvPr>
          <p:cNvPicPr preferRelativeResize="0"/>
          <p:nvPr/>
        </p:nvPicPr>
        <p:blipFill>
          <a:blip r:embed="rId4">
            <a:alphaModFix/>
          </a:blip>
          <a:stretch>
            <a:fillRect/>
          </a:stretch>
        </p:blipFill>
        <p:spPr>
          <a:xfrm>
            <a:off x="1721713" y="646675"/>
            <a:ext cx="5700575" cy="4275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Timothy’s Discussion on Blocks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To build a trusted blockchain without using permissioned blockchain. By applying cybersecurity standards and known malicious behavior, we will integrate security into the blockchain and remove untrustworthy nodes.</a:t>
            </a:r>
            <a:endParaRPr/>
          </a:p>
          <a:p>
            <a:pPr indent="-342900" lvl="0" marL="457200" rtl="0" algn="l">
              <a:spcBef>
                <a:spcPts val="1200"/>
              </a:spcBef>
              <a:spcAft>
                <a:spcPts val="0"/>
              </a:spcAft>
              <a:buSzPts val="1800"/>
              <a:buChar char="●"/>
            </a:pPr>
            <a:r>
              <a:rPr lang="en"/>
              <a:t>Basically, if node is untrustworthy:</a:t>
            </a:r>
            <a:endParaRPr/>
          </a:p>
          <a:p>
            <a:pPr indent="-317500" lvl="1" marL="914400" rtl="0" algn="l">
              <a:spcBef>
                <a:spcPts val="0"/>
              </a:spcBef>
              <a:spcAft>
                <a:spcPts val="0"/>
              </a:spcAft>
              <a:buSzPts val="1400"/>
              <a:buChar char="○"/>
            </a:pPr>
            <a:r>
              <a:rPr lang="en"/>
              <a:t>Don’t add its data to the blockchain</a:t>
            </a:r>
            <a:endParaRPr/>
          </a:p>
          <a:p>
            <a:pPr indent="-317500" lvl="1" marL="914400" rtl="0" algn="l">
              <a:spcBef>
                <a:spcPts val="0"/>
              </a:spcBef>
              <a:spcAft>
                <a:spcPts val="0"/>
              </a:spcAft>
              <a:buSzPts val="1400"/>
              <a:buChar char="○"/>
            </a:pPr>
            <a:r>
              <a:rPr lang="en"/>
              <a:t>Remove all traces from newest block</a:t>
            </a:r>
            <a:endParaRPr/>
          </a:p>
          <a:p>
            <a:pPr indent="-317500" lvl="1" marL="914400" rtl="0" algn="l">
              <a:spcBef>
                <a:spcPts val="0"/>
              </a:spcBef>
              <a:spcAft>
                <a:spcPts val="0"/>
              </a:spcAft>
              <a:buSzPts val="1400"/>
              <a:buChar char="○"/>
            </a:pPr>
            <a:r>
              <a:rPr lang="en"/>
              <a:t>Mark as untrustworthy</a:t>
            </a:r>
            <a:endParaRPr/>
          </a:p>
          <a:p>
            <a:pPr indent="-342900" lvl="0" marL="457200" rtl="0" algn="l">
              <a:spcBef>
                <a:spcPts val="1000"/>
              </a:spcBef>
              <a:spcAft>
                <a:spcPts val="0"/>
              </a:spcAft>
              <a:buSzPts val="1800"/>
              <a:buChar char="●"/>
            </a:pPr>
            <a:r>
              <a:rPr lang="en"/>
              <a:t>Uses Smart Contracts</a:t>
            </a:r>
            <a:endParaRPr/>
          </a:p>
          <a:p>
            <a:pPr indent="-317500" lvl="1" marL="914400" rtl="0" algn="l">
              <a:spcBef>
                <a:spcPts val="0"/>
              </a:spcBef>
              <a:spcAft>
                <a:spcPts val="0"/>
              </a:spcAft>
              <a:buSzPts val="1400"/>
              <a:buChar char="○"/>
            </a:pPr>
            <a:r>
              <a:rPr lang="en"/>
              <a:t>Before running, check if contract is revoked</a:t>
            </a:r>
            <a:endParaRPr/>
          </a:p>
          <a:p>
            <a:pPr indent="-317500" lvl="1" marL="914400" rtl="0" algn="l">
              <a:spcBef>
                <a:spcPts val="0"/>
              </a:spcBef>
              <a:spcAft>
                <a:spcPts val="1200"/>
              </a:spcAft>
              <a:buSzPts val="1400"/>
              <a:buChar char="○"/>
            </a:pPr>
            <a:r>
              <a:rPr lang="en"/>
              <a:t>Used to detect, deter, and defy malicious devices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Contracts</a:t>
            </a:r>
            <a:endParaRPr/>
          </a:p>
        </p:txBody>
      </p:sp>
      <p:sp>
        <p:nvSpPr>
          <p:cNvPr id="105" name="Google Shape;105;p21"/>
          <p:cNvSpPr txBox="1"/>
          <p:nvPr>
            <p:ph idx="1" type="body"/>
          </p:nvPr>
        </p:nvSpPr>
        <p:spPr>
          <a:xfrm>
            <a:off x="382025" y="122280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Smart contract vulnerabilities: </a:t>
            </a:r>
            <a:r>
              <a:rPr lang="en" sz="1750">
                <a:solidFill>
                  <a:schemeClr val="dk1"/>
                </a:solidFill>
              </a:rPr>
              <a:t>Praitheeshan, Purathani, et al. "Security analysis methods on ethereum smart contract vulnerabilities: a survey." </a:t>
            </a:r>
            <a:r>
              <a:rPr i="1" lang="en" sz="1750">
                <a:solidFill>
                  <a:schemeClr val="dk1"/>
                </a:solidFill>
              </a:rPr>
              <a:t>arXiv preprint arXiv:1908.08605</a:t>
            </a:r>
            <a:r>
              <a:rPr lang="en" sz="1750">
                <a:solidFill>
                  <a:schemeClr val="dk1"/>
                </a:solidFill>
              </a:rPr>
              <a:t> (2019).</a:t>
            </a:r>
            <a:endParaRPr sz="1750"/>
          </a:p>
          <a:p>
            <a:pPr indent="-334327" lvl="0" marL="457200" rtl="0" algn="l">
              <a:spcBef>
                <a:spcPts val="1200"/>
              </a:spcBef>
              <a:spcAft>
                <a:spcPts val="0"/>
              </a:spcAft>
              <a:buSzPct val="100000"/>
              <a:buChar char="●"/>
            </a:pPr>
            <a:r>
              <a:rPr lang="en"/>
              <a:t>For Ethereum, programmed in Solidity</a:t>
            </a:r>
            <a:endParaRPr/>
          </a:p>
          <a:p>
            <a:pPr indent="-310832" lvl="1" marL="914400" rtl="0" algn="l">
              <a:spcBef>
                <a:spcPts val="0"/>
              </a:spcBef>
              <a:spcAft>
                <a:spcPts val="0"/>
              </a:spcAft>
              <a:buSzPct val="100000"/>
              <a:buChar char="○"/>
            </a:pPr>
            <a:r>
              <a:rPr lang="en"/>
              <a:t>Use newest version</a:t>
            </a:r>
            <a:endParaRPr/>
          </a:p>
          <a:p>
            <a:pPr indent="-310832" lvl="1" marL="914400" rtl="0" algn="l">
              <a:spcBef>
                <a:spcPts val="0"/>
              </a:spcBef>
              <a:spcAft>
                <a:spcPts val="0"/>
              </a:spcAft>
              <a:buSzPct val="100000"/>
              <a:buChar char="○"/>
            </a:pPr>
            <a:r>
              <a:rPr lang="en"/>
              <a:t>Use tools discussed in article to design and test</a:t>
            </a:r>
            <a:endParaRPr/>
          </a:p>
          <a:p>
            <a:pPr indent="-334327" lvl="0" marL="457200" rtl="0" algn="l">
              <a:spcBef>
                <a:spcPts val="1000"/>
              </a:spcBef>
              <a:spcAft>
                <a:spcPts val="0"/>
              </a:spcAft>
              <a:buSzPct val="100000"/>
              <a:buChar char="●"/>
            </a:pPr>
            <a:r>
              <a:rPr lang="en"/>
              <a:t>Most smart contracts not built for all possible scenarios of exploitation</a:t>
            </a:r>
            <a:endParaRPr/>
          </a:p>
          <a:p>
            <a:pPr indent="-310832" lvl="1" marL="914400" rtl="0" algn="l">
              <a:spcBef>
                <a:spcPts val="0"/>
              </a:spcBef>
              <a:spcAft>
                <a:spcPts val="0"/>
              </a:spcAft>
              <a:buSzPct val="100000"/>
              <a:buChar char="○"/>
            </a:pPr>
            <a:r>
              <a:rPr lang="en"/>
              <a:t>Like needing mutexes and sending money out before checking the balance.</a:t>
            </a:r>
            <a:endParaRPr/>
          </a:p>
          <a:p>
            <a:pPr indent="-334327" lvl="0" marL="457200" rtl="0" algn="l">
              <a:spcBef>
                <a:spcPts val="1000"/>
              </a:spcBef>
              <a:spcAft>
                <a:spcPts val="0"/>
              </a:spcAft>
              <a:buSzPct val="100000"/>
              <a:buChar char="●"/>
            </a:pPr>
            <a:r>
              <a:rPr lang="en"/>
              <a:t>Smart contracts will search transactions for indicators of malicious activity</a:t>
            </a:r>
            <a:endParaRPr/>
          </a:p>
          <a:p>
            <a:pPr indent="-334327" lvl="0" marL="457200" rtl="0" algn="l">
              <a:spcBef>
                <a:spcPts val="1200"/>
              </a:spcBef>
              <a:spcAft>
                <a:spcPts val="0"/>
              </a:spcAft>
              <a:buSzPct val="100000"/>
              <a:buChar char="●"/>
            </a:pPr>
            <a:r>
              <a:rPr lang="en"/>
              <a:t>Smart contracts will inform devices to not trust devices it finds malicious</a:t>
            </a:r>
            <a:endParaRPr/>
          </a:p>
          <a:p>
            <a:pPr indent="-310832" lvl="1" marL="914400" rtl="0" algn="l">
              <a:spcBef>
                <a:spcPts val="0"/>
              </a:spcBef>
              <a:spcAft>
                <a:spcPts val="0"/>
              </a:spcAft>
              <a:buSzPct val="100000"/>
              <a:buChar char="○"/>
            </a:pPr>
            <a:r>
              <a:rPr lang="en"/>
              <a:t>Would need to be aware of false positives?</a:t>
            </a:r>
            <a:endParaRPr/>
          </a:p>
          <a:p>
            <a:pPr indent="-310832" lvl="1" marL="914400" rtl="0" algn="l">
              <a:spcBef>
                <a:spcPts val="0"/>
              </a:spcBef>
              <a:spcAft>
                <a:spcPts val="0"/>
              </a:spcAft>
              <a:buSzPct val="100000"/>
              <a:buChar char="○"/>
            </a:pPr>
            <a:r>
              <a:rPr lang="en"/>
              <a:t>Would this need an </a:t>
            </a:r>
            <a:r>
              <a:rPr lang="en"/>
              <a:t>appeal system to fix issue?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