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5"/>
    <p:sldMasterId id="214748366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2DBBF8-A527-45B3-B9AC-0A8FB2A7B4C8}">
  <a:tblStyle styleId="{7A2DBBF8-A527-45B3-B9AC-0A8FB2A7B4C8}" styleName="Table_0">
    <a:wholeTbl>
      <a:tcTxStyle b="off" i="off">
        <a:font>
          <a:latin typeface="Arial"/>
          <a:ea typeface="Arial"/>
          <a:cs typeface="Arial"/>
        </a:font>
        <a:srgbClr val="6C6C6C"/>
      </a:tcTxStyle>
      <a:tcStyle>
        <a:tcBdr>
          <a:left>
            <a:ln cap="flat" cmpd="sng" w="12700">
              <a:solidFill>
                <a:srgbClr val="6C6C6C"/>
              </a:solidFill>
              <a:prstDash val="solid"/>
              <a:round/>
              <a:headEnd len="sm" w="sm" type="none"/>
              <a:tailEnd len="sm" w="sm" type="none"/>
            </a:ln>
          </a:left>
          <a:right>
            <a:ln cap="flat" cmpd="sng" w="12700">
              <a:solidFill>
                <a:srgbClr val="6C6C6C"/>
              </a:solidFill>
              <a:prstDash val="solid"/>
              <a:round/>
              <a:headEnd len="sm" w="sm" type="none"/>
              <a:tailEnd len="sm" w="sm" type="none"/>
            </a:ln>
          </a:right>
          <a:top>
            <a:ln cap="flat" cmpd="sng" w="12700">
              <a:solidFill>
                <a:srgbClr val="6C6C6C"/>
              </a:solidFill>
              <a:prstDash val="solid"/>
              <a:round/>
              <a:headEnd len="sm" w="sm" type="none"/>
              <a:tailEnd len="sm" w="sm" type="none"/>
            </a:ln>
          </a:top>
          <a:bottom>
            <a:ln cap="flat" cmpd="sng" w="12700">
              <a:solidFill>
                <a:srgbClr val="6C6C6C"/>
              </a:solidFill>
              <a:prstDash val="solid"/>
              <a:round/>
              <a:headEnd len="sm" w="sm" type="none"/>
              <a:tailEnd len="sm" w="sm" type="none"/>
            </a:ln>
          </a:bottom>
          <a:insideH>
            <a:ln cap="flat" cmpd="sng" w="12700">
              <a:solidFill>
                <a:srgbClr val="6C6C6C"/>
              </a:solidFill>
              <a:prstDash val="solid"/>
              <a:round/>
              <a:headEnd len="sm" w="sm" type="none"/>
              <a:tailEnd len="sm" w="sm" type="none"/>
            </a:ln>
          </a:insideH>
          <a:insideV>
            <a:ln cap="flat" cmpd="sng" w="12700">
              <a:solidFill>
                <a:srgbClr val="6C6C6C"/>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EFF1F3"/>
          </a:solidFill>
        </a:fill>
      </a:tcStyle>
    </a:band2H>
    <a:band1V>
      <a:tcTxStyle/>
    </a:band1V>
    <a:band2V>
      <a:tcTxStyle/>
    </a:band2V>
    <a:lastCol>
      <a:tcTxStyle/>
    </a:lastCol>
    <a:firstCol>
      <a:tcTxStyle b="off" i="off">
        <a:font>
          <a:latin typeface="Arial"/>
          <a:ea typeface="Arial"/>
          <a:cs typeface="Arial"/>
        </a:font>
        <a:srgbClr val="6C6C6C"/>
      </a:tcTxStyle>
      <a:tcStyle>
        <a:tcBdr>
          <a:left>
            <a:ln cap="flat" cmpd="sng" w="28575">
              <a:solidFill>
                <a:srgbClr val="6C6C6C"/>
              </a:solidFill>
              <a:prstDash val="solid"/>
              <a:round/>
              <a:headEnd len="sm" w="sm" type="none"/>
              <a:tailEnd len="sm" w="sm" type="none"/>
            </a:ln>
          </a:left>
          <a:right>
            <a:ln cap="flat" cmpd="sng" w="12700">
              <a:solidFill>
                <a:srgbClr val="6C6C6C"/>
              </a:solidFill>
              <a:prstDash val="solid"/>
              <a:round/>
              <a:headEnd len="sm" w="sm" type="none"/>
              <a:tailEnd len="sm" w="sm" type="none"/>
            </a:ln>
          </a:right>
          <a:top>
            <a:ln cap="flat" cmpd="sng" w="12700">
              <a:solidFill>
                <a:srgbClr val="6C6C6C"/>
              </a:solidFill>
              <a:prstDash val="solid"/>
              <a:round/>
              <a:headEnd len="sm" w="sm" type="none"/>
              <a:tailEnd len="sm" w="sm" type="none"/>
            </a:ln>
          </a:top>
          <a:bottom>
            <a:ln cap="flat" cmpd="sng" w="12700">
              <a:solidFill>
                <a:srgbClr val="6C6C6C"/>
              </a:solidFill>
              <a:prstDash val="solid"/>
              <a:round/>
              <a:headEnd len="sm" w="sm" type="none"/>
              <a:tailEnd len="sm" w="sm" type="none"/>
            </a:ln>
          </a:bottom>
          <a:insideH>
            <a:ln cap="flat" cmpd="sng" w="12700">
              <a:solidFill>
                <a:srgbClr val="6C6C6C"/>
              </a:solidFill>
              <a:prstDash val="solid"/>
              <a:round/>
              <a:headEnd len="sm" w="sm" type="none"/>
              <a:tailEnd len="sm" w="sm" type="none"/>
            </a:ln>
          </a:insideH>
          <a:insideV>
            <a:ln cap="flat" cmpd="sng" w="12700">
              <a:solidFill>
                <a:srgbClr val="6C6C6C"/>
              </a:solidFill>
              <a:prstDash val="solid"/>
              <a:round/>
              <a:headEnd len="sm" w="sm" type="none"/>
              <a:tailEnd len="sm" w="sm" type="none"/>
            </a:ln>
          </a:insideV>
        </a:tcBdr>
        <a:fill>
          <a:solidFill>
            <a:srgbClr val="000000">
              <a:alpha val="24710"/>
            </a:srgbClr>
          </a:solidFill>
        </a:fill>
      </a:tcStyle>
    </a:firstCol>
    <a:lastRow>
      <a:tcTxStyle b="off" i="off">
        <a:font>
          <a:latin typeface="Arial"/>
          <a:ea typeface="Arial"/>
          <a:cs typeface="Arial"/>
        </a:font>
        <a:srgbClr val="6C6C6C"/>
      </a:tcTxStyle>
      <a:tcStyle>
        <a:tcBdr>
          <a:left>
            <a:ln cap="flat" cmpd="sng" w="12700">
              <a:solidFill>
                <a:srgbClr val="6C6C6C"/>
              </a:solidFill>
              <a:prstDash val="solid"/>
              <a:round/>
              <a:headEnd len="sm" w="sm" type="none"/>
              <a:tailEnd len="sm" w="sm" type="none"/>
            </a:ln>
          </a:left>
          <a:right>
            <a:ln cap="flat" cmpd="sng" w="12700">
              <a:solidFill>
                <a:srgbClr val="6C6C6C"/>
              </a:solidFill>
              <a:prstDash val="solid"/>
              <a:round/>
              <a:headEnd len="sm" w="sm" type="none"/>
              <a:tailEnd len="sm" w="sm" type="none"/>
            </a:ln>
          </a:right>
          <a:top>
            <a:ln cap="flat" cmpd="sng" w="12700">
              <a:solidFill>
                <a:srgbClr val="6C6C6C"/>
              </a:solidFill>
              <a:prstDash val="solid"/>
              <a:round/>
              <a:headEnd len="sm" w="sm" type="none"/>
              <a:tailEnd len="sm" w="sm" type="none"/>
            </a:ln>
          </a:top>
          <a:bottom>
            <a:ln cap="flat" cmpd="sng" w="28575">
              <a:solidFill>
                <a:srgbClr val="6C6C6C"/>
              </a:solidFill>
              <a:prstDash val="solid"/>
              <a:round/>
              <a:headEnd len="sm" w="sm" type="none"/>
              <a:tailEnd len="sm" w="sm" type="none"/>
            </a:ln>
          </a:bottom>
          <a:insideH>
            <a:ln cap="flat" cmpd="sng" w="12700">
              <a:solidFill>
                <a:srgbClr val="6C6C6C"/>
              </a:solidFill>
              <a:prstDash val="solid"/>
              <a:round/>
              <a:headEnd len="sm" w="sm" type="none"/>
              <a:tailEnd len="sm" w="sm" type="none"/>
            </a:ln>
          </a:insideH>
          <a:insideV>
            <a:ln cap="flat" cmpd="sng" w="12700">
              <a:solidFill>
                <a:srgbClr val="6C6C6C"/>
              </a:solidFill>
              <a:prstDash val="solid"/>
              <a:round/>
              <a:headEnd len="sm" w="sm" type="none"/>
              <a:tailEnd len="sm" w="sm" type="none"/>
            </a:ln>
          </a:insideV>
        </a:tcBdr>
        <a:fill>
          <a:solidFill>
            <a:srgbClr val="000000">
              <a:alpha val="24710"/>
            </a:srgbClr>
          </a:solidFill>
        </a:fill>
      </a:tcStyle>
    </a:lastRow>
    <a:seCell>
      <a:tcTxStyle/>
    </a:seCell>
    <a:swCell>
      <a:tcTxStyle/>
    </a:swCell>
    <a:firstRow>
      <a:tcTxStyle b="off" i="off">
        <a:font>
          <a:latin typeface="Arial"/>
          <a:ea typeface="Arial"/>
          <a:cs typeface="Arial"/>
        </a:font>
        <a:srgbClr val="6C6C6C"/>
      </a:tcTxStyle>
      <a:tcStyle>
        <a:tcBdr>
          <a:left>
            <a:ln cap="flat" cmpd="sng" w="12700">
              <a:solidFill>
                <a:srgbClr val="6C6C6C"/>
              </a:solidFill>
              <a:prstDash val="solid"/>
              <a:round/>
              <a:headEnd len="sm" w="sm" type="none"/>
              <a:tailEnd len="sm" w="sm" type="none"/>
            </a:ln>
          </a:left>
          <a:right>
            <a:ln cap="flat" cmpd="sng" w="12700">
              <a:solidFill>
                <a:srgbClr val="6C6C6C"/>
              </a:solidFill>
              <a:prstDash val="solid"/>
              <a:round/>
              <a:headEnd len="sm" w="sm" type="none"/>
              <a:tailEnd len="sm" w="sm" type="none"/>
            </a:ln>
          </a:right>
          <a:top>
            <a:ln cap="flat" cmpd="sng" w="28575">
              <a:solidFill>
                <a:srgbClr val="6C6C6C"/>
              </a:solidFill>
              <a:prstDash val="solid"/>
              <a:round/>
              <a:headEnd len="sm" w="sm" type="none"/>
              <a:tailEnd len="sm" w="sm" type="none"/>
            </a:ln>
          </a:top>
          <a:bottom>
            <a:ln cap="flat" cmpd="sng" w="12700">
              <a:solidFill>
                <a:srgbClr val="6C6C6C"/>
              </a:solidFill>
              <a:prstDash val="solid"/>
              <a:round/>
              <a:headEnd len="sm" w="sm" type="none"/>
              <a:tailEnd len="sm" w="sm" type="none"/>
            </a:ln>
          </a:bottom>
          <a:insideH>
            <a:ln cap="flat" cmpd="sng" w="12700">
              <a:solidFill>
                <a:srgbClr val="6C6C6C"/>
              </a:solidFill>
              <a:prstDash val="solid"/>
              <a:round/>
              <a:headEnd len="sm" w="sm" type="none"/>
              <a:tailEnd len="sm" w="sm" type="none"/>
            </a:ln>
          </a:insideH>
          <a:insideV>
            <a:ln cap="flat" cmpd="sng" w="12700">
              <a:solidFill>
                <a:srgbClr val="6C6C6C"/>
              </a:solidFill>
              <a:prstDash val="solid"/>
              <a:round/>
              <a:headEnd len="sm" w="sm" type="none"/>
              <a:tailEnd len="sm" w="sm" type="none"/>
            </a:ln>
          </a:insideV>
        </a:tcBdr>
        <a:fill>
          <a:solidFill>
            <a:srgbClr val="000000">
              <a:alpha val="2471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llinsdictionary.com/us/dictionary/english/great" TargetMode="External"/><Relationship Id="rId3" Type="http://schemas.openxmlformats.org/officeDocument/2006/relationships/hyperlink" Target="https://www.collinsdictionary.com/us/dictionary/english/think" TargetMode="External"/><Relationship Id="rId4" Type="http://schemas.openxmlformats.org/officeDocument/2006/relationships/hyperlink" Target="https://www.collinsdictionary.com/us/dictionary/english/usefu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6060b4c71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6060b4c71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cd1a1104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cd1a1104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333333"/>
              </a:buClr>
              <a:buSzPts val="2000"/>
              <a:buChar char="●"/>
            </a:pPr>
            <a:r>
              <a:rPr lang="en" sz="2000">
                <a:solidFill>
                  <a:srgbClr val="333333"/>
                </a:solidFill>
                <a:highlight>
                  <a:srgbClr val="FFFFFF"/>
                </a:highlight>
              </a:rPr>
              <a:t>One of the most powerful examples of astute observation eventually leading to the establishment of causality dates back more than 150 years. </a:t>
            </a:r>
            <a:endParaRPr sz="2000">
              <a:solidFill>
                <a:srgbClr val="333333"/>
              </a:solidFill>
              <a:highlight>
                <a:srgbClr val="FFFFFF"/>
              </a:highlight>
            </a:endParaRPr>
          </a:p>
          <a:p>
            <a:pPr indent="-355600" lvl="0" marL="457200" rtl="0" algn="l">
              <a:spcBef>
                <a:spcPts val="0"/>
              </a:spcBef>
              <a:spcAft>
                <a:spcPts val="0"/>
              </a:spcAft>
              <a:buClr>
                <a:srgbClr val="333333"/>
              </a:buClr>
              <a:buSzPts val="2000"/>
              <a:buChar char="●"/>
            </a:pPr>
            <a:r>
              <a:rPr lang="en" sz="2000">
                <a:solidFill>
                  <a:srgbClr val="333333"/>
                </a:solidFill>
                <a:highlight>
                  <a:srgbClr val="FFFFFF"/>
                </a:highlight>
              </a:rPr>
              <a:t>To get your mind into the right timeframe, try to imagine London in the 1850’s. It was the world’s wealthiest city but many of its people were desperately poor. </a:t>
            </a:r>
            <a:endParaRPr sz="2000">
              <a:solidFill>
                <a:srgbClr val="333333"/>
              </a:solidFill>
              <a:highlight>
                <a:srgbClr val="FFFFFF"/>
              </a:highlight>
            </a:endParaRPr>
          </a:p>
          <a:p>
            <a:pPr indent="-355600" lvl="0" marL="457200" rtl="0" algn="l">
              <a:spcBef>
                <a:spcPts val="0"/>
              </a:spcBef>
              <a:spcAft>
                <a:spcPts val="0"/>
              </a:spcAft>
              <a:buClr>
                <a:srgbClr val="333333"/>
              </a:buClr>
              <a:buSzPts val="2000"/>
              <a:buChar char="●"/>
            </a:pPr>
            <a:r>
              <a:rPr lang="en" sz="2000">
                <a:solidFill>
                  <a:srgbClr val="333333"/>
                </a:solidFill>
                <a:highlight>
                  <a:srgbClr val="FFFFFF"/>
                </a:highlight>
              </a:rPr>
              <a:t>Charles Dickens, then at the height of his fame, was writing about their plight. </a:t>
            </a:r>
            <a:endParaRPr sz="2000">
              <a:solidFill>
                <a:srgbClr val="333333"/>
              </a:solidFill>
              <a:highlight>
                <a:srgbClr val="FFFFFF"/>
              </a:highlight>
            </a:endParaRPr>
          </a:p>
          <a:p>
            <a:pPr indent="-355600" lvl="0" marL="457200" rtl="0" algn="l">
              <a:spcBef>
                <a:spcPts val="0"/>
              </a:spcBef>
              <a:spcAft>
                <a:spcPts val="0"/>
              </a:spcAft>
              <a:buClr>
                <a:srgbClr val="333333"/>
              </a:buClr>
              <a:buSzPts val="2000"/>
              <a:buChar char="●"/>
            </a:pPr>
            <a:r>
              <a:rPr lang="en" sz="2000">
                <a:solidFill>
                  <a:srgbClr val="333333"/>
                </a:solidFill>
                <a:highlight>
                  <a:srgbClr val="FFFFFF"/>
                </a:highlight>
              </a:rPr>
              <a:t>Disease was rife in the poorer parts of the city, and cholera was among the most feared. </a:t>
            </a:r>
            <a:endParaRPr sz="2000">
              <a:solidFill>
                <a:srgbClr val="333333"/>
              </a:solidFill>
              <a:highlight>
                <a:srgbClr val="FFFFFF"/>
              </a:highlight>
            </a:endParaRPr>
          </a:p>
          <a:p>
            <a:pPr indent="-355600" lvl="0" marL="457200" rtl="0" algn="l">
              <a:spcBef>
                <a:spcPts val="0"/>
              </a:spcBef>
              <a:spcAft>
                <a:spcPts val="0"/>
              </a:spcAft>
              <a:buClr>
                <a:srgbClr val="333333"/>
              </a:buClr>
              <a:buSzPts val="2000"/>
              <a:buChar char="●"/>
            </a:pPr>
            <a:r>
              <a:rPr lang="en" sz="2000">
                <a:solidFill>
                  <a:srgbClr val="333333"/>
                </a:solidFill>
                <a:highlight>
                  <a:srgbClr val="FFFFFF"/>
                </a:highlight>
              </a:rPr>
              <a:t>It was not yet known that germs cause disease; the leading theory was that “miasmas” were the main culprit. </a:t>
            </a:r>
            <a:endParaRPr sz="2000">
              <a:solidFill>
                <a:srgbClr val="333333"/>
              </a:solidFill>
              <a:highlight>
                <a:srgbClr val="FFFFFF"/>
              </a:highlight>
            </a:endParaRPr>
          </a:p>
          <a:p>
            <a:pPr indent="-355600" lvl="0" marL="457200" rtl="0" algn="l">
              <a:spcBef>
                <a:spcPts val="0"/>
              </a:spcBef>
              <a:spcAft>
                <a:spcPts val="0"/>
              </a:spcAft>
              <a:buClr>
                <a:srgbClr val="333333"/>
              </a:buClr>
              <a:buSzPts val="2000"/>
              <a:buChar char="●"/>
            </a:pPr>
            <a:r>
              <a:rPr lang="en" sz="2000">
                <a:solidFill>
                  <a:srgbClr val="333333"/>
                </a:solidFill>
                <a:highlight>
                  <a:srgbClr val="FFFFFF"/>
                </a:highlight>
              </a:rPr>
              <a:t>Miasmas manifested themselves as bad smells, and were thought to be invisible poisonous particles arising out of decaying matter. </a:t>
            </a:r>
            <a:endParaRPr sz="2000">
              <a:solidFill>
                <a:srgbClr val="333333"/>
              </a:solidFill>
              <a:highlight>
                <a:srgbClr val="FFFFFF"/>
              </a:highlight>
            </a:endParaRPr>
          </a:p>
          <a:p>
            <a:pPr indent="-355600" lvl="0" marL="457200" rtl="0" algn="l">
              <a:spcBef>
                <a:spcPts val="0"/>
              </a:spcBef>
              <a:spcAft>
                <a:spcPts val="0"/>
              </a:spcAft>
              <a:buClr>
                <a:srgbClr val="333333"/>
              </a:buClr>
              <a:buSzPts val="2000"/>
              <a:buChar char="●"/>
            </a:pPr>
            <a:r>
              <a:rPr lang="en" sz="2000">
                <a:solidFill>
                  <a:srgbClr val="333333"/>
                </a:solidFill>
                <a:highlight>
                  <a:srgbClr val="FFFFFF"/>
                </a:highlight>
              </a:rPr>
              <a:t>Parts of London did smell very bad, especially in hot weather. To protect themselves against infection, those who could afford to held sweet-smelling things to their noses.</a:t>
            </a:r>
            <a:endParaRPr sz="19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cd1a11046_0_4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Staunch Believer: </a:t>
            </a:r>
            <a:r>
              <a:rPr lang="en" sz="1200">
                <a:solidFill>
                  <a:schemeClr val="dk1"/>
                </a:solidFill>
                <a:highlight>
                  <a:srgbClr val="FFFFFF"/>
                </a:highlight>
                <a:latin typeface="Times New Roman"/>
                <a:ea typeface="Times New Roman"/>
                <a:cs typeface="Times New Roman"/>
                <a:sym typeface="Times New Roman"/>
              </a:rPr>
              <a:t>If you are a </a:t>
            </a:r>
            <a:r>
              <a:rPr lang="en" sz="1200">
                <a:solidFill>
                  <a:schemeClr val="hlink"/>
                </a:solidFill>
                <a:highlight>
                  <a:srgbClr val="FFFFFF"/>
                </a:highlight>
                <a:uFill>
                  <a:noFill/>
                </a:uFill>
                <a:latin typeface="Times New Roman"/>
                <a:ea typeface="Times New Roman"/>
                <a:cs typeface="Times New Roman"/>
                <a:sym typeface="Times New Roman"/>
                <a:hlinkClick r:id="rId2"/>
              </a:rPr>
              <a:t>great</a:t>
            </a:r>
            <a:r>
              <a:rPr lang="en" sz="1200">
                <a:solidFill>
                  <a:schemeClr val="dk1"/>
                </a:solidFill>
                <a:highlight>
                  <a:srgbClr val="FFFFFF"/>
                </a:highlight>
                <a:latin typeface="Times New Roman"/>
                <a:ea typeface="Times New Roman"/>
                <a:cs typeface="Times New Roman"/>
                <a:sym typeface="Times New Roman"/>
              </a:rPr>
              <a:t> </a:t>
            </a:r>
            <a:r>
              <a:rPr b="1" lang="en" sz="1200">
                <a:solidFill>
                  <a:srgbClr val="C12D30"/>
                </a:solidFill>
                <a:highlight>
                  <a:srgbClr val="FFFFFF"/>
                </a:highlight>
                <a:latin typeface="Times New Roman"/>
                <a:ea typeface="Times New Roman"/>
                <a:cs typeface="Times New Roman"/>
                <a:sym typeface="Times New Roman"/>
              </a:rPr>
              <a:t>believer in</a:t>
            </a:r>
            <a:r>
              <a:rPr lang="en" sz="1200">
                <a:solidFill>
                  <a:schemeClr val="dk1"/>
                </a:solidFill>
                <a:highlight>
                  <a:srgbClr val="FFFFFF"/>
                </a:highlight>
                <a:latin typeface="Times New Roman"/>
                <a:ea typeface="Times New Roman"/>
                <a:cs typeface="Times New Roman"/>
                <a:sym typeface="Times New Roman"/>
              </a:rPr>
              <a:t> something, you </a:t>
            </a:r>
            <a:r>
              <a:rPr lang="en" sz="1200">
                <a:solidFill>
                  <a:schemeClr val="hlink"/>
                </a:solidFill>
                <a:highlight>
                  <a:srgbClr val="FFFFFF"/>
                </a:highlight>
                <a:uFill>
                  <a:noFill/>
                </a:uFill>
                <a:latin typeface="Times New Roman"/>
                <a:ea typeface="Times New Roman"/>
                <a:cs typeface="Times New Roman"/>
                <a:sym typeface="Times New Roman"/>
                <a:hlinkClick r:id="rId3"/>
              </a:rPr>
              <a:t>think</a:t>
            </a:r>
            <a:r>
              <a:rPr lang="en" sz="1200">
                <a:solidFill>
                  <a:schemeClr val="dk1"/>
                </a:solidFill>
                <a:highlight>
                  <a:srgbClr val="FFFFFF"/>
                </a:highlight>
                <a:latin typeface="Times New Roman"/>
                <a:ea typeface="Times New Roman"/>
                <a:cs typeface="Times New Roman"/>
                <a:sym typeface="Times New Roman"/>
              </a:rPr>
              <a:t> that it is good, right, or </a:t>
            </a:r>
            <a:r>
              <a:rPr lang="en" sz="1200">
                <a:solidFill>
                  <a:schemeClr val="hlink"/>
                </a:solidFill>
                <a:highlight>
                  <a:srgbClr val="FFFFFF"/>
                </a:highlight>
                <a:uFill>
                  <a:noFill/>
                </a:uFill>
                <a:latin typeface="Times New Roman"/>
                <a:ea typeface="Times New Roman"/>
                <a:cs typeface="Times New Roman"/>
                <a:sym typeface="Times New Roman"/>
                <a:hlinkClick r:id="rId4"/>
              </a:rPr>
              <a:t>useful</a:t>
            </a:r>
            <a:endParaRPr/>
          </a:p>
        </p:txBody>
      </p:sp>
      <p:sp>
        <p:nvSpPr>
          <p:cNvPr id="142" name="Google Shape;142;g7cd1a11046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cd1a11046_0_5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rgbClr val="333333"/>
              </a:buClr>
              <a:buSzPts val="2400"/>
              <a:buChar char="●"/>
            </a:pPr>
            <a:r>
              <a:rPr lang="en" sz="2400">
                <a:solidFill>
                  <a:srgbClr val="333333"/>
                </a:solidFill>
                <a:highlight>
                  <a:srgbClr val="FFFFFF"/>
                </a:highlight>
              </a:rPr>
              <a:t>For several years, a doctor by the name of John Snow had been following the devastating waves of cholera that hit England from time to time. </a:t>
            </a:r>
            <a:endParaRPr sz="2400">
              <a:solidFill>
                <a:srgbClr val="333333"/>
              </a:solidFill>
              <a:highlight>
                <a:srgbClr val="FFFFFF"/>
              </a:highlight>
            </a:endParaRPr>
          </a:p>
          <a:p>
            <a:pPr indent="-381000" lvl="0" marL="457200" rtl="0" algn="l">
              <a:spcBef>
                <a:spcPts val="0"/>
              </a:spcBef>
              <a:spcAft>
                <a:spcPts val="0"/>
              </a:spcAft>
              <a:buClr>
                <a:srgbClr val="333333"/>
              </a:buClr>
              <a:buSzPts val="2400"/>
              <a:buChar char="●"/>
            </a:pPr>
            <a:r>
              <a:rPr lang="en" sz="2400">
                <a:solidFill>
                  <a:srgbClr val="333333"/>
                </a:solidFill>
                <a:highlight>
                  <a:srgbClr val="FFFFFF"/>
                </a:highlight>
              </a:rPr>
              <a:t>The disease arrived suddenly and was almost immediately deadly: </a:t>
            </a:r>
            <a:endParaRPr sz="2400">
              <a:solidFill>
                <a:srgbClr val="333333"/>
              </a:solidFill>
              <a:highlight>
                <a:srgbClr val="FFFFFF"/>
              </a:highlight>
            </a:endParaRPr>
          </a:p>
          <a:p>
            <a:pPr indent="-381000" lvl="0" marL="457200" rtl="0" algn="l">
              <a:spcBef>
                <a:spcPts val="0"/>
              </a:spcBef>
              <a:spcAft>
                <a:spcPts val="0"/>
              </a:spcAft>
              <a:buClr>
                <a:srgbClr val="333333"/>
              </a:buClr>
              <a:buSzPts val="2400"/>
              <a:buChar char="●"/>
            </a:pPr>
            <a:r>
              <a:rPr lang="en" sz="2400">
                <a:solidFill>
                  <a:srgbClr val="333333"/>
                </a:solidFill>
                <a:highlight>
                  <a:srgbClr val="FFFFFF"/>
                </a:highlight>
              </a:rPr>
              <a:t>people died within a day or two of contracting it, hundreds could die in a week, and the total death toll in a single wave could reach tens of thousands. </a:t>
            </a:r>
            <a:endParaRPr sz="2400">
              <a:solidFill>
                <a:srgbClr val="333333"/>
              </a:solidFill>
              <a:highlight>
                <a:srgbClr val="FFFFFF"/>
              </a:highlight>
            </a:endParaRPr>
          </a:p>
          <a:p>
            <a:pPr indent="-381000" lvl="0" marL="457200" rtl="0" algn="l">
              <a:spcBef>
                <a:spcPts val="0"/>
              </a:spcBef>
              <a:spcAft>
                <a:spcPts val="0"/>
              </a:spcAft>
              <a:buClr>
                <a:srgbClr val="333333"/>
              </a:buClr>
              <a:buSzPts val="2400"/>
              <a:buChar char="●"/>
            </a:pPr>
            <a:r>
              <a:rPr lang="en" sz="2400">
                <a:solidFill>
                  <a:srgbClr val="333333"/>
                </a:solidFill>
                <a:highlight>
                  <a:srgbClr val="FFFFFF"/>
                </a:highlight>
              </a:rPr>
              <a:t>Snow was skeptical of the miasma theory. He had noticed that while entire households were wiped out by cholera, the people in neighboring houses sometimes remained completely unaffected. </a:t>
            </a:r>
            <a:endParaRPr sz="2400">
              <a:solidFill>
                <a:srgbClr val="333333"/>
              </a:solidFill>
              <a:highlight>
                <a:srgbClr val="FFFFFF"/>
              </a:highlight>
            </a:endParaRPr>
          </a:p>
          <a:p>
            <a:pPr indent="-381000" lvl="0" marL="457200" rtl="0" algn="l">
              <a:spcBef>
                <a:spcPts val="0"/>
              </a:spcBef>
              <a:spcAft>
                <a:spcPts val="0"/>
              </a:spcAft>
              <a:buClr>
                <a:srgbClr val="333333"/>
              </a:buClr>
              <a:buSzPts val="2400"/>
              <a:buChar char="●"/>
            </a:pPr>
            <a:r>
              <a:rPr lang="en" sz="2400">
                <a:solidFill>
                  <a:srgbClr val="333333"/>
                </a:solidFill>
                <a:highlight>
                  <a:srgbClr val="FFFFFF"/>
                </a:highlight>
              </a:rPr>
              <a:t>As they were breathing the same air—and miasmas—as their neighbors, there was no compelling association between bad smells and the incidence of cholera.</a:t>
            </a:r>
            <a:endParaRPr sz="2400">
              <a:solidFill>
                <a:srgbClr val="333333"/>
              </a:solidFill>
              <a:highlight>
                <a:srgbClr val="FFFFFF"/>
              </a:highlight>
            </a:endParaRPr>
          </a:p>
          <a:p>
            <a:pPr indent="-381000" lvl="0" marL="457200" rtl="0" algn="l">
              <a:spcBef>
                <a:spcPts val="0"/>
              </a:spcBef>
              <a:spcAft>
                <a:spcPts val="0"/>
              </a:spcAft>
              <a:buClr>
                <a:srgbClr val="333333"/>
              </a:buClr>
              <a:buSzPts val="2400"/>
              <a:buChar char="●"/>
            </a:pPr>
            <a:r>
              <a:rPr lang="en" sz="2400">
                <a:solidFill>
                  <a:srgbClr val="333333"/>
                </a:solidFill>
                <a:highlight>
                  <a:srgbClr val="FFFFFF"/>
                </a:highlight>
              </a:rPr>
              <a:t>Snow had also noticed that the onset of the disease almost always involved vomiting and diarrhea. </a:t>
            </a:r>
            <a:endParaRPr sz="2400">
              <a:solidFill>
                <a:srgbClr val="333333"/>
              </a:solidFill>
              <a:highlight>
                <a:srgbClr val="FFFFFF"/>
              </a:highlight>
            </a:endParaRPr>
          </a:p>
          <a:p>
            <a:pPr indent="-381000" lvl="0" marL="457200" rtl="0" algn="l">
              <a:spcBef>
                <a:spcPts val="0"/>
              </a:spcBef>
              <a:spcAft>
                <a:spcPts val="0"/>
              </a:spcAft>
              <a:buClr>
                <a:srgbClr val="333333"/>
              </a:buClr>
              <a:buSzPts val="2400"/>
              <a:buChar char="●"/>
            </a:pPr>
            <a:r>
              <a:rPr lang="en" sz="2400">
                <a:solidFill>
                  <a:srgbClr val="333333"/>
                </a:solidFill>
                <a:highlight>
                  <a:srgbClr val="FFFFFF"/>
                </a:highlight>
              </a:rPr>
              <a:t>He therefore believed that the infection was carried by something people ate or drank, not by the air that they breathed. His prime suspect was water contaminated by sewage.</a:t>
            </a:r>
            <a:endParaRPr sz="2400">
              <a:solidFill>
                <a:srgbClr val="333333"/>
              </a:solidFill>
              <a:highlight>
                <a:srgbClr val="FFFFFF"/>
              </a:highlight>
            </a:endParaRPr>
          </a:p>
        </p:txBody>
      </p:sp>
      <p:sp>
        <p:nvSpPr>
          <p:cNvPr id="148" name="Google Shape;148;g7cd1a11046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cd1a11046_0_5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361950" lvl="0" marL="457200" rtl="0" algn="l">
              <a:lnSpc>
                <a:spcPct val="115000"/>
              </a:lnSpc>
              <a:spcBef>
                <a:spcPts val="0"/>
              </a:spcBef>
              <a:spcAft>
                <a:spcPts val="0"/>
              </a:spcAft>
              <a:buClr>
                <a:srgbClr val="333333"/>
              </a:buClr>
              <a:buSzPts val="2100"/>
              <a:buChar char="●"/>
            </a:pPr>
            <a:r>
              <a:rPr lang="en" sz="2100">
                <a:solidFill>
                  <a:srgbClr val="333333"/>
                </a:solidFill>
                <a:highlight>
                  <a:srgbClr val="FFFFFF"/>
                </a:highlight>
              </a:rPr>
              <a:t>At the end of August 1854, cholera struck in the overcrowded Soho district of London. </a:t>
            </a:r>
            <a:endParaRPr sz="2100">
              <a:solidFill>
                <a:srgbClr val="333333"/>
              </a:solidFill>
              <a:highlight>
                <a:srgbClr val="FFFFFF"/>
              </a:highlight>
            </a:endParaRPr>
          </a:p>
          <a:p>
            <a:pPr indent="-361950" lvl="0" marL="457200" rtl="0" algn="l">
              <a:lnSpc>
                <a:spcPct val="115000"/>
              </a:lnSpc>
              <a:spcBef>
                <a:spcPts val="0"/>
              </a:spcBef>
              <a:spcAft>
                <a:spcPts val="0"/>
              </a:spcAft>
              <a:buClr>
                <a:srgbClr val="333333"/>
              </a:buClr>
              <a:buSzPts val="2100"/>
              <a:buChar char="●"/>
            </a:pPr>
            <a:r>
              <a:rPr lang="en" sz="2100">
                <a:solidFill>
                  <a:srgbClr val="333333"/>
                </a:solidFill>
                <a:highlight>
                  <a:srgbClr val="FFFFFF"/>
                </a:highlight>
              </a:rPr>
              <a:t>As the deaths mounted, Snow recorded them diligently, using a method that went on to become standard in the study of how diseases spread: </a:t>
            </a:r>
            <a:r>
              <a:rPr i="1" lang="en" sz="2100">
                <a:solidFill>
                  <a:srgbClr val="333333"/>
                </a:solidFill>
                <a:highlight>
                  <a:srgbClr val="FFFFFF"/>
                </a:highlight>
              </a:rPr>
              <a:t>he drew a map</a:t>
            </a:r>
            <a:r>
              <a:rPr lang="en" sz="2100">
                <a:solidFill>
                  <a:srgbClr val="333333"/>
                </a:solidFill>
                <a:highlight>
                  <a:srgbClr val="FFFFFF"/>
                </a:highlight>
              </a:rPr>
              <a:t>. On a street map of the district, he recorded the location of each death.</a:t>
            </a:r>
            <a:endParaRPr sz="2100">
              <a:solidFill>
                <a:srgbClr val="333333"/>
              </a:solidFill>
              <a:highlight>
                <a:srgbClr val="FFFFFF"/>
              </a:highlight>
            </a:endParaRPr>
          </a:p>
          <a:p>
            <a:pPr indent="-361950" lvl="0" marL="457200" rtl="0" algn="l">
              <a:lnSpc>
                <a:spcPct val="115000"/>
              </a:lnSpc>
              <a:spcBef>
                <a:spcPts val="0"/>
              </a:spcBef>
              <a:spcAft>
                <a:spcPts val="0"/>
              </a:spcAft>
              <a:buClr>
                <a:srgbClr val="333333"/>
              </a:buClr>
              <a:buSzPts val="2100"/>
              <a:buChar char="●"/>
            </a:pPr>
            <a:r>
              <a:rPr lang="en" sz="2100">
                <a:solidFill>
                  <a:srgbClr val="333333"/>
                </a:solidFill>
                <a:highlight>
                  <a:srgbClr val="FFFFFF"/>
                </a:highlight>
              </a:rPr>
              <a:t>Here is Snow’s original map. </a:t>
            </a:r>
            <a:endParaRPr sz="2100">
              <a:solidFill>
                <a:srgbClr val="333333"/>
              </a:solidFill>
              <a:highlight>
                <a:srgbClr val="FFFFFF"/>
              </a:highlight>
            </a:endParaRPr>
          </a:p>
          <a:p>
            <a:pPr indent="-361950" lvl="0" marL="457200" rtl="0" algn="l">
              <a:lnSpc>
                <a:spcPct val="115000"/>
              </a:lnSpc>
              <a:spcBef>
                <a:spcPts val="0"/>
              </a:spcBef>
              <a:spcAft>
                <a:spcPts val="0"/>
              </a:spcAft>
              <a:buClr>
                <a:srgbClr val="333333"/>
              </a:buClr>
              <a:buSzPts val="2100"/>
              <a:buChar char="●"/>
            </a:pPr>
            <a:r>
              <a:rPr lang="en" sz="2100">
                <a:solidFill>
                  <a:srgbClr val="333333"/>
                </a:solidFill>
                <a:highlight>
                  <a:srgbClr val="FFFFFF"/>
                </a:highlight>
              </a:rPr>
              <a:t>Each black bar represents one death. </a:t>
            </a:r>
            <a:endParaRPr sz="2100">
              <a:solidFill>
                <a:srgbClr val="333333"/>
              </a:solidFill>
              <a:highlight>
                <a:srgbClr val="FFFFFF"/>
              </a:highlight>
            </a:endParaRPr>
          </a:p>
          <a:p>
            <a:pPr indent="-361950" lvl="0" marL="457200" rtl="0" algn="l">
              <a:lnSpc>
                <a:spcPct val="115000"/>
              </a:lnSpc>
              <a:spcBef>
                <a:spcPts val="0"/>
              </a:spcBef>
              <a:spcAft>
                <a:spcPts val="0"/>
              </a:spcAft>
              <a:buClr>
                <a:srgbClr val="333333"/>
              </a:buClr>
              <a:buSzPts val="2100"/>
              <a:buChar char="●"/>
            </a:pPr>
            <a:r>
              <a:rPr lang="en" sz="2100">
                <a:solidFill>
                  <a:srgbClr val="333333"/>
                </a:solidFill>
                <a:highlight>
                  <a:srgbClr val="FFFFFF"/>
                </a:highlight>
              </a:rPr>
              <a:t>When there are multiple deaths at the same address, the bars corresponding to those deaths are stacked on top of each other. </a:t>
            </a:r>
            <a:endParaRPr sz="2100">
              <a:solidFill>
                <a:srgbClr val="333333"/>
              </a:solidFill>
              <a:highlight>
                <a:srgbClr val="FFFFFF"/>
              </a:highlight>
            </a:endParaRPr>
          </a:p>
          <a:p>
            <a:pPr indent="-361950" lvl="0" marL="457200" rtl="0" algn="l">
              <a:lnSpc>
                <a:spcPct val="115000"/>
              </a:lnSpc>
              <a:spcBef>
                <a:spcPts val="0"/>
              </a:spcBef>
              <a:spcAft>
                <a:spcPts val="0"/>
              </a:spcAft>
              <a:buClr>
                <a:srgbClr val="333333"/>
              </a:buClr>
              <a:buSzPts val="2100"/>
              <a:buChar char="●"/>
            </a:pPr>
            <a:r>
              <a:rPr lang="en" sz="2100">
                <a:solidFill>
                  <a:srgbClr val="333333"/>
                </a:solidFill>
                <a:highlight>
                  <a:srgbClr val="FFFFFF"/>
                </a:highlight>
              </a:rPr>
              <a:t>The black discs mark the locations of water pumps. </a:t>
            </a:r>
            <a:endParaRPr sz="2100">
              <a:solidFill>
                <a:srgbClr val="333333"/>
              </a:solidFill>
              <a:highlight>
                <a:srgbClr val="FFFFFF"/>
              </a:highlight>
            </a:endParaRPr>
          </a:p>
          <a:p>
            <a:pPr indent="-361950" lvl="0" marL="457200" rtl="0" algn="l">
              <a:lnSpc>
                <a:spcPct val="115000"/>
              </a:lnSpc>
              <a:spcBef>
                <a:spcPts val="0"/>
              </a:spcBef>
              <a:spcAft>
                <a:spcPts val="0"/>
              </a:spcAft>
              <a:buClr>
                <a:srgbClr val="333333"/>
              </a:buClr>
              <a:buSzPts val="2100"/>
              <a:buChar char="●"/>
            </a:pPr>
            <a:r>
              <a:rPr lang="en" sz="2100">
                <a:solidFill>
                  <a:srgbClr val="333333"/>
                </a:solidFill>
                <a:highlight>
                  <a:srgbClr val="FFFFFF"/>
                </a:highlight>
              </a:rPr>
              <a:t>The map displays a striking revelation—the deaths are roughly clustered around the Broad Street pump.</a:t>
            </a:r>
            <a:endParaRPr sz="2100">
              <a:solidFill>
                <a:srgbClr val="333333"/>
              </a:solidFill>
              <a:highlight>
                <a:srgbClr val="FFFFFF"/>
              </a:highlight>
            </a:endParaRPr>
          </a:p>
          <a:p>
            <a:pPr indent="0" lvl="0" marL="0" rtl="0" algn="l">
              <a:spcBef>
                <a:spcPts val="1400"/>
              </a:spcBef>
              <a:spcAft>
                <a:spcPts val="0"/>
              </a:spcAft>
              <a:buNone/>
            </a:pPr>
            <a:r>
              <a:t/>
            </a:r>
            <a:endParaRPr sz="2300"/>
          </a:p>
        </p:txBody>
      </p:sp>
      <p:sp>
        <p:nvSpPr>
          <p:cNvPr id="154" name="Google Shape;154;g7cd1a11046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cd1a11046_0_6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333333"/>
                </a:solidFill>
                <a:highlight>
                  <a:srgbClr val="FFFFFF"/>
                </a:highlight>
              </a:rPr>
              <a:t>Snow studied his map carefully and investigated the apparent anomalies. All of them implicated the Broad Street pump. For example:</a:t>
            </a:r>
            <a:endParaRPr sz="2000">
              <a:solidFill>
                <a:srgbClr val="333333"/>
              </a:solidFill>
              <a:highlight>
                <a:srgbClr val="FFFFFF"/>
              </a:highlight>
            </a:endParaRPr>
          </a:p>
          <a:p>
            <a:pPr indent="-355600" lvl="0" marL="457200" rtl="0" algn="l">
              <a:lnSpc>
                <a:spcPct val="115000"/>
              </a:lnSpc>
              <a:spcBef>
                <a:spcPts val="1400"/>
              </a:spcBef>
              <a:spcAft>
                <a:spcPts val="0"/>
              </a:spcAft>
              <a:buClr>
                <a:srgbClr val="333333"/>
              </a:buClr>
              <a:buSzPts val="2000"/>
              <a:buChar char="●"/>
            </a:pPr>
            <a:r>
              <a:rPr lang="en" sz="2000">
                <a:solidFill>
                  <a:srgbClr val="333333"/>
                </a:solidFill>
                <a:highlight>
                  <a:srgbClr val="FFFFFF"/>
                </a:highlight>
              </a:rPr>
              <a:t>There were deaths in houses that were nearer the Rupert Street pump than the Broad Street pump. Though the Rupert Street pump was closer as the crow flies, it was less convenient to get to because of dead ends and the layout of the streets. The residents in those houses used the Broad Street pump instead.</a:t>
            </a:r>
            <a:endParaRPr sz="2000">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Char char="●"/>
            </a:pPr>
            <a:r>
              <a:rPr lang="en" sz="2000">
                <a:solidFill>
                  <a:srgbClr val="333333"/>
                </a:solidFill>
                <a:highlight>
                  <a:srgbClr val="FFFFFF"/>
                </a:highlight>
              </a:rPr>
              <a:t>There were no deaths in two blocks just east of the pump. That was the location of the Lion Brewery, where the workers drank what they brewed. If they wanted water, the brewery had its own well.</a:t>
            </a:r>
            <a:endParaRPr sz="2000">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Char char="●"/>
            </a:pPr>
            <a:r>
              <a:rPr lang="en" sz="2000">
                <a:solidFill>
                  <a:srgbClr val="333333"/>
                </a:solidFill>
                <a:highlight>
                  <a:srgbClr val="FFFFFF"/>
                </a:highlight>
              </a:rPr>
              <a:t>There were scattered deaths in houses several blocks away from the Broad Street pump. Those were children who drank from the Broad Street pump on their way to school. The pump’s water was known to be cool and refreshing.</a:t>
            </a:r>
            <a:endParaRPr sz="2000">
              <a:solidFill>
                <a:srgbClr val="333333"/>
              </a:solidFill>
              <a:highlight>
                <a:srgbClr val="FFFFFF"/>
              </a:highlight>
            </a:endParaRPr>
          </a:p>
          <a:p>
            <a:pPr indent="0" lvl="0" marL="0" rtl="0" algn="l">
              <a:lnSpc>
                <a:spcPct val="115000"/>
              </a:lnSpc>
              <a:spcBef>
                <a:spcPts val="1200"/>
              </a:spcBef>
              <a:spcAft>
                <a:spcPts val="0"/>
              </a:spcAft>
              <a:buNone/>
            </a:pPr>
            <a:r>
              <a:t/>
            </a:r>
            <a:endParaRPr sz="2000">
              <a:solidFill>
                <a:srgbClr val="333333"/>
              </a:solidFill>
              <a:highlight>
                <a:srgbClr val="FFFFFF"/>
              </a:highlight>
            </a:endParaRPr>
          </a:p>
          <a:p>
            <a:pPr indent="-355600" lvl="0" marL="457200" rtl="0" algn="l">
              <a:lnSpc>
                <a:spcPct val="115000"/>
              </a:lnSpc>
              <a:spcBef>
                <a:spcPts val="1200"/>
              </a:spcBef>
              <a:spcAft>
                <a:spcPts val="0"/>
              </a:spcAft>
              <a:buClr>
                <a:srgbClr val="333333"/>
              </a:buClr>
              <a:buSzPts val="2000"/>
              <a:buChar char="●"/>
            </a:pPr>
            <a:r>
              <a:rPr lang="en" sz="2000">
                <a:solidFill>
                  <a:srgbClr val="333333"/>
                </a:solidFill>
                <a:highlight>
                  <a:srgbClr val="FFFFFF"/>
                </a:highlight>
              </a:rPr>
              <a:t>The final piece of evidence in support of Snow’s theory was provided by two isolated deaths in the leafy and genteel Hampstead area, quite far from Soho. </a:t>
            </a:r>
            <a:endParaRPr sz="2000">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Char char="●"/>
            </a:pPr>
            <a:r>
              <a:rPr lang="en" sz="2000">
                <a:solidFill>
                  <a:srgbClr val="333333"/>
                </a:solidFill>
                <a:highlight>
                  <a:srgbClr val="FFFFFF"/>
                </a:highlight>
              </a:rPr>
              <a:t>Snow was puzzled by these until he learned that the deceased were Mrs. Susannah Eley, who had once lived in Broad Street, and her niece. Mrs. Eley had water from the Broad Street pump delivered to her in Hampstead every day. She liked its taste.</a:t>
            </a:r>
            <a:endParaRPr sz="2000">
              <a:solidFill>
                <a:srgbClr val="333333"/>
              </a:solidFill>
              <a:highlight>
                <a:srgbClr val="FFFFFF"/>
              </a:highlight>
            </a:endParaRPr>
          </a:p>
          <a:p>
            <a:pPr indent="0" lvl="0" marL="0" rtl="0" algn="l">
              <a:spcBef>
                <a:spcPts val="1200"/>
              </a:spcBef>
              <a:spcAft>
                <a:spcPts val="0"/>
              </a:spcAft>
              <a:buNone/>
            </a:pPr>
            <a:r>
              <a:t/>
            </a:r>
            <a:endParaRPr sz="2200"/>
          </a:p>
        </p:txBody>
      </p:sp>
      <p:sp>
        <p:nvSpPr>
          <p:cNvPr id="159" name="Google Shape;159;g7cd1a11046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cd1a11046_0_6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333333"/>
              </a:buClr>
              <a:buSzPts val="1800"/>
              <a:buChar char="●"/>
            </a:pPr>
            <a:r>
              <a:rPr lang="en" sz="1800">
                <a:solidFill>
                  <a:srgbClr val="333333"/>
                </a:solidFill>
                <a:highlight>
                  <a:srgbClr val="FFFFFF"/>
                </a:highlight>
              </a:rPr>
              <a:t>Later it was discovered that a cesspit that was just a few feet away from the well of the Broad Street pump had been leaking into the well. </a:t>
            </a:r>
            <a:endParaRPr sz="1800">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n" sz="1800">
                <a:solidFill>
                  <a:srgbClr val="333333"/>
                </a:solidFill>
                <a:highlight>
                  <a:srgbClr val="FFFFFF"/>
                </a:highlight>
              </a:rPr>
              <a:t>Thus the pump’s water was contaminated by sewage from the houses of cholera victims.</a:t>
            </a:r>
            <a:endParaRPr sz="2000"/>
          </a:p>
        </p:txBody>
      </p:sp>
      <p:sp>
        <p:nvSpPr>
          <p:cNvPr id="164" name="Google Shape;164;g7cd1a11046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cd1a11046_0_6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361950" lvl="0" marL="457200" rtl="0" algn="l">
              <a:lnSpc>
                <a:spcPct val="115000"/>
              </a:lnSpc>
              <a:spcBef>
                <a:spcPts val="0"/>
              </a:spcBef>
              <a:spcAft>
                <a:spcPts val="0"/>
              </a:spcAft>
              <a:buClr>
                <a:srgbClr val="333333"/>
              </a:buClr>
              <a:buSzPts val="2100"/>
              <a:buChar char="●"/>
            </a:pPr>
            <a:r>
              <a:rPr lang="en" sz="2100">
                <a:solidFill>
                  <a:srgbClr val="333333"/>
                </a:solidFill>
                <a:highlight>
                  <a:srgbClr val="FFFFFF"/>
                </a:highlight>
              </a:rPr>
              <a:t>Snow used his map to convince local authorities to remove the handle of the Broad Street pump. </a:t>
            </a:r>
            <a:endParaRPr sz="2100">
              <a:solidFill>
                <a:srgbClr val="333333"/>
              </a:solidFill>
              <a:highlight>
                <a:srgbClr val="FFFFFF"/>
              </a:highlight>
            </a:endParaRPr>
          </a:p>
          <a:p>
            <a:pPr indent="-361950" lvl="0" marL="457200" rtl="0" algn="l">
              <a:lnSpc>
                <a:spcPct val="115000"/>
              </a:lnSpc>
              <a:spcBef>
                <a:spcPts val="0"/>
              </a:spcBef>
              <a:spcAft>
                <a:spcPts val="0"/>
              </a:spcAft>
              <a:buClr>
                <a:srgbClr val="333333"/>
              </a:buClr>
              <a:buSzPts val="2100"/>
              <a:buChar char="●"/>
            </a:pPr>
            <a:r>
              <a:rPr lang="en" sz="2100">
                <a:solidFill>
                  <a:srgbClr val="333333"/>
                </a:solidFill>
                <a:highlight>
                  <a:srgbClr val="FFFFFF"/>
                </a:highlight>
              </a:rPr>
              <a:t>Though the cholera epidemic was already on the wane when he did so, it is possible that the disabling of the pump prevented many deaths from future waves of the disease.</a:t>
            </a:r>
            <a:endParaRPr sz="2100">
              <a:solidFill>
                <a:srgbClr val="333333"/>
              </a:solidFill>
              <a:highlight>
                <a:srgbClr val="FFFFFF"/>
              </a:highlight>
            </a:endParaRPr>
          </a:p>
          <a:p>
            <a:pPr indent="-361950" lvl="0" marL="457200" rtl="0" algn="l">
              <a:lnSpc>
                <a:spcPct val="115000"/>
              </a:lnSpc>
              <a:spcBef>
                <a:spcPts val="0"/>
              </a:spcBef>
              <a:spcAft>
                <a:spcPts val="0"/>
              </a:spcAft>
              <a:buClr>
                <a:srgbClr val="333333"/>
              </a:buClr>
              <a:buSzPts val="2100"/>
              <a:buChar char="●"/>
            </a:pPr>
            <a:r>
              <a:rPr lang="en" sz="2100">
                <a:solidFill>
                  <a:srgbClr val="333333"/>
                </a:solidFill>
                <a:highlight>
                  <a:srgbClr val="FFFFFF"/>
                </a:highlight>
              </a:rPr>
              <a:t>The removal of the Broad Street pump handle has become the stuff of legend. </a:t>
            </a:r>
            <a:endParaRPr sz="2100">
              <a:solidFill>
                <a:srgbClr val="333333"/>
              </a:solidFill>
              <a:highlight>
                <a:srgbClr val="FFFFFF"/>
              </a:highlight>
            </a:endParaRPr>
          </a:p>
          <a:p>
            <a:pPr indent="-361950" lvl="0" marL="457200" rtl="0" algn="l">
              <a:lnSpc>
                <a:spcPct val="115000"/>
              </a:lnSpc>
              <a:spcBef>
                <a:spcPts val="0"/>
              </a:spcBef>
              <a:spcAft>
                <a:spcPts val="0"/>
              </a:spcAft>
              <a:buClr>
                <a:srgbClr val="333333"/>
              </a:buClr>
              <a:buSzPts val="2100"/>
              <a:buChar char="●"/>
            </a:pPr>
            <a:r>
              <a:rPr lang="en" sz="2100">
                <a:solidFill>
                  <a:srgbClr val="333333"/>
                </a:solidFill>
                <a:highlight>
                  <a:srgbClr val="FFFFFF"/>
                </a:highlight>
              </a:rPr>
              <a:t>At the Centers for Disease Control (CDC) in Atlanta, when scientists look for simple answers to questions about epidemics, they sometimes ask each other, “Where is the handle to this pump?”</a:t>
            </a:r>
            <a:endParaRPr sz="2100">
              <a:solidFill>
                <a:srgbClr val="333333"/>
              </a:solidFill>
              <a:highlight>
                <a:srgbClr val="FFFFFF"/>
              </a:highlight>
            </a:endParaRPr>
          </a:p>
          <a:p>
            <a:pPr indent="-361950" lvl="0" marL="457200" rtl="0" algn="l">
              <a:lnSpc>
                <a:spcPct val="115000"/>
              </a:lnSpc>
              <a:spcBef>
                <a:spcPts val="0"/>
              </a:spcBef>
              <a:spcAft>
                <a:spcPts val="0"/>
              </a:spcAft>
              <a:buClr>
                <a:srgbClr val="333333"/>
              </a:buClr>
              <a:buSzPts val="2100"/>
              <a:buChar char="●"/>
            </a:pPr>
            <a:r>
              <a:rPr lang="en" sz="2100">
                <a:solidFill>
                  <a:srgbClr val="333333"/>
                </a:solidFill>
                <a:highlight>
                  <a:srgbClr val="FFFFFF"/>
                </a:highlight>
              </a:rPr>
              <a:t>Snow’s map is one of the earliest and most powerful uses of data visualization. Disease maps of various kinds are now a standard tool for tracking epidemics.</a:t>
            </a:r>
            <a:endParaRPr sz="2100">
              <a:solidFill>
                <a:srgbClr val="333333"/>
              </a:solidFill>
              <a:highlight>
                <a:srgbClr val="FFFFFF"/>
              </a:highlight>
            </a:endParaRPr>
          </a:p>
          <a:p>
            <a:pPr indent="0" lvl="0" marL="0" rtl="0" algn="l">
              <a:spcBef>
                <a:spcPts val="1400"/>
              </a:spcBef>
              <a:spcAft>
                <a:spcPts val="0"/>
              </a:spcAft>
              <a:buNone/>
            </a:pPr>
            <a:r>
              <a:t/>
            </a:r>
            <a:endParaRPr sz="2300"/>
          </a:p>
        </p:txBody>
      </p:sp>
      <p:sp>
        <p:nvSpPr>
          <p:cNvPr id="169" name="Google Shape;169;g7cd1a11046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cd1a1104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cd1a1104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333333"/>
              </a:buClr>
              <a:buSzPts val="2400"/>
              <a:buChar char="●"/>
            </a:pPr>
            <a:r>
              <a:rPr lang="en" sz="2400">
                <a:solidFill>
                  <a:srgbClr val="333333"/>
                </a:solidFill>
                <a:highlight>
                  <a:srgbClr val="FFFFFF"/>
                </a:highlight>
              </a:rPr>
              <a:t>Though the map gave Snow a strong indication that the cleanliness of the water supply was the key to controlling cholera, he was still a long way from a convincing scientific argument that contaminated water was causing the spread of the disease. To make a more compelling case, he had to use the method of </a:t>
            </a:r>
            <a:r>
              <a:rPr i="1" lang="en" sz="2400">
                <a:solidFill>
                  <a:srgbClr val="333333"/>
                </a:solidFill>
                <a:highlight>
                  <a:srgbClr val="FFFFFF"/>
                </a:highlight>
              </a:rPr>
              <a:t>comparison</a:t>
            </a:r>
            <a:r>
              <a:rPr lang="en" sz="2400">
                <a:solidFill>
                  <a:srgbClr val="333333"/>
                </a:solidFill>
                <a:highlight>
                  <a:srgbClr val="FFFFFF"/>
                </a:highlight>
              </a:rPr>
              <a:t>.</a:t>
            </a:r>
            <a:endParaRPr sz="2400">
              <a:solidFill>
                <a:srgbClr val="333333"/>
              </a:solidFill>
              <a:highlight>
                <a:srgbClr val="FFFFFF"/>
              </a:highlight>
            </a:endParaRPr>
          </a:p>
          <a:p>
            <a:pPr indent="-381000" lvl="0" marL="457200" rtl="0" algn="l">
              <a:lnSpc>
                <a:spcPct val="115000"/>
              </a:lnSpc>
              <a:spcBef>
                <a:spcPts val="0"/>
              </a:spcBef>
              <a:spcAft>
                <a:spcPts val="0"/>
              </a:spcAft>
              <a:buClr>
                <a:srgbClr val="333333"/>
              </a:buClr>
              <a:buSzPts val="2400"/>
              <a:buChar char="●"/>
            </a:pPr>
            <a:r>
              <a:rPr lang="en" sz="2400">
                <a:solidFill>
                  <a:srgbClr val="333333"/>
                </a:solidFill>
                <a:highlight>
                  <a:srgbClr val="FFFFFF"/>
                </a:highlight>
              </a:rPr>
              <a:t>Scientists use comparison to identify an association between a treatment and an outcome. They compare the outcomes of a group of individuals who got the treatment (the </a:t>
            </a:r>
            <a:r>
              <a:rPr i="1" lang="en" sz="2400">
                <a:solidFill>
                  <a:srgbClr val="333333"/>
                </a:solidFill>
                <a:highlight>
                  <a:srgbClr val="FFFFFF"/>
                </a:highlight>
              </a:rPr>
              <a:t>treatment group</a:t>
            </a:r>
            <a:r>
              <a:rPr lang="en" sz="2400">
                <a:solidFill>
                  <a:srgbClr val="333333"/>
                </a:solidFill>
                <a:highlight>
                  <a:srgbClr val="FFFFFF"/>
                </a:highlight>
              </a:rPr>
              <a:t>) to the outcomes of a group who did not (the </a:t>
            </a:r>
            <a:r>
              <a:rPr i="1" lang="en" sz="2400">
                <a:solidFill>
                  <a:srgbClr val="333333"/>
                </a:solidFill>
                <a:highlight>
                  <a:srgbClr val="FFFFFF"/>
                </a:highlight>
              </a:rPr>
              <a:t>control group</a:t>
            </a:r>
            <a:r>
              <a:rPr lang="en" sz="2400">
                <a:solidFill>
                  <a:srgbClr val="333333"/>
                </a:solidFill>
                <a:highlight>
                  <a:srgbClr val="FFFFFF"/>
                </a:highlight>
              </a:rPr>
              <a:t>). For example, researchers today might compare the average murder rate in states that have the death penalty with the average murder rate in states that don’t.</a:t>
            </a:r>
            <a:endParaRPr sz="2400">
              <a:solidFill>
                <a:srgbClr val="333333"/>
              </a:solidFill>
              <a:highlight>
                <a:srgbClr val="FFFFFF"/>
              </a:highlight>
            </a:endParaRPr>
          </a:p>
          <a:p>
            <a:pPr indent="-381000" lvl="0" marL="457200" rtl="0" algn="l">
              <a:lnSpc>
                <a:spcPct val="115000"/>
              </a:lnSpc>
              <a:spcBef>
                <a:spcPts val="0"/>
              </a:spcBef>
              <a:spcAft>
                <a:spcPts val="0"/>
              </a:spcAft>
              <a:buClr>
                <a:srgbClr val="333333"/>
              </a:buClr>
              <a:buSzPts val="2400"/>
              <a:buChar char="●"/>
            </a:pPr>
            <a:r>
              <a:rPr lang="en" sz="2400">
                <a:solidFill>
                  <a:srgbClr val="333333"/>
                </a:solidFill>
                <a:highlight>
                  <a:srgbClr val="FFFFFF"/>
                </a:highlight>
              </a:rPr>
              <a:t>If the results are different, that is evidence for an association. To determine causation, however, even more care is needed.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cd1a11046_0_7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rgbClr val="333333"/>
              </a:buClr>
              <a:buSzPts val="2400"/>
              <a:buChar char="●"/>
            </a:pPr>
            <a:r>
              <a:rPr lang="en" sz="2400">
                <a:solidFill>
                  <a:srgbClr val="333333"/>
                </a:solidFill>
                <a:highlight>
                  <a:srgbClr val="FFFFFF"/>
                </a:highlight>
              </a:rPr>
              <a:t>Encouraged by what he had learned in Soho, Snow completed a more thorough analysis. </a:t>
            </a:r>
            <a:endParaRPr sz="2400">
              <a:solidFill>
                <a:srgbClr val="333333"/>
              </a:solidFill>
              <a:highlight>
                <a:srgbClr val="FFFFFF"/>
              </a:highlight>
            </a:endParaRPr>
          </a:p>
          <a:p>
            <a:pPr indent="-381000" lvl="0" marL="457200" rtl="0" algn="l">
              <a:lnSpc>
                <a:spcPct val="115000"/>
              </a:lnSpc>
              <a:spcBef>
                <a:spcPts val="0"/>
              </a:spcBef>
              <a:spcAft>
                <a:spcPts val="0"/>
              </a:spcAft>
              <a:buClr>
                <a:srgbClr val="333333"/>
              </a:buClr>
              <a:buSzPts val="2400"/>
              <a:buChar char="●"/>
            </a:pPr>
            <a:r>
              <a:rPr lang="en" sz="2400">
                <a:solidFill>
                  <a:srgbClr val="333333"/>
                </a:solidFill>
                <a:highlight>
                  <a:srgbClr val="FFFFFF"/>
                </a:highlight>
              </a:rPr>
              <a:t>For some time, he had been gathering data on cholera deaths in an area of London that was served by two water companies. </a:t>
            </a:r>
            <a:endParaRPr sz="2400">
              <a:solidFill>
                <a:srgbClr val="333333"/>
              </a:solidFill>
              <a:highlight>
                <a:srgbClr val="FFFFFF"/>
              </a:highlight>
            </a:endParaRPr>
          </a:p>
          <a:p>
            <a:pPr indent="-381000" lvl="0" marL="457200" rtl="0" algn="l">
              <a:lnSpc>
                <a:spcPct val="115000"/>
              </a:lnSpc>
              <a:spcBef>
                <a:spcPts val="0"/>
              </a:spcBef>
              <a:spcAft>
                <a:spcPts val="0"/>
              </a:spcAft>
              <a:buClr>
                <a:srgbClr val="333333"/>
              </a:buClr>
              <a:buSzPts val="2400"/>
              <a:buChar char="●"/>
            </a:pPr>
            <a:r>
              <a:rPr lang="en" sz="2400">
                <a:solidFill>
                  <a:srgbClr val="333333"/>
                </a:solidFill>
                <a:highlight>
                  <a:srgbClr val="FFFFFF"/>
                </a:highlight>
              </a:rPr>
              <a:t>The Lambeth water company drew its water upriver from where sewage was discharged into the River Thames. Its water was relatively clean. But the Southwark and Vauxhall (S&amp;V) company drew its water below the sewage discharge, and thus its supply was contaminated.</a:t>
            </a:r>
            <a:endParaRPr sz="2400">
              <a:solidFill>
                <a:srgbClr val="333333"/>
              </a:solidFill>
              <a:highlight>
                <a:srgbClr val="FFFFFF"/>
              </a:highlight>
            </a:endParaRPr>
          </a:p>
          <a:p>
            <a:pPr indent="-381000" lvl="0" marL="457200" rtl="0" algn="l">
              <a:lnSpc>
                <a:spcPct val="115000"/>
              </a:lnSpc>
              <a:spcBef>
                <a:spcPts val="0"/>
              </a:spcBef>
              <a:spcAft>
                <a:spcPts val="0"/>
              </a:spcAft>
              <a:buClr>
                <a:srgbClr val="333333"/>
              </a:buClr>
              <a:buSzPts val="2400"/>
              <a:buChar char="●"/>
            </a:pPr>
            <a:r>
              <a:rPr lang="en" sz="2400">
                <a:solidFill>
                  <a:srgbClr val="333333"/>
                </a:solidFill>
                <a:highlight>
                  <a:srgbClr val="FFFFFF"/>
                </a:highlight>
              </a:rPr>
              <a:t>The map below shows the areas served by the two companies. Snow honed in on the region where the two service areas overlap.</a:t>
            </a:r>
            <a:endParaRPr sz="2400">
              <a:solidFill>
                <a:srgbClr val="333333"/>
              </a:solidFill>
              <a:highlight>
                <a:srgbClr val="FFFFFF"/>
              </a:highlight>
            </a:endParaRPr>
          </a:p>
          <a:p>
            <a:pPr indent="0" lvl="0" marL="0" rtl="0" algn="l">
              <a:lnSpc>
                <a:spcPct val="115000"/>
              </a:lnSpc>
              <a:spcBef>
                <a:spcPts val="1400"/>
              </a:spcBef>
              <a:spcAft>
                <a:spcPts val="0"/>
              </a:spcAft>
              <a:buNone/>
            </a:pPr>
            <a:r>
              <a:t/>
            </a:r>
            <a:endParaRPr sz="2400">
              <a:solidFill>
                <a:srgbClr val="333333"/>
              </a:solidFill>
              <a:highlight>
                <a:srgbClr val="FFFFFF"/>
              </a:highlight>
            </a:endParaRPr>
          </a:p>
          <a:p>
            <a:pPr indent="0" lvl="0" marL="0" rtl="0" algn="l">
              <a:spcBef>
                <a:spcPts val="1400"/>
              </a:spcBef>
              <a:spcAft>
                <a:spcPts val="0"/>
              </a:spcAft>
              <a:buNone/>
            </a:pPr>
            <a:r>
              <a:t/>
            </a:r>
            <a:endParaRPr sz="2400"/>
          </a:p>
        </p:txBody>
      </p:sp>
      <p:sp>
        <p:nvSpPr>
          <p:cNvPr id="179" name="Google Shape;179;g7cd1a11046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cd1a11046_0_8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rgbClr val="333333"/>
              </a:buClr>
              <a:buSzPts val="2400"/>
              <a:buChar char="●"/>
            </a:pPr>
            <a:r>
              <a:t/>
            </a:r>
            <a:endParaRPr sz="2400">
              <a:solidFill>
                <a:srgbClr val="333333"/>
              </a:solidFill>
              <a:highlight>
                <a:srgbClr val="FFFFFF"/>
              </a:highlight>
            </a:endParaRPr>
          </a:p>
        </p:txBody>
      </p:sp>
      <p:sp>
        <p:nvSpPr>
          <p:cNvPr id="184" name="Google Shape;184;g7cd1a11046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7cd1a110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cd1a110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cd1a11046_0_8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rgbClr val="333333"/>
              </a:buClr>
              <a:buSzPts val="2400"/>
              <a:buChar char="●"/>
            </a:pPr>
            <a:r>
              <a:rPr lang="en" sz="2400">
                <a:solidFill>
                  <a:srgbClr val="333333"/>
                </a:solidFill>
                <a:highlight>
                  <a:srgbClr val="FFFFFF"/>
                </a:highlight>
              </a:rPr>
              <a:t>Snow noticed that there was no systematic difference between the people who were supplied by S&amp;V and those supplied by Lambeth. </a:t>
            </a:r>
            <a:endParaRPr sz="2400">
              <a:solidFill>
                <a:srgbClr val="333333"/>
              </a:solidFill>
              <a:highlight>
                <a:srgbClr val="FFFFFF"/>
              </a:highlight>
            </a:endParaRPr>
          </a:p>
          <a:p>
            <a:pPr indent="-381000" lvl="0" marL="457200" rtl="0" algn="l">
              <a:spcBef>
                <a:spcPts val="0"/>
              </a:spcBef>
              <a:spcAft>
                <a:spcPts val="0"/>
              </a:spcAft>
              <a:buClr>
                <a:srgbClr val="333333"/>
              </a:buClr>
              <a:buSzPts val="2400"/>
              <a:buChar char="●"/>
            </a:pPr>
            <a:r>
              <a:rPr lang="en" sz="2400">
                <a:solidFill>
                  <a:srgbClr val="333333"/>
                </a:solidFill>
                <a:highlight>
                  <a:srgbClr val="FFFFFF"/>
                </a:highlight>
              </a:rPr>
              <a:t>“Each company supplies both rich and poor, both large houses and small; there is no difference either in the condition or occupation of the persons receiving the water of the different Companies … there is no difference whatever in the houses or the people receiving the supply of the two Water Companies, or in any of the physical conditions with which they are surrounded …”</a:t>
            </a:r>
            <a:endParaRPr sz="2400">
              <a:solidFill>
                <a:srgbClr val="333333"/>
              </a:solidFill>
              <a:highlight>
                <a:srgbClr val="FFFFFF"/>
              </a:highlight>
            </a:endParaRPr>
          </a:p>
          <a:p>
            <a:pPr indent="-381000" lvl="0" marL="457200" rtl="0" algn="l">
              <a:spcBef>
                <a:spcPts val="0"/>
              </a:spcBef>
              <a:spcAft>
                <a:spcPts val="0"/>
              </a:spcAft>
              <a:buClr>
                <a:srgbClr val="333333"/>
              </a:buClr>
              <a:buSzPts val="2400"/>
              <a:buChar char="●"/>
            </a:pPr>
            <a:r>
              <a:rPr lang="en" sz="2400">
                <a:solidFill>
                  <a:srgbClr val="333333"/>
                </a:solidFill>
                <a:highlight>
                  <a:srgbClr val="FFFFFF"/>
                </a:highlight>
              </a:rPr>
              <a:t>The only difference was in the water supply, “one group being supplied with water containing the sewage of London, and amongst it, whatever might have come from the cholera patients, the other group having water quite free from impurity.”</a:t>
            </a:r>
            <a:endParaRPr/>
          </a:p>
        </p:txBody>
      </p:sp>
      <p:sp>
        <p:nvSpPr>
          <p:cNvPr id="190" name="Google Shape;190;g7cd1a11046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cd1a11046_0_9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rgbClr val="333333"/>
              </a:buClr>
              <a:buSzPts val="2400"/>
              <a:buChar char="●"/>
            </a:pPr>
            <a:r>
              <a:rPr lang="en" sz="2400">
                <a:solidFill>
                  <a:srgbClr val="333333"/>
                </a:solidFill>
                <a:highlight>
                  <a:srgbClr val="FFFFFF"/>
                </a:highlight>
              </a:rPr>
              <a:t>Confident that he would be able to arrive at a clear conclusion, Snow summarized his data in the table below.</a:t>
            </a:r>
            <a:endParaRPr sz="2400">
              <a:solidFill>
                <a:srgbClr val="333333"/>
              </a:solidFill>
              <a:highlight>
                <a:srgbClr val="FFFFFF"/>
              </a:highlight>
            </a:endParaRPr>
          </a:p>
          <a:p>
            <a:pPr indent="-381000" lvl="0" marL="457200" rtl="0" algn="l">
              <a:spcBef>
                <a:spcPts val="0"/>
              </a:spcBef>
              <a:spcAft>
                <a:spcPts val="0"/>
              </a:spcAft>
              <a:buClr>
                <a:srgbClr val="333333"/>
              </a:buClr>
              <a:buSzPts val="2400"/>
              <a:buChar char="●"/>
            </a:pPr>
            <a:r>
              <a:rPr lang="en" sz="2400">
                <a:solidFill>
                  <a:srgbClr val="333333"/>
                </a:solidFill>
                <a:highlight>
                  <a:srgbClr val="FFFFFF"/>
                </a:highlight>
              </a:rPr>
              <a:t>The numbers pointed accusingly at S&amp;V. The death rate from cholera in the S&amp;V houses was almost ten times the rate in the houses supplied by Lambeth.</a:t>
            </a:r>
            <a:endParaRPr sz="2400">
              <a:solidFill>
                <a:srgbClr val="333333"/>
              </a:solidFill>
              <a:highlight>
                <a:srgbClr val="FFFFFF"/>
              </a:highlight>
            </a:endParaRPr>
          </a:p>
        </p:txBody>
      </p:sp>
      <p:sp>
        <p:nvSpPr>
          <p:cNvPr id="196" name="Google Shape;196;g7cd1a11046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cd1a11046_0_9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rgbClr val="333333"/>
              </a:buClr>
              <a:buSzPts val="2400"/>
              <a:buChar char="●"/>
            </a:pPr>
            <a:r>
              <a:rPr lang="en" sz="2400">
                <a:solidFill>
                  <a:srgbClr val="333333"/>
                </a:solidFill>
                <a:highlight>
                  <a:srgbClr val="FFFFFF"/>
                </a:highlight>
              </a:rPr>
              <a:t>In the language developed earlier in the section, you can think of the people in the S&amp;V houses as the treatment group, and those in the Lambeth houses at the control group. </a:t>
            </a:r>
            <a:endParaRPr sz="2400">
              <a:solidFill>
                <a:srgbClr val="333333"/>
              </a:solidFill>
              <a:highlight>
                <a:srgbClr val="FFFFFF"/>
              </a:highlight>
            </a:endParaRPr>
          </a:p>
          <a:p>
            <a:pPr indent="0" lvl="0" marL="457200" rtl="0" algn="l">
              <a:spcBef>
                <a:spcPts val="0"/>
              </a:spcBef>
              <a:spcAft>
                <a:spcPts val="0"/>
              </a:spcAft>
              <a:buNone/>
            </a:pPr>
            <a:r>
              <a:t/>
            </a:r>
            <a:endParaRPr sz="2400">
              <a:solidFill>
                <a:srgbClr val="333333"/>
              </a:solidFill>
              <a:highlight>
                <a:srgbClr val="FFFFFF"/>
              </a:highlight>
            </a:endParaRPr>
          </a:p>
          <a:p>
            <a:pPr indent="-381000" lvl="0" marL="457200" rtl="0" algn="l">
              <a:spcBef>
                <a:spcPts val="0"/>
              </a:spcBef>
              <a:spcAft>
                <a:spcPts val="0"/>
              </a:spcAft>
              <a:buClr>
                <a:srgbClr val="333333"/>
              </a:buClr>
              <a:buSzPts val="2400"/>
              <a:buChar char="●"/>
            </a:pPr>
            <a:r>
              <a:rPr lang="en" sz="2400">
                <a:solidFill>
                  <a:srgbClr val="333333"/>
                </a:solidFill>
                <a:highlight>
                  <a:srgbClr val="FFFFFF"/>
                </a:highlight>
              </a:rPr>
              <a:t>A crucial element in Snow’s analysis was that the people in the two groups were comparable to each other, apart from the treatment.</a:t>
            </a:r>
            <a:endParaRPr sz="2400">
              <a:solidFill>
                <a:srgbClr val="333333"/>
              </a:solidFill>
              <a:highlight>
                <a:srgbClr val="FFFFFF"/>
              </a:highlight>
            </a:endParaRPr>
          </a:p>
          <a:p>
            <a:pPr indent="0" lvl="0" marL="0" rtl="0" algn="l">
              <a:spcBef>
                <a:spcPts val="0"/>
              </a:spcBef>
              <a:spcAft>
                <a:spcPts val="0"/>
              </a:spcAft>
              <a:buNone/>
            </a:pPr>
            <a:r>
              <a:t/>
            </a:r>
            <a:endParaRPr sz="2400">
              <a:solidFill>
                <a:srgbClr val="333333"/>
              </a:solidFill>
              <a:highlight>
                <a:srgbClr val="FFFFFF"/>
              </a:highlight>
            </a:endParaRPr>
          </a:p>
          <a:p>
            <a:pPr indent="-381000" lvl="0" marL="457200" rtl="0" algn="l">
              <a:lnSpc>
                <a:spcPct val="115000"/>
              </a:lnSpc>
              <a:spcBef>
                <a:spcPts val="0"/>
              </a:spcBef>
              <a:spcAft>
                <a:spcPts val="0"/>
              </a:spcAft>
              <a:buClr>
                <a:srgbClr val="333333"/>
              </a:buClr>
              <a:buSzPts val="2400"/>
              <a:buChar char="●"/>
            </a:pPr>
            <a:r>
              <a:rPr lang="en" sz="2400">
                <a:solidFill>
                  <a:srgbClr val="333333"/>
                </a:solidFill>
                <a:highlight>
                  <a:srgbClr val="FFFFFF"/>
                </a:highlight>
              </a:rPr>
              <a:t>In order to establish whether it was the water supply that was causing cholera, Snow had to compare two groups that were similar to each other in all but one aspect—their water supply. </a:t>
            </a:r>
            <a:endParaRPr sz="2400">
              <a:solidFill>
                <a:srgbClr val="333333"/>
              </a:solidFill>
              <a:highlight>
                <a:srgbClr val="FFFFFF"/>
              </a:highlight>
            </a:endParaRPr>
          </a:p>
          <a:p>
            <a:pPr indent="-381000" lvl="0" marL="457200" rtl="0" algn="l">
              <a:lnSpc>
                <a:spcPct val="115000"/>
              </a:lnSpc>
              <a:spcBef>
                <a:spcPts val="0"/>
              </a:spcBef>
              <a:spcAft>
                <a:spcPts val="0"/>
              </a:spcAft>
              <a:buClr>
                <a:srgbClr val="333333"/>
              </a:buClr>
              <a:buSzPts val="2400"/>
              <a:buChar char="●"/>
            </a:pPr>
            <a:r>
              <a:rPr lang="en" sz="2400">
                <a:solidFill>
                  <a:srgbClr val="333333"/>
                </a:solidFill>
                <a:highlight>
                  <a:srgbClr val="FFFFFF"/>
                </a:highlight>
              </a:rPr>
              <a:t>Only then would he be able to ascribe the differences in their outcomes to the water supply. If the two groups had been different in some other way as well, it would have been difficult to point the finger at the water supply as the source of the disease. </a:t>
            </a:r>
            <a:endParaRPr sz="2400">
              <a:solidFill>
                <a:srgbClr val="333333"/>
              </a:solidFill>
              <a:highlight>
                <a:srgbClr val="FFFFFF"/>
              </a:highlight>
            </a:endParaRPr>
          </a:p>
          <a:p>
            <a:pPr indent="-381000" lvl="0" marL="457200" rtl="0" algn="l">
              <a:lnSpc>
                <a:spcPct val="115000"/>
              </a:lnSpc>
              <a:spcBef>
                <a:spcPts val="0"/>
              </a:spcBef>
              <a:spcAft>
                <a:spcPts val="0"/>
              </a:spcAft>
              <a:buClr>
                <a:srgbClr val="333333"/>
              </a:buClr>
              <a:buSzPts val="2400"/>
              <a:buChar char="●"/>
            </a:pPr>
            <a:r>
              <a:rPr lang="en" sz="2400">
                <a:solidFill>
                  <a:srgbClr val="333333"/>
                </a:solidFill>
                <a:highlight>
                  <a:srgbClr val="FFFFFF"/>
                </a:highlight>
              </a:rPr>
              <a:t>For example, if the treatment group consisted of factory workers and the control group did not, then differences between the outcomes in the two groups could have been due to the water supply, or to factory work, or both. The final picture would have been much more fuzzy.</a:t>
            </a:r>
            <a:endParaRPr sz="2400">
              <a:solidFill>
                <a:srgbClr val="333333"/>
              </a:solidFill>
              <a:highlight>
                <a:srgbClr val="FFFFFF"/>
              </a:highlight>
            </a:endParaRPr>
          </a:p>
          <a:p>
            <a:pPr indent="-381000" lvl="0" marL="457200" rtl="0" algn="l">
              <a:lnSpc>
                <a:spcPct val="115000"/>
              </a:lnSpc>
              <a:spcBef>
                <a:spcPts val="0"/>
              </a:spcBef>
              <a:spcAft>
                <a:spcPts val="0"/>
              </a:spcAft>
              <a:buClr>
                <a:srgbClr val="333333"/>
              </a:buClr>
              <a:buSzPts val="2400"/>
              <a:buChar char="●"/>
            </a:pPr>
            <a:r>
              <a:rPr lang="en" sz="2400">
                <a:solidFill>
                  <a:srgbClr val="333333"/>
                </a:solidFill>
                <a:highlight>
                  <a:srgbClr val="FFFFFF"/>
                </a:highlight>
              </a:rPr>
              <a:t>Snow’s brilliance lay in identifying two groups that would make his comparison clear. He had set out to establish a causal relation between contaminated water and cholera infection, and to a great extent he succeeded, even though the miasmatists ignored and even ridiculed him. </a:t>
            </a:r>
            <a:endParaRPr sz="2400">
              <a:solidFill>
                <a:srgbClr val="333333"/>
              </a:solidFill>
              <a:highlight>
                <a:srgbClr val="FFFFFF"/>
              </a:highlight>
            </a:endParaRPr>
          </a:p>
          <a:p>
            <a:pPr indent="-381000" lvl="0" marL="457200" rtl="0" algn="l">
              <a:lnSpc>
                <a:spcPct val="115000"/>
              </a:lnSpc>
              <a:spcBef>
                <a:spcPts val="0"/>
              </a:spcBef>
              <a:spcAft>
                <a:spcPts val="0"/>
              </a:spcAft>
              <a:buClr>
                <a:srgbClr val="333333"/>
              </a:buClr>
              <a:buSzPts val="2400"/>
              <a:buChar char="●"/>
            </a:pPr>
            <a:r>
              <a:rPr lang="en" sz="2400">
                <a:solidFill>
                  <a:srgbClr val="333333"/>
                </a:solidFill>
                <a:highlight>
                  <a:srgbClr val="FFFFFF"/>
                </a:highlight>
              </a:rPr>
              <a:t>Of course, Snow did not understand the detailed mechanism by which humans contract cholera. That discovery was made in 1883, when the German scientist Robert Koch isolated the </a:t>
            </a:r>
            <a:r>
              <a:rPr i="1" lang="en" sz="2400">
                <a:solidFill>
                  <a:srgbClr val="333333"/>
                </a:solidFill>
                <a:highlight>
                  <a:srgbClr val="FFFFFF"/>
                </a:highlight>
              </a:rPr>
              <a:t>Vibrio cholerae</a:t>
            </a:r>
            <a:r>
              <a:rPr lang="en" sz="2400">
                <a:solidFill>
                  <a:srgbClr val="333333"/>
                </a:solidFill>
                <a:highlight>
                  <a:srgbClr val="FFFFFF"/>
                </a:highlight>
              </a:rPr>
              <a:t>, the bacterium that enters the human small intestine and causes cholera.</a:t>
            </a:r>
            <a:endParaRPr sz="2400">
              <a:solidFill>
                <a:srgbClr val="333333"/>
              </a:solidFill>
              <a:highlight>
                <a:srgbClr val="FFFFFF"/>
              </a:highlight>
            </a:endParaRPr>
          </a:p>
          <a:p>
            <a:pPr indent="-381000" lvl="0" marL="457200" rtl="0" algn="l">
              <a:lnSpc>
                <a:spcPct val="115000"/>
              </a:lnSpc>
              <a:spcBef>
                <a:spcPts val="0"/>
              </a:spcBef>
              <a:spcAft>
                <a:spcPts val="0"/>
              </a:spcAft>
              <a:buClr>
                <a:srgbClr val="333333"/>
              </a:buClr>
              <a:buSzPts val="2400"/>
              <a:buChar char="●"/>
            </a:pPr>
            <a:r>
              <a:rPr lang="en" sz="2400">
                <a:solidFill>
                  <a:srgbClr val="333333"/>
                </a:solidFill>
                <a:highlight>
                  <a:srgbClr val="FFFFFF"/>
                </a:highlight>
              </a:rPr>
              <a:t>In fact the </a:t>
            </a:r>
            <a:r>
              <a:rPr i="1" lang="en" sz="2400">
                <a:solidFill>
                  <a:srgbClr val="333333"/>
                </a:solidFill>
                <a:highlight>
                  <a:srgbClr val="FFFFFF"/>
                </a:highlight>
              </a:rPr>
              <a:t>Vibrio cholerae</a:t>
            </a:r>
            <a:r>
              <a:rPr lang="en" sz="2400">
                <a:solidFill>
                  <a:srgbClr val="333333"/>
                </a:solidFill>
                <a:highlight>
                  <a:srgbClr val="FFFFFF"/>
                </a:highlight>
              </a:rPr>
              <a:t> had been identified in 1854 by Filippo Pacini in Italy, just about when Snow was analyzing his data in London. Because of the dominance of the miasmatists in Italy, Pacini’s discovery languished unknown. But by the end of the 1800’s, the miasma brigade was in retreat. Subsequent history has vindicated Pacini and John Snow. Snow’s methods led to the development of the field of </a:t>
            </a:r>
            <a:r>
              <a:rPr i="1" lang="en" sz="2400">
                <a:solidFill>
                  <a:srgbClr val="333333"/>
                </a:solidFill>
                <a:highlight>
                  <a:srgbClr val="FFFFFF"/>
                </a:highlight>
              </a:rPr>
              <a:t>epidemiology</a:t>
            </a:r>
            <a:r>
              <a:rPr lang="en" sz="2400">
                <a:solidFill>
                  <a:srgbClr val="333333"/>
                </a:solidFill>
                <a:highlight>
                  <a:srgbClr val="FFFFFF"/>
                </a:highlight>
              </a:rPr>
              <a:t>, which is the study of the spread of diseases.</a:t>
            </a:r>
            <a:endParaRPr sz="2400">
              <a:solidFill>
                <a:srgbClr val="333333"/>
              </a:solidFill>
              <a:highlight>
                <a:srgbClr val="FFFFFF"/>
              </a:highlight>
            </a:endParaRPr>
          </a:p>
          <a:p>
            <a:pPr indent="0" lvl="0" marL="0" rtl="0" algn="l">
              <a:spcBef>
                <a:spcPts val="1400"/>
              </a:spcBef>
              <a:spcAft>
                <a:spcPts val="0"/>
              </a:spcAft>
              <a:buNone/>
            </a:pPr>
            <a:r>
              <a:t/>
            </a:r>
            <a:endParaRPr sz="2400">
              <a:solidFill>
                <a:srgbClr val="333333"/>
              </a:solidFill>
              <a:highlight>
                <a:srgbClr val="FFFFFF"/>
              </a:highlight>
            </a:endParaRPr>
          </a:p>
        </p:txBody>
      </p:sp>
      <p:sp>
        <p:nvSpPr>
          <p:cNvPr id="202" name="Google Shape;202;g7cd1a11046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cd1a1104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cd1a1104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333333"/>
              </a:buClr>
              <a:buSzPts val="2400"/>
              <a:buChar char="●"/>
            </a:pPr>
            <a:r>
              <a:rPr lang="en" sz="2400">
                <a:solidFill>
                  <a:srgbClr val="333333"/>
                </a:solidFill>
                <a:highlight>
                  <a:srgbClr val="FFFFFF"/>
                </a:highlight>
              </a:rPr>
              <a:t>In an observational study, if the treatment and control groups differ in ways other than the treatment, it is difficult to make conclusions about causality.</a:t>
            </a:r>
            <a:endParaRPr sz="2400">
              <a:solidFill>
                <a:srgbClr val="333333"/>
              </a:solidFill>
              <a:highlight>
                <a:srgbClr val="FFFFFF"/>
              </a:highlight>
            </a:endParaRPr>
          </a:p>
          <a:p>
            <a:pPr indent="-381000" lvl="0" marL="457200" rtl="0" algn="l">
              <a:lnSpc>
                <a:spcPct val="115000"/>
              </a:lnSpc>
              <a:spcBef>
                <a:spcPts val="0"/>
              </a:spcBef>
              <a:spcAft>
                <a:spcPts val="0"/>
              </a:spcAft>
              <a:buClr>
                <a:srgbClr val="333333"/>
              </a:buClr>
              <a:buSzPts val="2400"/>
              <a:buChar char="●"/>
            </a:pPr>
            <a:r>
              <a:rPr lang="en" sz="2400">
                <a:solidFill>
                  <a:srgbClr val="333333"/>
                </a:solidFill>
                <a:highlight>
                  <a:srgbClr val="FFFFFF"/>
                </a:highlight>
              </a:rPr>
              <a:t>An underlying difference between the two groups (other than the treatment) is called a </a:t>
            </a:r>
            <a:r>
              <a:rPr i="1" lang="en" sz="2400">
                <a:solidFill>
                  <a:srgbClr val="333333"/>
                </a:solidFill>
                <a:highlight>
                  <a:srgbClr val="FFFFFF"/>
                </a:highlight>
              </a:rPr>
              <a:t>confounding factor</a:t>
            </a:r>
            <a:r>
              <a:rPr lang="en" sz="2400">
                <a:solidFill>
                  <a:srgbClr val="333333"/>
                </a:solidFill>
                <a:highlight>
                  <a:srgbClr val="FFFFFF"/>
                </a:highlight>
              </a:rPr>
              <a:t>, because it might confound you (that is, mess you up) when you try to reach a conclusion.</a:t>
            </a:r>
            <a:endParaRPr sz="2400">
              <a:solidFill>
                <a:srgbClr val="333333"/>
              </a:solidFill>
              <a:highlight>
                <a:srgbClr val="FFFFFF"/>
              </a:highlight>
            </a:endParaRPr>
          </a:p>
          <a:p>
            <a:pPr indent="0" lvl="0" marL="0" rtl="0" algn="l">
              <a:spcBef>
                <a:spcPts val="1400"/>
              </a:spcBef>
              <a:spcAft>
                <a:spcPts val="0"/>
              </a:spcAft>
              <a:buNone/>
            </a:pPr>
            <a:r>
              <a:t/>
            </a:r>
            <a:endParaRPr sz="2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cd1a1104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cd1a1104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cd1a1104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cd1a1104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cd1a11046_0_11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7cd1a11046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7cd1a11046_0_11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50">
                <a:solidFill>
                  <a:srgbClr val="1A1A1A"/>
                </a:solidFill>
                <a:highlight>
                  <a:srgbClr val="FFFFFF"/>
                </a:highlight>
              </a:rPr>
              <a:t>characterized by lack of order or planning, by irregularity, or by randomness; determined by or dependent on chance; aimless.</a:t>
            </a:r>
            <a:endParaRPr/>
          </a:p>
        </p:txBody>
      </p:sp>
      <p:sp>
        <p:nvSpPr>
          <p:cNvPr id="231" name="Google Shape;231;g7cd1a11046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cd1a11046_0_12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7cd1a11046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cd1a1104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cd1a1104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cd1a11046_0_1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7cd1a11046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cd1a11046_0_1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7cd1a11046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cd1a11046_0_2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7cd1a11046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cd1a11046_0_2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7cd1a11046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cd1a11046_0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7cd1a11046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cd1a1104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cd1a1104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2971800" y="1657350"/>
            <a:ext cx="5586300" cy="8787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i="0" sz="3600" u="none" cap="none" strike="noStrike">
                <a:latin typeface="Arial"/>
                <a:ea typeface="Arial"/>
                <a:cs typeface="Arial"/>
                <a:sym typeface="Arial"/>
              </a:defRPr>
            </a:lvl1pPr>
            <a:lvl2pPr lvl="1"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2pPr>
            <a:lvl3pPr lvl="2"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3pPr>
            <a:lvl4pPr lvl="3"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4pPr>
            <a:lvl5pPr lvl="4"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5pPr>
            <a:lvl6pPr lvl="5"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6pPr>
            <a:lvl7pPr lvl="6"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7pPr>
            <a:lvl8pPr lvl="7"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8pPr>
            <a:lvl9pPr lvl="8"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9pPr>
          </a:lstStyle>
          <a:p/>
        </p:txBody>
      </p:sp>
      <p:sp>
        <p:nvSpPr>
          <p:cNvPr id="55" name="Google Shape;55;p14"/>
          <p:cNvSpPr txBox="1"/>
          <p:nvPr>
            <p:ph idx="1" type="subTitle"/>
          </p:nvPr>
        </p:nvSpPr>
        <p:spPr>
          <a:xfrm>
            <a:off x="2971800" y="2571750"/>
            <a:ext cx="5586300" cy="5142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cxnSp>
        <p:nvCxnSpPr>
          <p:cNvPr id="56" name="Google Shape;56;p14"/>
          <p:cNvCxnSpPr/>
          <p:nvPr/>
        </p:nvCxnSpPr>
        <p:spPr>
          <a:xfrm flipH="1" rot="10800000">
            <a:off x="2940417" y="2536424"/>
            <a:ext cx="5594100" cy="300"/>
          </a:xfrm>
          <a:prstGeom prst="straightConnector1">
            <a:avLst/>
          </a:prstGeom>
          <a:noFill/>
          <a:ln cap="flat" cmpd="sng" w="9525">
            <a:solidFill>
              <a:srgbClr val="CCCCCC"/>
            </a:solidFill>
            <a:prstDash val="solid"/>
            <a:round/>
            <a:headEnd len="med" w="med" type="none"/>
            <a:tailEnd len="med" w="med" type="none"/>
          </a:ln>
        </p:spPr>
      </p:cxnSp>
      <p:sp>
        <p:nvSpPr>
          <p:cNvPr id="57" name="Google Shape;57;p14"/>
          <p:cNvSpPr txBox="1"/>
          <p:nvPr/>
        </p:nvSpPr>
        <p:spPr>
          <a:xfrm>
            <a:off x="1335524" y="2088768"/>
            <a:ext cx="1474500" cy="10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3262"/>
                </a:solidFill>
              </a:rPr>
              <a:t>D</a:t>
            </a:r>
            <a:r>
              <a:rPr b="1" lang="en" sz="2000">
                <a:solidFill>
                  <a:srgbClr val="003262"/>
                </a:solidFill>
              </a:rPr>
              <a:t>ATA</a:t>
            </a:r>
            <a:r>
              <a:rPr b="1" lang="en" sz="2800">
                <a:solidFill>
                  <a:srgbClr val="003262"/>
                </a:solidFill>
              </a:rPr>
              <a:t> 8</a:t>
            </a:r>
            <a:endParaRPr b="1" sz="2800">
              <a:solidFill>
                <a:srgbClr val="003262"/>
              </a:solidFill>
            </a:endParaRPr>
          </a:p>
          <a:p>
            <a:pPr indent="0" lvl="0" marL="0" rtl="0" algn="l">
              <a:spcBef>
                <a:spcPts val="0"/>
              </a:spcBef>
              <a:spcAft>
                <a:spcPts val="0"/>
              </a:spcAft>
              <a:buNone/>
            </a:pPr>
            <a:r>
              <a:rPr b="1" lang="en">
                <a:solidFill>
                  <a:srgbClr val="C4820E"/>
                </a:solidFill>
              </a:rPr>
              <a:t>Spring 2020	</a:t>
            </a:r>
            <a:endParaRPr b="1">
              <a:solidFill>
                <a:srgbClr val="C4820E"/>
              </a:solidFill>
            </a:endParaRPr>
          </a:p>
        </p:txBody>
      </p:sp>
      <p:pic>
        <p:nvPicPr>
          <p:cNvPr id="58" name="Google Shape;58;p14"/>
          <p:cNvPicPr preferRelativeResize="0"/>
          <p:nvPr/>
        </p:nvPicPr>
        <p:blipFill>
          <a:blip r:embed="rId2">
            <a:alphaModFix/>
          </a:blip>
          <a:stretch>
            <a:fillRect/>
          </a:stretch>
        </p:blipFill>
        <p:spPr>
          <a:xfrm>
            <a:off x="557124" y="2237985"/>
            <a:ext cx="726225" cy="5809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latin typeface="Arial"/>
                <a:ea typeface="Arial"/>
                <a:cs typeface="Arial"/>
                <a:sym typeface="Arial"/>
              </a:defRPr>
            </a:lvl1pPr>
            <a:lvl2pPr lvl="1" rtl="0" algn="l">
              <a:spcBef>
                <a:spcPts val="0"/>
              </a:spcBef>
              <a:spcAft>
                <a:spcPts val="0"/>
              </a:spcAft>
              <a:buSzPts val="3600"/>
              <a:buFont typeface="Arial"/>
              <a:buNone/>
              <a:defRPr b="1" sz="3600">
                <a:solidFill>
                  <a:schemeClr val="dk2"/>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2"/>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2"/>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2"/>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2"/>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2"/>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2"/>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2"/>
                </a:solidFill>
                <a:latin typeface="Arial"/>
                <a:ea typeface="Arial"/>
                <a:cs typeface="Arial"/>
                <a:sym typeface="Arial"/>
              </a:defRPr>
            </a:lvl9pPr>
          </a:lstStyle>
          <a:p/>
        </p:txBody>
      </p:sp>
      <p:cxnSp>
        <p:nvCxnSpPr>
          <p:cNvPr id="61" name="Google Shape;61;p15"/>
          <p:cNvCxnSpPr/>
          <p:nvPr/>
        </p:nvCxnSpPr>
        <p:spPr>
          <a:xfrm>
            <a:off x="457200" y="881840"/>
            <a:ext cx="8229600" cy="0"/>
          </a:xfrm>
          <a:prstGeom prst="straightConnector1">
            <a:avLst/>
          </a:prstGeom>
          <a:noFill/>
          <a:ln cap="flat" cmpd="sng" w="9525">
            <a:solidFill>
              <a:srgbClr val="CCCCCC"/>
            </a:solidFill>
            <a:prstDash val="solid"/>
            <a:round/>
            <a:headEnd len="med" w="med" type="none"/>
            <a:tailEnd len="med" w="med" type="none"/>
          </a:ln>
        </p:spPr>
      </p:cxnSp>
      <p:cxnSp>
        <p:nvCxnSpPr>
          <p:cNvPr id="62" name="Google Shape;62;p15"/>
          <p:cNvCxnSpPr/>
          <p:nvPr/>
        </p:nvCxnSpPr>
        <p:spPr>
          <a:xfrm>
            <a:off x="457200" y="4743450"/>
            <a:ext cx="8229600" cy="0"/>
          </a:xfrm>
          <a:prstGeom prst="straightConnector1">
            <a:avLst/>
          </a:prstGeom>
          <a:noFill/>
          <a:ln cap="flat" cmpd="sng" w="9525">
            <a:solidFill>
              <a:srgbClr val="CCCCCC"/>
            </a:solidFill>
            <a:prstDash val="solid"/>
            <a:round/>
            <a:headEnd len="med" w="med" type="none"/>
            <a:tailEnd len="med" w="med" type="none"/>
          </a:ln>
        </p:spPr>
      </p:cxnSp>
      <p:sp>
        <p:nvSpPr>
          <p:cNvPr id="63" name="Google Shape;63;p15"/>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lvl1pPr indent="-381000" lvl="0" marL="457200" rtl="0">
              <a:spcBef>
                <a:spcPts val="480"/>
              </a:spcBef>
              <a:spcAft>
                <a:spcPts val="0"/>
              </a:spcAft>
              <a:buSzPts val="2400"/>
              <a:buChar char="●"/>
              <a:defRPr sz="2400"/>
            </a:lvl1pPr>
            <a:lvl2pPr indent="-381000" lvl="1" marL="914400" rtl="0">
              <a:spcBef>
                <a:spcPts val="0"/>
              </a:spcBef>
              <a:spcAft>
                <a:spcPts val="0"/>
              </a:spcAft>
              <a:buSzPts val="2400"/>
              <a:buChar char="○"/>
              <a:defRPr sz="2400"/>
            </a:lvl2pPr>
            <a:lvl3pPr indent="-381000" lvl="2" marL="1371600" rtl="0">
              <a:spcBef>
                <a:spcPts val="0"/>
              </a:spcBef>
              <a:spcAft>
                <a:spcPts val="0"/>
              </a:spcAft>
              <a:buSzPts val="2400"/>
              <a:buChar char="■"/>
              <a:defRPr sz="24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 name="Shape 64"/>
        <p:cNvGrpSpPr/>
        <p:nvPr/>
      </p:nvGrpSpPr>
      <p:grpSpPr>
        <a:xfrm>
          <a:off x="0" y="0"/>
          <a:ext cx="0" cy="0"/>
          <a:chOff x="0" y="0"/>
          <a:chExt cx="0" cy="0"/>
        </a:xfrm>
      </p:grpSpPr>
      <p:sp>
        <p:nvSpPr>
          <p:cNvPr id="65" name="Google Shape;65;p16"/>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latin typeface="Arial"/>
                <a:ea typeface="Arial"/>
                <a:cs typeface="Arial"/>
                <a:sym typeface="Arial"/>
              </a:defRPr>
            </a:lvl1pPr>
            <a:lvl2pPr lvl="1" rtl="0" algn="l">
              <a:spcBef>
                <a:spcPts val="0"/>
              </a:spcBef>
              <a:spcAft>
                <a:spcPts val="0"/>
              </a:spcAft>
              <a:buSzPts val="3600"/>
              <a:buFont typeface="Arial"/>
              <a:buNone/>
              <a:defRPr b="1" sz="3600">
                <a:solidFill>
                  <a:schemeClr val="dk2"/>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2"/>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2"/>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2"/>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2"/>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2"/>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2"/>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2"/>
                </a:solidFill>
                <a:latin typeface="Arial"/>
                <a:ea typeface="Arial"/>
                <a:cs typeface="Arial"/>
                <a:sym typeface="Arial"/>
              </a:defRPr>
            </a:lvl9pPr>
          </a:lstStyle>
          <a:p/>
        </p:txBody>
      </p:sp>
      <p:sp>
        <p:nvSpPr>
          <p:cNvPr id="66" name="Google Shape;66;p16"/>
          <p:cNvSpPr txBox="1"/>
          <p:nvPr>
            <p:ph idx="1" type="body"/>
          </p:nvPr>
        </p:nvSpPr>
        <p:spPr>
          <a:xfrm>
            <a:off x="457200" y="971550"/>
            <a:ext cx="4038600" cy="3623100"/>
          </a:xfrm>
          <a:prstGeom prst="rect">
            <a:avLst/>
          </a:prstGeom>
          <a:noFill/>
          <a:ln>
            <a:noFill/>
          </a:ln>
        </p:spPr>
        <p:txBody>
          <a:bodyPr anchorCtr="0" anchor="t" bIns="91425" lIns="91425" spcFirstLastPara="1" rIns="91425" wrap="square" tIns="91425">
            <a:noAutofit/>
          </a:bodyPr>
          <a:lstStyle>
            <a:lvl1pPr indent="-381000" lvl="0" marL="457200" rtl="0">
              <a:spcBef>
                <a:spcPts val="480"/>
              </a:spcBef>
              <a:spcAft>
                <a:spcPts val="0"/>
              </a:spcAft>
              <a:buSzPts val="2400"/>
              <a:buChar char="●"/>
              <a:defRPr sz="2400"/>
            </a:lvl1pPr>
            <a:lvl2pPr indent="-381000" lvl="1" marL="914400" rtl="0">
              <a:spcBef>
                <a:spcPts val="0"/>
              </a:spcBef>
              <a:spcAft>
                <a:spcPts val="0"/>
              </a:spcAft>
              <a:buSzPts val="2400"/>
              <a:buChar char="○"/>
              <a:defRPr sz="2400"/>
            </a:lvl2pPr>
            <a:lvl3pPr indent="-381000" lvl="2" marL="1371600" rtl="0">
              <a:spcBef>
                <a:spcPts val="0"/>
              </a:spcBef>
              <a:spcAft>
                <a:spcPts val="0"/>
              </a:spcAft>
              <a:buSzPts val="2400"/>
              <a:buChar char="■"/>
              <a:defRPr sz="24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67" name="Google Shape;67;p16"/>
          <p:cNvSpPr txBox="1"/>
          <p:nvPr>
            <p:ph idx="2" type="body"/>
          </p:nvPr>
        </p:nvSpPr>
        <p:spPr>
          <a:xfrm>
            <a:off x="4648200" y="971550"/>
            <a:ext cx="4038600" cy="3623100"/>
          </a:xfrm>
          <a:prstGeom prst="rect">
            <a:avLst/>
          </a:prstGeom>
          <a:noFill/>
          <a:ln>
            <a:noFill/>
          </a:ln>
        </p:spPr>
        <p:txBody>
          <a:bodyPr anchorCtr="0" anchor="t" bIns="91425" lIns="91425" spcFirstLastPara="1" rIns="91425" wrap="square" tIns="91425">
            <a:noAutofit/>
          </a:bodyPr>
          <a:lstStyle>
            <a:lvl1pPr indent="-381000" lvl="0" marL="457200" rtl="0">
              <a:spcBef>
                <a:spcPts val="480"/>
              </a:spcBef>
              <a:spcAft>
                <a:spcPts val="0"/>
              </a:spcAft>
              <a:buSzPts val="2400"/>
              <a:buChar char="●"/>
              <a:defRPr sz="2400"/>
            </a:lvl1pPr>
            <a:lvl2pPr indent="-381000" lvl="1" marL="914400" rtl="0">
              <a:spcBef>
                <a:spcPts val="0"/>
              </a:spcBef>
              <a:spcAft>
                <a:spcPts val="0"/>
              </a:spcAft>
              <a:buSzPts val="2400"/>
              <a:buChar char="○"/>
              <a:defRPr sz="2400">
                <a:solidFill>
                  <a:schemeClr val="dk1"/>
                </a:solidFill>
              </a:defRPr>
            </a:lvl2pPr>
            <a:lvl3pPr indent="-381000" lvl="2" marL="1371600" rtl="0">
              <a:spcBef>
                <a:spcPts val="0"/>
              </a:spcBef>
              <a:spcAft>
                <a:spcPts val="0"/>
              </a:spcAft>
              <a:buSzPts val="2400"/>
              <a:buChar char="■"/>
              <a:defRPr sz="2400">
                <a:solidFill>
                  <a:schemeClr val="dk1"/>
                </a:solidFill>
              </a:defRPr>
            </a:lvl3pPr>
            <a:lvl4pPr indent="-342900" lvl="3" marL="1828800" rtl="0">
              <a:spcBef>
                <a:spcPts val="0"/>
              </a:spcBef>
              <a:spcAft>
                <a:spcPts val="0"/>
              </a:spcAft>
              <a:buSzPts val="1800"/>
              <a:buChar char="●"/>
              <a:defRPr sz="1800">
                <a:solidFill>
                  <a:schemeClr val="dk1"/>
                </a:solidFill>
              </a:defRPr>
            </a:lvl4pPr>
            <a:lvl5pPr indent="-342900" lvl="4" marL="2286000" rtl="0">
              <a:spcBef>
                <a:spcPts val="0"/>
              </a:spcBef>
              <a:spcAft>
                <a:spcPts val="0"/>
              </a:spcAft>
              <a:buSzPts val="1800"/>
              <a:buChar char="○"/>
              <a:defRPr sz="1800">
                <a:solidFill>
                  <a:schemeClr val="dk1"/>
                </a:solidFill>
              </a:defRPr>
            </a:lvl5pPr>
            <a:lvl6pPr indent="-342900" lvl="5" marL="2743200" rtl="0">
              <a:spcBef>
                <a:spcPts val="0"/>
              </a:spcBef>
              <a:spcAft>
                <a:spcPts val="0"/>
              </a:spcAft>
              <a:buSzPts val="1800"/>
              <a:buChar char="■"/>
              <a:defRPr sz="1800">
                <a:solidFill>
                  <a:schemeClr val="dk1"/>
                </a:solidFill>
              </a:defRPr>
            </a:lvl6pPr>
            <a:lvl7pPr indent="-342900" lvl="6" marL="3200400" rtl="0">
              <a:spcBef>
                <a:spcPts val="0"/>
              </a:spcBef>
              <a:spcAft>
                <a:spcPts val="0"/>
              </a:spcAft>
              <a:buSzPts val="1800"/>
              <a:buChar char="●"/>
              <a:defRPr sz="1800">
                <a:solidFill>
                  <a:schemeClr val="dk1"/>
                </a:solidFill>
              </a:defRPr>
            </a:lvl7pPr>
            <a:lvl8pPr indent="-342900" lvl="7" marL="3657600" rtl="0">
              <a:spcBef>
                <a:spcPts val="0"/>
              </a:spcBef>
              <a:spcAft>
                <a:spcPts val="0"/>
              </a:spcAft>
              <a:buSzPts val="1800"/>
              <a:buChar char="○"/>
              <a:defRPr sz="1800">
                <a:solidFill>
                  <a:schemeClr val="dk1"/>
                </a:solidFill>
              </a:defRPr>
            </a:lvl8pPr>
            <a:lvl9pPr indent="-342900" lvl="8" marL="4114800" rtl="0">
              <a:spcBef>
                <a:spcPts val="0"/>
              </a:spcBef>
              <a:spcAft>
                <a:spcPts val="0"/>
              </a:spcAft>
              <a:buSzPts val="1800"/>
              <a:buChar char="■"/>
              <a:defRPr sz="1800"/>
            </a:lvl9pPr>
          </a:lstStyle>
          <a:p/>
        </p:txBody>
      </p:sp>
      <p:cxnSp>
        <p:nvCxnSpPr>
          <p:cNvPr id="68" name="Google Shape;68;p16"/>
          <p:cNvCxnSpPr/>
          <p:nvPr/>
        </p:nvCxnSpPr>
        <p:spPr>
          <a:xfrm>
            <a:off x="457200" y="881840"/>
            <a:ext cx="8229600" cy="0"/>
          </a:xfrm>
          <a:prstGeom prst="straightConnector1">
            <a:avLst/>
          </a:prstGeom>
          <a:noFill/>
          <a:ln cap="flat" cmpd="sng" w="9525">
            <a:solidFill>
              <a:srgbClr val="CCCCCC"/>
            </a:solidFill>
            <a:prstDash val="solid"/>
            <a:round/>
            <a:headEnd len="med" w="med" type="none"/>
            <a:tailEnd len="med" w="med" type="none"/>
          </a:ln>
        </p:spPr>
      </p:cxnSp>
      <p:cxnSp>
        <p:nvCxnSpPr>
          <p:cNvPr id="69" name="Google Shape;69;p16"/>
          <p:cNvCxnSpPr/>
          <p:nvPr/>
        </p:nvCxnSpPr>
        <p:spPr>
          <a:xfrm>
            <a:off x="457200" y="4743450"/>
            <a:ext cx="8229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7"/>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solidFill>
                  <a:schemeClr val="dk2"/>
                </a:solidFill>
              </a:defRPr>
            </a:lvl2pPr>
            <a:lvl3pPr lvl="2" rtl="0">
              <a:spcBef>
                <a:spcPts val="0"/>
              </a:spcBef>
              <a:spcAft>
                <a:spcPts val="0"/>
              </a:spcAft>
              <a:buSzPts val="3600"/>
              <a:buNone/>
              <a:defRPr>
                <a:solidFill>
                  <a:schemeClr val="dk2"/>
                </a:solidFill>
              </a:defRPr>
            </a:lvl3pPr>
            <a:lvl4pPr lvl="3" rtl="0">
              <a:spcBef>
                <a:spcPts val="0"/>
              </a:spcBef>
              <a:spcAft>
                <a:spcPts val="0"/>
              </a:spcAft>
              <a:buSzPts val="3600"/>
              <a:buNone/>
              <a:defRPr>
                <a:solidFill>
                  <a:schemeClr val="dk2"/>
                </a:solidFill>
              </a:defRPr>
            </a:lvl4pPr>
            <a:lvl5pPr lvl="4" rtl="0">
              <a:spcBef>
                <a:spcPts val="0"/>
              </a:spcBef>
              <a:spcAft>
                <a:spcPts val="0"/>
              </a:spcAft>
              <a:buSzPts val="3600"/>
              <a:buNone/>
              <a:defRPr>
                <a:solidFill>
                  <a:schemeClr val="dk2"/>
                </a:solidFill>
              </a:defRPr>
            </a:lvl5pPr>
            <a:lvl6pPr lvl="5" rtl="0">
              <a:spcBef>
                <a:spcPts val="0"/>
              </a:spcBef>
              <a:spcAft>
                <a:spcPts val="0"/>
              </a:spcAft>
              <a:buSzPts val="3600"/>
              <a:buNone/>
              <a:defRPr>
                <a:solidFill>
                  <a:schemeClr val="dk2"/>
                </a:solidFill>
              </a:defRPr>
            </a:lvl6pPr>
            <a:lvl7pPr lvl="6" rtl="0">
              <a:spcBef>
                <a:spcPts val="0"/>
              </a:spcBef>
              <a:spcAft>
                <a:spcPts val="0"/>
              </a:spcAft>
              <a:buSzPts val="3600"/>
              <a:buNone/>
              <a:defRPr>
                <a:solidFill>
                  <a:schemeClr val="dk2"/>
                </a:solidFill>
              </a:defRPr>
            </a:lvl7pPr>
            <a:lvl8pPr lvl="7" rtl="0">
              <a:spcBef>
                <a:spcPts val="0"/>
              </a:spcBef>
              <a:spcAft>
                <a:spcPts val="0"/>
              </a:spcAft>
              <a:buSzPts val="3600"/>
              <a:buNone/>
              <a:defRPr>
                <a:solidFill>
                  <a:schemeClr val="dk2"/>
                </a:solidFill>
              </a:defRPr>
            </a:lvl8pPr>
            <a:lvl9pPr lvl="8" rtl="0">
              <a:spcBef>
                <a:spcPts val="0"/>
              </a:spcBef>
              <a:spcAft>
                <a:spcPts val="0"/>
              </a:spcAft>
              <a:buSzPts val="3600"/>
              <a:buNone/>
              <a:defRPr>
                <a:solidFill>
                  <a:schemeClr val="dk2"/>
                </a:solidFill>
              </a:defRPr>
            </a:lvl9pPr>
          </a:lstStyle>
          <a:p/>
        </p:txBody>
      </p:sp>
      <p:cxnSp>
        <p:nvCxnSpPr>
          <p:cNvPr id="72" name="Google Shape;72;p17"/>
          <p:cNvCxnSpPr/>
          <p:nvPr/>
        </p:nvCxnSpPr>
        <p:spPr>
          <a:xfrm>
            <a:off x="457200" y="881840"/>
            <a:ext cx="8229600" cy="0"/>
          </a:xfrm>
          <a:prstGeom prst="straightConnector1">
            <a:avLst/>
          </a:prstGeom>
          <a:noFill/>
          <a:ln cap="flat" cmpd="sng" w="9525">
            <a:solidFill>
              <a:srgbClr val="CCCCCC"/>
            </a:solidFill>
            <a:prstDash val="solid"/>
            <a:round/>
            <a:headEnd len="med" w="med" type="none"/>
            <a:tailEnd len="med" w="med" type="none"/>
          </a:ln>
        </p:spPr>
      </p:cxnSp>
      <p:cxnSp>
        <p:nvCxnSpPr>
          <p:cNvPr id="73" name="Google Shape;73;p17"/>
          <p:cNvCxnSpPr/>
          <p:nvPr/>
        </p:nvCxnSpPr>
        <p:spPr>
          <a:xfrm>
            <a:off x="457200" y="4743450"/>
            <a:ext cx="8229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TITLE_ONLY_1">
    <p:spTree>
      <p:nvGrpSpPr>
        <p:cNvPr id="74" name="Shape 74"/>
        <p:cNvGrpSpPr/>
        <p:nvPr/>
      </p:nvGrpSpPr>
      <p:grpSpPr>
        <a:xfrm>
          <a:off x="0" y="0"/>
          <a:ext cx="0" cy="0"/>
          <a:chOff x="0" y="0"/>
          <a:chExt cx="0" cy="0"/>
        </a:xfrm>
      </p:grpSpPr>
      <p:sp>
        <p:nvSpPr>
          <p:cNvPr id="75" name="Google Shape;75;p18"/>
          <p:cNvSpPr txBox="1"/>
          <p:nvPr>
            <p:ph type="title"/>
          </p:nvPr>
        </p:nvSpPr>
        <p:spPr>
          <a:xfrm>
            <a:off x="1219200" y="2233804"/>
            <a:ext cx="6705600" cy="6759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solidFill>
                  <a:schemeClr val="dk2"/>
                </a:solidFill>
              </a:defRPr>
            </a:lvl2pPr>
            <a:lvl3pPr lvl="2" rtl="0" algn="ctr">
              <a:spcBef>
                <a:spcPts val="0"/>
              </a:spcBef>
              <a:spcAft>
                <a:spcPts val="0"/>
              </a:spcAft>
              <a:buSzPts val="3600"/>
              <a:buNone/>
              <a:defRPr>
                <a:solidFill>
                  <a:schemeClr val="dk2"/>
                </a:solidFill>
              </a:defRPr>
            </a:lvl3pPr>
            <a:lvl4pPr lvl="3" rtl="0" algn="ctr">
              <a:spcBef>
                <a:spcPts val="0"/>
              </a:spcBef>
              <a:spcAft>
                <a:spcPts val="0"/>
              </a:spcAft>
              <a:buSzPts val="3600"/>
              <a:buNone/>
              <a:defRPr>
                <a:solidFill>
                  <a:schemeClr val="dk2"/>
                </a:solidFill>
              </a:defRPr>
            </a:lvl4pPr>
            <a:lvl5pPr lvl="4" rtl="0" algn="ctr">
              <a:spcBef>
                <a:spcPts val="0"/>
              </a:spcBef>
              <a:spcAft>
                <a:spcPts val="0"/>
              </a:spcAft>
              <a:buSzPts val="3600"/>
              <a:buNone/>
              <a:defRPr>
                <a:solidFill>
                  <a:schemeClr val="dk2"/>
                </a:solidFill>
              </a:defRPr>
            </a:lvl5pPr>
            <a:lvl6pPr lvl="5" rtl="0" algn="ctr">
              <a:spcBef>
                <a:spcPts val="0"/>
              </a:spcBef>
              <a:spcAft>
                <a:spcPts val="0"/>
              </a:spcAft>
              <a:buSzPts val="3600"/>
              <a:buNone/>
              <a:defRPr>
                <a:solidFill>
                  <a:schemeClr val="dk2"/>
                </a:solidFill>
              </a:defRPr>
            </a:lvl6pPr>
            <a:lvl7pPr lvl="6" rtl="0" algn="ctr">
              <a:spcBef>
                <a:spcPts val="0"/>
              </a:spcBef>
              <a:spcAft>
                <a:spcPts val="0"/>
              </a:spcAft>
              <a:buSzPts val="3600"/>
              <a:buNone/>
              <a:defRPr>
                <a:solidFill>
                  <a:schemeClr val="dk2"/>
                </a:solidFill>
              </a:defRPr>
            </a:lvl7pPr>
            <a:lvl8pPr lvl="7" rtl="0" algn="ctr">
              <a:spcBef>
                <a:spcPts val="0"/>
              </a:spcBef>
              <a:spcAft>
                <a:spcPts val="0"/>
              </a:spcAft>
              <a:buSzPts val="3600"/>
              <a:buNone/>
              <a:defRPr>
                <a:solidFill>
                  <a:schemeClr val="dk2"/>
                </a:solidFill>
              </a:defRPr>
            </a:lvl8pPr>
            <a:lvl9pPr lvl="8" rtl="0" algn="ctr">
              <a:spcBef>
                <a:spcPts val="0"/>
              </a:spcBef>
              <a:spcAft>
                <a:spcPts val="0"/>
              </a:spcAft>
              <a:buSzPts val="3600"/>
              <a:buNone/>
              <a:defRPr>
                <a:solidFill>
                  <a:schemeClr val="dk2"/>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showMasterSp="0">
  <p:cSld name="Section Title">
    <p:spTree>
      <p:nvGrpSpPr>
        <p:cNvPr id="76" name="Shape 76"/>
        <p:cNvGrpSpPr/>
        <p:nvPr/>
      </p:nvGrpSpPr>
      <p:grpSpPr>
        <a:xfrm>
          <a:off x="0" y="0"/>
          <a:ext cx="0" cy="0"/>
          <a:chOff x="0" y="0"/>
          <a:chExt cx="0" cy="0"/>
        </a:xfrm>
      </p:grpSpPr>
      <p:sp>
        <p:nvSpPr>
          <p:cNvPr id="77" name="Google Shape;77;p19"/>
          <p:cNvSpPr txBox="1"/>
          <p:nvPr>
            <p:ph type="title"/>
          </p:nvPr>
        </p:nvSpPr>
        <p:spPr>
          <a:xfrm>
            <a:off x="659705" y="1429866"/>
            <a:ext cx="7815300" cy="1096500"/>
          </a:xfrm>
          <a:prstGeom prst="rect">
            <a:avLst/>
          </a:prstGeom>
          <a:noFill/>
          <a:ln>
            <a:noFill/>
          </a:ln>
        </p:spPr>
        <p:txBody>
          <a:bodyPr anchorCtr="0" anchor="b" bIns="58925" lIns="58925" spcFirstLastPara="1" rIns="58925" wrap="square" tIns="58925">
            <a:noAutofit/>
          </a:bodyPr>
          <a:lstStyle>
            <a:lvl1pPr indent="0" lvl="0" marL="0" marR="114300" rtl="0" algn="ctr">
              <a:lnSpc>
                <a:spcPct val="90000"/>
              </a:lnSpc>
              <a:spcBef>
                <a:spcPts val="0"/>
              </a:spcBef>
              <a:spcAft>
                <a:spcPts val="0"/>
              </a:spcAft>
              <a:buSzPts val="900"/>
              <a:buNone/>
              <a:defRPr b="0" i="0" sz="2300" u="none" cap="none" strike="noStrike">
                <a:solidFill>
                  <a:srgbClr val="007DD6"/>
                </a:solidFill>
                <a:latin typeface="Arial"/>
                <a:ea typeface="Arial"/>
                <a:cs typeface="Arial"/>
                <a:sym typeface="Arial"/>
              </a:defRPr>
            </a:lvl1pPr>
            <a:lvl2pPr indent="152400" lvl="1" marL="0" marR="114300" rtl="0" algn="l">
              <a:lnSpc>
                <a:spcPct val="90000"/>
              </a:lnSpc>
              <a:spcBef>
                <a:spcPts val="0"/>
              </a:spcBef>
              <a:spcAft>
                <a:spcPts val="0"/>
              </a:spcAft>
              <a:buSzPts val="900"/>
              <a:buNone/>
              <a:defRPr b="0" i="0" sz="2100" u="none" cap="none" strike="noStrike">
                <a:solidFill>
                  <a:srgbClr val="007DD6"/>
                </a:solidFill>
                <a:latin typeface="Arial"/>
                <a:ea typeface="Arial"/>
                <a:cs typeface="Arial"/>
                <a:sym typeface="Arial"/>
              </a:defRPr>
            </a:lvl2pPr>
            <a:lvl3pPr indent="292100" lvl="2" marL="0" marR="114300" rtl="0" algn="l">
              <a:lnSpc>
                <a:spcPct val="90000"/>
              </a:lnSpc>
              <a:spcBef>
                <a:spcPts val="0"/>
              </a:spcBef>
              <a:spcAft>
                <a:spcPts val="0"/>
              </a:spcAft>
              <a:buSzPts val="900"/>
              <a:buNone/>
              <a:defRPr b="0" i="0" sz="2100" u="none" cap="none" strike="noStrike">
                <a:solidFill>
                  <a:srgbClr val="007DD6"/>
                </a:solidFill>
                <a:latin typeface="Arial"/>
                <a:ea typeface="Arial"/>
                <a:cs typeface="Arial"/>
                <a:sym typeface="Arial"/>
              </a:defRPr>
            </a:lvl3pPr>
            <a:lvl4pPr indent="444500" lvl="3" marL="0" marR="114300" rtl="0" algn="l">
              <a:lnSpc>
                <a:spcPct val="90000"/>
              </a:lnSpc>
              <a:spcBef>
                <a:spcPts val="0"/>
              </a:spcBef>
              <a:spcAft>
                <a:spcPts val="0"/>
              </a:spcAft>
              <a:buSzPts val="900"/>
              <a:buNone/>
              <a:defRPr b="0" i="0" sz="2100" u="none" cap="none" strike="noStrike">
                <a:solidFill>
                  <a:srgbClr val="007DD6"/>
                </a:solidFill>
                <a:latin typeface="Arial"/>
                <a:ea typeface="Arial"/>
                <a:cs typeface="Arial"/>
                <a:sym typeface="Arial"/>
              </a:defRPr>
            </a:lvl4pPr>
            <a:lvl5pPr indent="584200" lvl="4" marL="0" marR="114300" rtl="0" algn="l">
              <a:lnSpc>
                <a:spcPct val="90000"/>
              </a:lnSpc>
              <a:spcBef>
                <a:spcPts val="0"/>
              </a:spcBef>
              <a:spcAft>
                <a:spcPts val="0"/>
              </a:spcAft>
              <a:buSzPts val="900"/>
              <a:buNone/>
              <a:defRPr b="0" i="0" sz="2100" u="none" cap="none" strike="noStrike">
                <a:solidFill>
                  <a:srgbClr val="007DD6"/>
                </a:solidFill>
                <a:latin typeface="Arial"/>
                <a:ea typeface="Arial"/>
                <a:cs typeface="Arial"/>
                <a:sym typeface="Arial"/>
              </a:defRPr>
            </a:lvl5pPr>
            <a:lvl6pPr indent="736600" lvl="5" marL="0" marR="114300" rtl="0" algn="l">
              <a:lnSpc>
                <a:spcPct val="90000"/>
              </a:lnSpc>
              <a:spcBef>
                <a:spcPts val="0"/>
              </a:spcBef>
              <a:spcAft>
                <a:spcPts val="0"/>
              </a:spcAft>
              <a:buSzPts val="900"/>
              <a:buNone/>
              <a:defRPr b="0" i="0" sz="2100" u="none" cap="none" strike="noStrike">
                <a:solidFill>
                  <a:srgbClr val="007DD6"/>
                </a:solidFill>
                <a:latin typeface="Arial"/>
                <a:ea typeface="Arial"/>
                <a:cs typeface="Arial"/>
                <a:sym typeface="Arial"/>
              </a:defRPr>
            </a:lvl6pPr>
            <a:lvl7pPr indent="889000" lvl="6" marL="0" marR="114300" rtl="0" algn="l">
              <a:lnSpc>
                <a:spcPct val="90000"/>
              </a:lnSpc>
              <a:spcBef>
                <a:spcPts val="0"/>
              </a:spcBef>
              <a:spcAft>
                <a:spcPts val="0"/>
              </a:spcAft>
              <a:buSzPts val="900"/>
              <a:buNone/>
              <a:defRPr b="0" i="0" sz="2100" u="none" cap="none" strike="noStrike">
                <a:solidFill>
                  <a:srgbClr val="007DD6"/>
                </a:solidFill>
                <a:latin typeface="Arial"/>
                <a:ea typeface="Arial"/>
                <a:cs typeface="Arial"/>
                <a:sym typeface="Arial"/>
              </a:defRPr>
            </a:lvl7pPr>
            <a:lvl8pPr indent="1028700" lvl="7" marL="0" marR="114300" rtl="0" algn="l">
              <a:lnSpc>
                <a:spcPct val="90000"/>
              </a:lnSpc>
              <a:spcBef>
                <a:spcPts val="0"/>
              </a:spcBef>
              <a:spcAft>
                <a:spcPts val="0"/>
              </a:spcAft>
              <a:buSzPts val="900"/>
              <a:buNone/>
              <a:defRPr b="0" i="0" sz="2100" u="none" cap="none" strike="noStrike">
                <a:solidFill>
                  <a:srgbClr val="007DD6"/>
                </a:solidFill>
                <a:latin typeface="Arial"/>
                <a:ea typeface="Arial"/>
                <a:cs typeface="Arial"/>
                <a:sym typeface="Arial"/>
              </a:defRPr>
            </a:lvl8pPr>
            <a:lvl9pPr indent="1181100" lvl="8" marL="0" marR="114300" rtl="0" algn="l">
              <a:lnSpc>
                <a:spcPct val="90000"/>
              </a:lnSpc>
              <a:spcBef>
                <a:spcPts val="0"/>
              </a:spcBef>
              <a:spcAft>
                <a:spcPts val="0"/>
              </a:spcAft>
              <a:buSzPts val="900"/>
              <a:buNone/>
              <a:defRPr b="0" i="0" sz="2100" u="none" cap="none" strike="noStrike">
                <a:solidFill>
                  <a:srgbClr val="007DD6"/>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3B7EA1"/>
              </a:buClr>
              <a:buSzPts val="3600"/>
              <a:buFont typeface="Arial"/>
              <a:buNone/>
              <a:defRPr b="1" i="0" sz="3600" u="none" cap="none" strike="noStrike">
                <a:solidFill>
                  <a:srgbClr val="3B7EA1"/>
                </a:solidFill>
                <a:latin typeface="Arial"/>
                <a:ea typeface="Arial"/>
                <a:cs typeface="Arial"/>
                <a:sym typeface="Arial"/>
              </a:defRPr>
            </a:lvl1pPr>
            <a:lvl2pPr lvl="1"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2pPr>
            <a:lvl3pPr lvl="2"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3pPr>
            <a:lvl4pPr lvl="3"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4pPr>
            <a:lvl5pPr lvl="4"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5pPr>
            <a:lvl6pPr lvl="5"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6pPr>
            <a:lvl7pPr lvl="6"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7pPr>
            <a:lvl8pPr lvl="7"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8pPr>
            <a:lvl9pPr lvl="8"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9pPr>
          </a:lstStyle>
          <a:p/>
        </p:txBody>
      </p:sp>
      <p:sp>
        <p:nvSpPr>
          <p:cNvPr id="52" name="Google Shape;52;p13"/>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lvl1pPr indent="-381000" lvl="0" marL="457200" rtl="0" algn="l">
              <a:spcBef>
                <a:spcPts val="480"/>
              </a:spcBef>
              <a:spcAft>
                <a:spcPts val="0"/>
              </a:spcAft>
              <a:buClr>
                <a:srgbClr val="C4820E"/>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rgbClr val="C4820E"/>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rgbClr val="C4820E"/>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hyperlink" Target="http://npr.org" TargetMode="External"/><Relationship Id="rId5" Type="http://schemas.openxmlformats.org/officeDocument/2006/relationships/hyperlink" Target="http://heart.bmj.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npr.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0"/>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0"/>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pic>
        <p:nvPicPr>
          <p:cNvPr id="84" name="Google Shape;84;p20"/>
          <p:cNvPicPr preferRelativeResize="0"/>
          <p:nvPr/>
        </p:nvPicPr>
        <p:blipFill>
          <a:blip r:embed="rId3">
            <a:alphaModFix/>
          </a:blip>
          <a:stretch>
            <a:fillRect/>
          </a:stretch>
        </p:blipFill>
        <p:spPr>
          <a:xfrm>
            <a:off x="457200" y="279900"/>
            <a:ext cx="8229601" cy="460380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9"/>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London, early 1850’s</a:t>
            </a:r>
            <a:endParaRPr/>
          </a:p>
        </p:txBody>
      </p:sp>
      <p:pic>
        <p:nvPicPr>
          <p:cNvPr id="138" name="Google Shape;138;p29"/>
          <p:cNvPicPr preferRelativeResize="0"/>
          <p:nvPr/>
        </p:nvPicPr>
        <p:blipFill>
          <a:blip r:embed="rId3">
            <a:alphaModFix/>
          </a:blip>
          <a:stretch>
            <a:fillRect/>
          </a:stretch>
        </p:blipFill>
        <p:spPr>
          <a:xfrm>
            <a:off x="2103900" y="965925"/>
            <a:ext cx="5109126" cy="3750025"/>
          </a:xfrm>
          <a:prstGeom prst="rect">
            <a:avLst/>
          </a:prstGeom>
          <a:noFill/>
          <a:ln>
            <a:noFill/>
          </a:ln>
        </p:spPr>
      </p:pic>
      <p:sp>
        <p:nvSpPr>
          <p:cNvPr id="139" name="Google Shape;139;p29"/>
          <p:cNvSpPr txBox="1"/>
          <p:nvPr/>
        </p:nvSpPr>
        <p:spPr>
          <a:xfrm>
            <a:off x="6785325" y="4040050"/>
            <a:ext cx="18744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Illustration from </a:t>
            </a:r>
            <a:r>
              <a:rPr i="1" lang="en" sz="1200">
                <a:solidFill>
                  <a:srgbClr val="222222"/>
                </a:solidFill>
              </a:rPr>
              <a:t>Punch</a:t>
            </a:r>
            <a:r>
              <a:rPr lang="en" sz="1200">
                <a:solidFill>
                  <a:srgbClr val="222222"/>
                </a:solidFill>
                <a:highlight>
                  <a:srgbClr val="FFFFFF"/>
                </a:highlight>
              </a:rPr>
              <a:t> (1852).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ph idx="1" type="body"/>
          </p:nvPr>
        </p:nvSpPr>
        <p:spPr>
          <a:xfrm>
            <a:off x="457200" y="971550"/>
            <a:ext cx="8229600" cy="3623100"/>
          </a:xfrm>
          <a:prstGeom prst="rect">
            <a:avLst/>
          </a:prstGeom>
          <a:solidFill>
            <a:srgbClr val="FFFFFF"/>
          </a:solidFill>
          <a:ln>
            <a:noFill/>
          </a:ln>
        </p:spPr>
        <p:txBody>
          <a:bodyPr anchorCtr="0" anchor="ctr" bIns="17450" lIns="17450" spcFirstLastPara="1" rIns="17450" wrap="square" tIns="17450">
            <a:noAutofit/>
          </a:bodyPr>
          <a:lstStyle/>
          <a:p>
            <a:pPr indent="-381000" lvl="0" marL="457200" marR="50800" rtl="0" algn="l">
              <a:spcBef>
                <a:spcPts val="0"/>
              </a:spcBef>
              <a:spcAft>
                <a:spcPts val="0"/>
              </a:spcAft>
              <a:buClr>
                <a:srgbClr val="C4820E"/>
              </a:buClr>
              <a:buSzPts val="2400"/>
              <a:buFont typeface="Arial"/>
              <a:buChar char="●"/>
            </a:pPr>
            <a:r>
              <a:rPr b="1" i="0" lang="en" u="none" cap="none" strike="noStrike">
                <a:solidFill>
                  <a:srgbClr val="000000"/>
                </a:solidFill>
                <a:latin typeface="Arial"/>
                <a:ea typeface="Arial"/>
                <a:cs typeface="Arial"/>
                <a:sym typeface="Arial"/>
              </a:rPr>
              <a:t>Bad smells</a:t>
            </a:r>
            <a:r>
              <a:rPr b="0" i="0" lang="en" u="none" cap="none" strike="noStrike">
                <a:solidFill>
                  <a:srgbClr val="000000"/>
                </a:solidFill>
                <a:latin typeface="Arial"/>
                <a:ea typeface="Arial"/>
                <a:cs typeface="Arial"/>
                <a:sym typeface="Arial"/>
              </a:rPr>
              <a:t> given off by waste and rotting matter</a:t>
            </a:r>
            <a:endParaRPr b="0" i="0" u="none" cap="none" strike="noStrike">
              <a:solidFill>
                <a:srgbClr val="000000"/>
              </a:solidFill>
              <a:latin typeface="Arial"/>
              <a:ea typeface="Arial"/>
              <a:cs typeface="Arial"/>
              <a:sym typeface="Arial"/>
            </a:endParaRPr>
          </a:p>
          <a:p>
            <a:pPr indent="-381000" lvl="0" marL="457200" marR="50800" rtl="0" algn="l">
              <a:spcBef>
                <a:spcPts val="0"/>
              </a:spcBef>
              <a:spcAft>
                <a:spcPts val="0"/>
              </a:spcAft>
              <a:buClr>
                <a:srgbClr val="C4820E"/>
              </a:buClr>
              <a:buSzPts val="2400"/>
              <a:buFont typeface="Arial"/>
              <a:buChar char="●"/>
            </a:pPr>
            <a:r>
              <a:rPr b="1" i="0" lang="en" u="none" cap="none" strike="noStrike">
                <a:solidFill>
                  <a:srgbClr val="000000"/>
                </a:solidFill>
                <a:latin typeface="Arial"/>
                <a:ea typeface="Arial"/>
                <a:cs typeface="Arial"/>
                <a:sym typeface="Arial"/>
              </a:rPr>
              <a:t>Believed to be the main source of disease</a:t>
            </a:r>
            <a:endParaRPr b="1" i="0" sz="1200" u="none" cap="none" strike="noStrike">
              <a:solidFill>
                <a:srgbClr val="000000"/>
              </a:solidFill>
              <a:latin typeface="Arial"/>
              <a:ea typeface="Arial"/>
              <a:cs typeface="Arial"/>
              <a:sym typeface="Arial"/>
            </a:endParaRPr>
          </a:p>
          <a:p>
            <a:pPr indent="-381000" lvl="0" marL="457200" marR="50800" rtl="0" algn="l">
              <a:spcBef>
                <a:spcPts val="0"/>
              </a:spcBef>
              <a:spcAft>
                <a:spcPts val="0"/>
              </a:spcAft>
              <a:buClr>
                <a:srgbClr val="C4820E"/>
              </a:buClr>
              <a:buSzPts val="2400"/>
              <a:buFont typeface="Arial"/>
              <a:buChar char="●"/>
            </a:pPr>
            <a:r>
              <a:rPr b="0" i="0" lang="en" u="none" cap="none" strike="noStrike">
                <a:solidFill>
                  <a:srgbClr val="000000"/>
                </a:solidFill>
                <a:latin typeface="Arial"/>
                <a:ea typeface="Arial"/>
                <a:cs typeface="Arial"/>
                <a:sym typeface="Arial"/>
              </a:rPr>
              <a:t>Suggested remedies:</a:t>
            </a:r>
            <a:endParaRPr>
              <a:solidFill>
                <a:srgbClr val="000000"/>
              </a:solidFill>
            </a:endParaRPr>
          </a:p>
          <a:p>
            <a:pPr indent="-381000" lvl="1" marL="914400" marR="50800" rtl="0" algn="l">
              <a:spcBef>
                <a:spcPts val="0"/>
              </a:spcBef>
              <a:spcAft>
                <a:spcPts val="0"/>
              </a:spcAft>
              <a:buClr>
                <a:srgbClr val="C4820E"/>
              </a:buClr>
              <a:buSzPts val="2400"/>
              <a:buFont typeface="Arial"/>
              <a:buChar char="○"/>
            </a:pPr>
            <a:r>
              <a:rPr b="0" i="0" lang="en" u="none" cap="none" strike="noStrike">
                <a:solidFill>
                  <a:srgbClr val="000000"/>
                </a:solidFill>
                <a:latin typeface="Arial"/>
                <a:ea typeface="Arial"/>
                <a:cs typeface="Arial"/>
                <a:sym typeface="Arial"/>
              </a:rPr>
              <a:t>“fly to clene air”</a:t>
            </a:r>
            <a:endParaRPr>
              <a:solidFill>
                <a:srgbClr val="000000"/>
              </a:solidFill>
            </a:endParaRPr>
          </a:p>
          <a:p>
            <a:pPr indent="-381000" lvl="1" marL="914400" marR="50800" rtl="0" algn="l">
              <a:spcBef>
                <a:spcPts val="0"/>
              </a:spcBef>
              <a:spcAft>
                <a:spcPts val="0"/>
              </a:spcAft>
              <a:buClr>
                <a:srgbClr val="C4820E"/>
              </a:buClr>
              <a:buSzPts val="2400"/>
              <a:buFont typeface="Arial"/>
              <a:buChar char="○"/>
            </a:pPr>
            <a:r>
              <a:rPr b="0" i="0" lang="en" u="none" cap="none" strike="noStrike">
                <a:solidFill>
                  <a:srgbClr val="000000"/>
                </a:solidFill>
                <a:latin typeface="Arial"/>
                <a:ea typeface="Arial"/>
                <a:cs typeface="Arial"/>
                <a:sym typeface="Arial"/>
              </a:rPr>
              <a:t>“a pocket full o’posies</a:t>
            </a:r>
            <a:r>
              <a:rPr lang="en">
                <a:solidFill>
                  <a:srgbClr val="000000"/>
                </a:solidFill>
              </a:rPr>
              <a:t>”</a:t>
            </a:r>
            <a:endParaRPr>
              <a:solidFill>
                <a:srgbClr val="000000"/>
              </a:solidFill>
            </a:endParaRPr>
          </a:p>
          <a:p>
            <a:pPr indent="-381000" lvl="1" marL="914400" marR="50800" rtl="0" algn="l">
              <a:spcBef>
                <a:spcPts val="0"/>
              </a:spcBef>
              <a:spcAft>
                <a:spcPts val="0"/>
              </a:spcAft>
              <a:buClr>
                <a:srgbClr val="C4820E"/>
              </a:buClr>
              <a:buSzPts val="2400"/>
              <a:buFont typeface="Arial"/>
              <a:buChar char="○"/>
            </a:pPr>
            <a:r>
              <a:rPr lang="en">
                <a:solidFill>
                  <a:srgbClr val="000000"/>
                </a:solidFill>
              </a:rPr>
              <a:t>“</a:t>
            </a:r>
            <a:r>
              <a:rPr b="0" i="0" lang="en" u="none" cap="none" strike="noStrike">
                <a:solidFill>
                  <a:srgbClr val="000000"/>
                </a:solidFill>
                <a:latin typeface="Arial"/>
                <a:ea typeface="Arial"/>
                <a:cs typeface="Arial"/>
                <a:sym typeface="Arial"/>
              </a:rPr>
              <a:t>fire off barrels of gunpowder</a:t>
            </a:r>
            <a:r>
              <a:rPr lang="en">
                <a:solidFill>
                  <a:srgbClr val="000000"/>
                </a:solidFill>
              </a:rPr>
              <a:t>”</a:t>
            </a:r>
            <a:endParaRPr b="0" i="0" sz="1200" u="none" cap="none" strike="noStrike">
              <a:solidFill>
                <a:srgbClr val="000000"/>
              </a:solidFill>
              <a:latin typeface="Arial"/>
              <a:ea typeface="Arial"/>
              <a:cs typeface="Arial"/>
              <a:sym typeface="Arial"/>
            </a:endParaRPr>
          </a:p>
          <a:p>
            <a:pPr indent="-381000" lvl="0" marL="457200" marR="50800" rtl="0" algn="l">
              <a:spcBef>
                <a:spcPts val="0"/>
              </a:spcBef>
              <a:spcAft>
                <a:spcPts val="0"/>
              </a:spcAft>
              <a:buClr>
                <a:srgbClr val="C4820E"/>
              </a:buClr>
              <a:buSzPts val="2400"/>
              <a:buFont typeface="Arial"/>
              <a:buChar char="●"/>
            </a:pPr>
            <a:r>
              <a:rPr b="0" i="0" lang="en" u="none" cap="none" strike="noStrike">
                <a:solidFill>
                  <a:srgbClr val="000000"/>
                </a:solidFill>
                <a:latin typeface="Arial"/>
                <a:ea typeface="Arial"/>
                <a:cs typeface="Arial"/>
                <a:sym typeface="Arial"/>
              </a:rPr>
              <a:t>Staunch believers:</a:t>
            </a:r>
            <a:endParaRPr>
              <a:solidFill>
                <a:srgbClr val="000000"/>
              </a:solidFill>
            </a:endParaRPr>
          </a:p>
          <a:p>
            <a:pPr indent="-381000" lvl="1" marL="914400" marR="50800" rtl="0" algn="l">
              <a:spcBef>
                <a:spcPts val="0"/>
              </a:spcBef>
              <a:spcAft>
                <a:spcPts val="0"/>
              </a:spcAft>
              <a:buClr>
                <a:srgbClr val="C4820E"/>
              </a:buClr>
              <a:buSzPts val="2400"/>
              <a:buFont typeface="Arial"/>
              <a:buChar char="○"/>
            </a:pPr>
            <a:r>
              <a:rPr b="0" i="0" lang="en" u="none" cap="none" strike="noStrike">
                <a:solidFill>
                  <a:srgbClr val="000000"/>
                </a:solidFill>
                <a:latin typeface="Arial"/>
                <a:ea typeface="Arial"/>
                <a:cs typeface="Arial"/>
                <a:sym typeface="Arial"/>
              </a:rPr>
              <a:t>Florence Nightingale</a:t>
            </a:r>
            <a:r>
              <a:rPr lang="en">
                <a:solidFill>
                  <a:srgbClr val="000000"/>
                </a:solidFill>
              </a:rPr>
              <a:t> (</a:t>
            </a:r>
            <a:r>
              <a:rPr b="0" i="0" lang="en" u="none" cap="none" strike="noStrike">
                <a:solidFill>
                  <a:srgbClr val="000000"/>
                </a:solidFill>
                <a:latin typeface="Arial"/>
                <a:ea typeface="Arial"/>
                <a:cs typeface="Arial"/>
                <a:sym typeface="Arial"/>
              </a:rPr>
              <a:t>founder of modern nursing)</a:t>
            </a:r>
            <a:endParaRPr b="0" i="0" u="none" cap="none" strike="noStrike">
              <a:solidFill>
                <a:srgbClr val="000000"/>
              </a:solidFill>
              <a:latin typeface="Arial"/>
              <a:ea typeface="Arial"/>
              <a:cs typeface="Arial"/>
              <a:sym typeface="Arial"/>
            </a:endParaRPr>
          </a:p>
          <a:p>
            <a:pPr indent="-381000" lvl="1" marL="914400" marR="50800" rtl="0" algn="l">
              <a:spcBef>
                <a:spcPts val="0"/>
              </a:spcBef>
              <a:spcAft>
                <a:spcPts val="0"/>
              </a:spcAft>
              <a:buClr>
                <a:srgbClr val="C4820E"/>
              </a:buClr>
              <a:buSzPts val="2400"/>
              <a:buFont typeface="Arial"/>
              <a:buChar char="○"/>
            </a:pPr>
            <a:r>
              <a:rPr b="0" i="0" lang="en" u="none" cap="none" strike="noStrike">
                <a:solidFill>
                  <a:srgbClr val="000000"/>
                </a:solidFill>
                <a:latin typeface="Arial"/>
                <a:ea typeface="Arial"/>
                <a:cs typeface="Arial"/>
                <a:sym typeface="Arial"/>
              </a:rPr>
              <a:t>Edwin Chadwick (Commissioner of the General Board of Health</a:t>
            </a:r>
            <a:r>
              <a:rPr lang="en">
                <a:solidFill>
                  <a:srgbClr val="000000"/>
                </a:solidFill>
              </a:rPr>
              <a:t>)</a:t>
            </a:r>
            <a:endParaRPr>
              <a:solidFill>
                <a:srgbClr val="000000"/>
              </a:solidFill>
            </a:endParaRPr>
          </a:p>
        </p:txBody>
      </p:sp>
      <p:sp>
        <p:nvSpPr>
          <p:cNvPr id="145" name="Google Shape;145;p30"/>
          <p:cNvSpPr txBox="1"/>
          <p:nvPr>
            <p:ph type="title"/>
          </p:nvPr>
        </p:nvSpPr>
        <p:spPr>
          <a:xfrm>
            <a:off x="457200" y="217275"/>
            <a:ext cx="8229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Miasmas, miasmatism, miasmatists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31"/>
          <p:cNvPicPr preferRelativeResize="0"/>
          <p:nvPr/>
        </p:nvPicPr>
        <p:blipFill rotWithShape="1">
          <a:blip r:embed="rId3">
            <a:alphaModFix/>
          </a:blip>
          <a:srcRect b="0" l="0" r="0" t="0"/>
          <a:stretch/>
        </p:blipFill>
        <p:spPr>
          <a:xfrm>
            <a:off x="2784250" y="881875"/>
            <a:ext cx="3575700" cy="3827100"/>
          </a:xfrm>
          <a:prstGeom prst="rect">
            <a:avLst/>
          </a:prstGeom>
          <a:noFill/>
          <a:ln>
            <a:noFill/>
          </a:ln>
        </p:spPr>
      </p:pic>
      <p:sp>
        <p:nvSpPr>
          <p:cNvPr id="151" name="Google Shape;151;p31"/>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John Snow, 1813-1858</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2"/>
          <p:cNvPicPr preferRelativeResize="0"/>
          <p:nvPr/>
        </p:nvPicPr>
        <p:blipFill>
          <a:blip r:embed="rId3">
            <a:alphaModFix/>
          </a:blip>
          <a:stretch>
            <a:fillRect/>
          </a:stretch>
        </p:blipFill>
        <p:spPr>
          <a:xfrm>
            <a:off x="1925163" y="226499"/>
            <a:ext cx="5293677" cy="46904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3"/>
          <p:cNvPicPr preferRelativeResize="0"/>
          <p:nvPr/>
        </p:nvPicPr>
        <p:blipFill rotWithShape="1">
          <a:blip r:embed="rId3">
            <a:alphaModFix/>
          </a:blip>
          <a:srcRect b="34004" l="11483" r="22484" t="1090"/>
          <a:stretch/>
        </p:blipFill>
        <p:spPr>
          <a:xfrm>
            <a:off x="1619257" y="1"/>
            <a:ext cx="5905487" cy="51434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4"/>
          <p:cNvPicPr preferRelativeResize="0"/>
          <p:nvPr/>
        </p:nvPicPr>
        <p:blipFill>
          <a:blip r:embed="rId3">
            <a:alphaModFix/>
          </a:blip>
          <a:stretch>
            <a:fillRect/>
          </a:stretch>
        </p:blipFill>
        <p:spPr>
          <a:xfrm>
            <a:off x="445150" y="152400"/>
            <a:ext cx="7581108"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5"/>
          <p:cNvPicPr preferRelativeResize="0"/>
          <p:nvPr/>
        </p:nvPicPr>
        <p:blipFill rotWithShape="1">
          <a:blip r:embed="rId3">
            <a:alphaModFix/>
          </a:blip>
          <a:srcRect b="0" l="0" r="0" t="0"/>
          <a:stretch/>
        </p:blipFill>
        <p:spPr>
          <a:xfrm>
            <a:off x="1234950" y="449400"/>
            <a:ext cx="6674100" cy="4244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txBox="1"/>
          <p:nvPr>
            <p:ph type="title"/>
          </p:nvPr>
        </p:nvSpPr>
        <p:spPr>
          <a:xfrm>
            <a:off x="1219200" y="2233804"/>
            <a:ext cx="6705600" cy="67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Causation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7"/>
          <p:cNvPicPr preferRelativeResize="0"/>
          <p:nvPr/>
        </p:nvPicPr>
        <p:blipFill rotWithShape="1">
          <a:blip r:embed="rId3">
            <a:alphaModFix/>
          </a:blip>
          <a:srcRect b="0" l="0" r="0" t="0"/>
          <a:stretch/>
        </p:blipFill>
        <p:spPr>
          <a:xfrm>
            <a:off x="217800" y="0"/>
            <a:ext cx="87084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8"/>
          <p:cNvSpPr txBox="1"/>
          <p:nvPr>
            <p:ph idx="1" type="body"/>
          </p:nvPr>
        </p:nvSpPr>
        <p:spPr>
          <a:xfrm>
            <a:off x="457200" y="1601250"/>
            <a:ext cx="8229600" cy="1941000"/>
          </a:xfrm>
          <a:prstGeom prst="rect">
            <a:avLst/>
          </a:prstGeom>
          <a:noFill/>
          <a:ln>
            <a:noFill/>
          </a:ln>
        </p:spPr>
        <p:txBody>
          <a:bodyPr anchorCtr="0" anchor="t" bIns="0" lIns="0" spcFirstLastPara="1" rIns="0" wrap="square" tIns="0">
            <a:noAutofit/>
          </a:bodyPr>
          <a:lstStyle/>
          <a:p>
            <a:pPr indent="-381000" lvl="0" marL="457200" marR="114300" rtl="0" algn="l">
              <a:spcBef>
                <a:spcPts val="0"/>
              </a:spcBef>
              <a:spcAft>
                <a:spcPts val="0"/>
              </a:spcAft>
              <a:buClr>
                <a:srgbClr val="C4820E"/>
              </a:buClr>
              <a:buSzPts val="2400"/>
              <a:buFont typeface="Arial"/>
              <a:buChar char="●"/>
            </a:pPr>
            <a:r>
              <a:rPr b="1" i="0" lang="en" u="none" cap="none" strike="noStrike">
                <a:solidFill>
                  <a:srgbClr val="003262"/>
                </a:solidFill>
                <a:latin typeface="Arial"/>
                <a:ea typeface="Arial"/>
                <a:cs typeface="Arial"/>
                <a:sym typeface="Arial"/>
              </a:rPr>
              <a:t>treatment group</a:t>
            </a:r>
            <a:endParaRPr b="1" i="0" u="none" cap="none" strike="noStrike">
              <a:solidFill>
                <a:srgbClr val="003262"/>
              </a:solidFill>
              <a:latin typeface="Arial"/>
              <a:ea typeface="Arial"/>
              <a:cs typeface="Arial"/>
              <a:sym typeface="Arial"/>
            </a:endParaRPr>
          </a:p>
          <a:p>
            <a:pPr indent="0" lvl="0" marL="0" marR="114300" rtl="0" algn="l">
              <a:spcBef>
                <a:spcPts val="0"/>
              </a:spcBef>
              <a:spcAft>
                <a:spcPts val="0"/>
              </a:spcAft>
              <a:buNone/>
            </a:pPr>
            <a:r>
              <a:t/>
            </a:r>
            <a:endParaRPr b="0" i="0" u="none" cap="none" strike="noStrike">
              <a:solidFill>
                <a:srgbClr val="000000"/>
              </a:solidFill>
              <a:latin typeface="Arial"/>
              <a:ea typeface="Arial"/>
              <a:cs typeface="Arial"/>
              <a:sym typeface="Arial"/>
            </a:endParaRPr>
          </a:p>
          <a:p>
            <a:pPr indent="-381000" lvl="0" marL="457200" marR="114300" rtl="0" algn="l">
              <a:spcBef>
                <a:spcPts val="0"/>
              </a:spcBef>
              <a:spcAft>
                <a:spcPts val="0"/>
              </a:spcAft>
              <a:buClr>
                <a:srgbClr val="C4820E"/>
              </a:buClr>
              <a:buSzPts val="2400"/>
              <a:buFont typeface="Arial"/>
              <a:buChar char="●"/>
            </a:pPr>
            <a:r>
              <a:rPr b="1" i="0" lang="en" u="none" cap="none" strike="noStrike">
                <a:solidFill>
                  <a:srgbClr val="003262"/>
                </a:solidFill>
                <a:latin typeface="Arial"/>
                <a:ea typeface="Arial"/>
                <a:cs typeface="Arial"/>
                <a:sym typeface="Arial"/>
              </a:rPr>
              <a:t>control group</a:t>
            </a:r>
            <a:endParaRPr b="1" i="0" u="none" cap="none" strike="noStrike">
              <a:solidFill>
                <a:srgbClr val="003262"/>
              </a:solidFill>
              <a:latin typeface="Arial"/>
              <a:ea typeface="Arial"/>
              <a:cs typeface="Arial"/>
              <a:sym typeface="Arial"/>
            </a:endParaRPr>
          </a:p>
          <a:p>
            <a:pPr indent="-381000" lvl="1" marL="914400" marR="114300" rtl="0" algn="l">
              <a:spcBef>
                <a:spcPts val="0"/>
              </a:spcBef>
              <a:spcAft>
                <a:spcPts val="0"/>
              </a:spcAft>
              <a:buClr>
                <a:srgbClr val="C4820E"/>
              </a:buClr>
              <a:buSzPts val="2400"/>
              <a:buFont typeface="Arial"/>
              <a:buChar char="○"/>
            </a:pPr>
            <a:r>
              <a:rPr b="0" i="0" lang="en" u="none" cap="none" strike="noStrike">
                <a:solidFill>
                  <a:srgbClr val="000000"/>
                </a:solidFill>
                <a:latin typeface="Arial"/>
                <a:ea typeface="Arial"/>
                <a:cs typeface="Arial"/>
                <a:sym typeface="Arial"/>
              </a:rPr>
              <a:t> does not receive the treatment</a:t>
            </a:r>
            <a:endParaRPr>
              <a:solidFill>
                <a:srgbClr val="000000"/>
              </a:solidFill>
            </a:endParaRPr>
          </a:p>
        </p:txBody>
      </p:sp>
      <p:sp>
        <p:nvSpPr>
          <p:cNvPr id="187" name="Google Shape;187;p38"/>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1"/>
          <p:cNvSpPr txBox="1"/>
          <p:nvPr>
            <p:ph type="title"/>
          </p:nvPr>
        </p:nvSpPr>
        <p:spPr>
          <a:xfrm>
            <a:off x="1219200" y="2233804"/>
            <a:ext cx="6705600" cy="67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Announcements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9"/>
          <p:cNvSpPr txBox="1"/>
          <p:nvPr>
            <p:ph idx="1" type="body"/>
          </p:nvPr>
        </p:nvSpPr>
        <p:spPr>
          <a:xfrm>
            <a:off x="457200" y="971550"/>
            <a:ext cx="8229600" cy="3623100"/>
          </a:xfrm>
          <a:prstGeom prst="rect">
            <a:avLst/>
          </a:prstGeom>
          <a:noFill/>
          <a:ln>
            <a:noFill/>
          </a:ln>
        </p:spPr>
        <p:txBody>
          <a:bodyPr anchorCtr="0" anchor="t" bIns="0" lIns="0" spcFirstLastPara="1" rIns="0" wrap="square" tIns="0">
            <a:noAutofit/>
          </a:bodyPr>
          <a:lstStyle/>
          <a:p>
            <a:pPr indent="0" lvl="0" marL="0" marR="114300" rtl="0" algn="l">
              <a:spcBef>
                <a:spcPts val="0"/>
              </a:spcBef>
              <a:spcAft>
                <a:spcPts val="0"/>
              </a:spcAft>
              <a:buNone/>
            </a:pPr>
            <a:r>
              <a:rPr b="0" i="0" lang="en" u="none" cap="none" strike="noStrike">
                <a:solidFill>
                  <a:srgbClr val="4B4B4B"/>
                </a:solidFill>
                <a:latin typeface="Arial"/>
                <a:ea typeface="Arial"/>
                <a:cs typeface="Arial"/>
                <a:sym typeface="Arial"/>
              </a:rPr>
              <a:t>“… there is no difference whatever in the houses or the people receiving the supply of the two Water Companies, or in any of the physical conditions with which they are surrounded …”</a:t>
            </a:r>
            <a:endParaRPr b="0" i="0" u="none" cap="none" strike="noStrike">
              <a:solidFill>
                <a:srgbClr val="4B4B4B"/>
              </a:solidFill>
              <a:latin typeface="Arial"/>
              <a:ea typeface="Arial"/>
              <a:cs typeface="Arial"/>
              <a:sym typeface="Arial"/>
            </a:endParaRPr>
          </a:p>
          <a:p>
            <a:pPr indent="0" lvl="0" marL="0" marR="114300" rtl="0" algn="l">
              <a:spcBef>
                <a:spcPts val="0"/>
              </a:spcBef>
              <a:spcAft>
                <a:spcPts val="0"/>
              </a:spcAft>
              <a:buNone/>
            </a:pPr>
            <a:r>
              <a:t/>
            </a:r>
            <a:endParaRPr b="0" i="0" u="none" cap="none" strike="noStrike">
              <a:solidFill>
                <a:srgbClr val="4B4B4B"/>
              </a:solidFill>
              <a:latin typeface="Arial"/>
              <a:ea typeface="Arial"/>
              <a:cs typeface="Arial"/>
              <a:sym typeface="Arial"/>
            </a:endParaRPr>
          </a:p>
          <a:p>
            <a:pPr indent="-381000" lvl="0" marL="457200" marR="114300" rtl="0" algn="l">
              <a:spcBef>
                <a:spcPts val="0"/>
              </a:spcBef>
              <a:spcAft>
                <a:spcPts val="0"/>
              </a:spcAft>
              <a:buClr>
                <a:srgbClr val="C4820E"/>
              </a:buClr>
              <a:buSzPts val="2400"/>
              <a:buFont typeface="Arial"/>
              <a:buChar char="●"/>
            </a:pPr>
            <a:r>
              <a:rPr b="0" i="0" lang="en" u="none" cap="none" strike="noStrike">
                <a:solidFill>
                  <a:srgbClr val="000000"/>
                </a:solidFill>
                <a:latin typeface="Arial"/>
                <a:ea typeface="Arial"/>
                <a:cs typeface="Arial"/>
                <a:sym typeface="Arial"/>
              </a:rPr>
              <a:t>The two groups were </a:t>
            </a:r>
            <a:r>
              <a:rPr b="0" i="1" lang="en" u="none" cap="none" strike="noStrike">
                <a:solidFill>
                  <a:srgbClr val="003262"/>
                </a:solidFill>
                <a:latin typeface="Arial"/>
                <a:ea typeface="Arial"/>
                <a:cs typeface="Arial"/>
                <a:sym typeface="Arial"/>
              </a:rPr>
              <a:t>similar except for the treatment</a:t>
            </a:r>
            <a:r>
              <a:rPr b="0" i="0" lang="en" u="none" cap="none" strike="noStrike">
                <a:solidFill>
                  <a:srgbClr val="000000"/>
                </a:solidFill>
                <a:latin typeface="Arial"/>
                <a:ea typeface="Arial"/>
                <a:cs typeface="Arial"/>
                <a:sym typeface="Arial"/>
              </a:rPr>
              <a:t>.</a:t>
            </a:r>
            <a:endParaRPr>
              <a:solidFill>
                <a:srgbClr val="000000"/>
              </a:solidFill>
            </a:endParaRPr>
          </a:p>
        </p:txBody>
      </p:sp>
      <p:sp>
        <p:nvSpPr>
          <p:cNvPr id="193" name="Google Shape;193;p39"/>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Snow’s “Grand Experiment”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graphicFrame>
        <p:nvGraphicFramePr>
          <p:cNvPr id="198" name="Google Shape;198;p40"/>
          <p:cNvGraphicFramePr/>
          <p:nvPr/>
        </p:nvGraphicFramePr>
        <p:xfrm>
          <a:off x="891539" y="1144428"/>
          <a:ext cx="3000000" cy="3000000"/>
        </p:xfrm>
        <a:graphic>
          <a:graphicData uri="http://schemas.openxmlformats.org/drawingml/2006/table">
            <a:tbl>
              <a:tblPr firstCol="1" firstRow="1">
                <a:noFill/>
                <a:tableStyleId>{7A2DBBF8-A527-45B3-B9AC-0A8FB2A7B4C8}</a:tableStyleId>
              </a:tblPr>
              <a:tblGrid>
                <a:gridCol w="1835200"/>
                <a:gridCol w="1835200"/>
                <a:gridCol w="1835200"/>
                <a:gridCol w="1835200"/>
              </a:tblGrid>
              <a:tr h="709875">
                <a:tc>
                  <a:txBody>
                    <a:bodyPr/>
                    <a:lstStyle/>
                    <a:p>
                      <a:pPr indent="0" lvl="0" marL="38100" marR="38100" rtl="0" algn="l">
                        <a:spcBef>
                          <a:spcPts val="0"/>
                        </a:spcBef>
                        <a:spcAft>
                          <a:spcPts val="0"/>
                        </a:spcAft>
                        <a:buNone/>
                      </a:pPr>
                      <a:r>
                        <a:rPr b="1" lang="en" sz="1200" u="none" cap="none" strike="noStrike"/>
                        <a:t>Supply Area</a:t>
                      </a:r>
                      <a:endParaRPr sz="700"/>
                    </a:p>
                  </a:txBody>
                  <a:tcPr marT="26800" marB="26800" marR="35725" marL="35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8100" marR="38100" rtl="0" algn="l">
                        <a:spcBef>
                          <a:spcPts val="0"/>
                        </a:spcBef>
                        <a:spcAft>
                          <a:spcPts val="0"/>
                        </a:spcAft>
                        <a:buNone/>
                      </a:pPr>
                      <a:r>
                        <a:rPr b="1" lang="en" sz="1200" u="none" cap="none" strike="noStrike"/>
                        <a:t>Number of houses</a:t>
                      </a:r>
                      <a:endParaRPr sz="700"/>
                    </a:p>
                  </a:txBody>
                  <a:tcPr marT="26800" marB="26800" marR="35725" marL="35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8100" marR="38100" rtl="0" algn="l">
                        <a:spcBef>
                          <a:spcPts val="0"/>
                        </a:spcBef>
                        <a:spcAft>
                          <a:spcPts val="0"/>
                        </a:spcAft>
                        <a:buNone/>
                      </a:pPr>
                      <a:r>
                        <a:rPr b="1" lang="en" sz="1200" u="none" cap="none" strike="noStrike"/>
                        <a:t>Cholera deaths</a:t>
                      </a:r>
                      <a:endParaRPr sz="700"/>
                    </a:p>
                  </a:txBody>
                  <a:tcPr marT="26800" marB="26800" marR="35725" marL="35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8100" marR="38100" rtl="0" algn="l">
                        <a:spcBef>
                          <a:spcPts val="0"/>
                        </a:spcBef>
                        <a:spcAft>
                          <a:spcPts val="0"/>
                        </a:spcAft>
                        <a:buNone/>
                      </a:pPr>
                      <a:r>
                        <a:rPr b="1" lang="en" sz="1200" u="none" cap="none" strike="noStrike"/>
                        <a:t>Deaths per 10,000 houses</a:t>
                      </a:r>
                      <a:endParaRPr sz="700"/>
                    </a:p>
                  </a:txBody>
                  <a:tcPr marT="26800" marB="26800" marR="35725" marL="35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09875">
                <a:tc>
                  <a:txBody>
                    <a:bodyPr/>
                    <a:lstStyle/>
                    <a:p>
                      <a:pPr indent="0" lvl="0" marL="38100" marR="38100" rtl="0" algn="l">
                        <a:spcBef>
                          <a:spcPts val="0"/>
                        </a:spcBef>
                        <a:spcAft>
                          <a:spcPts val="0"/>
                        </a:spcAft>
                        <a:buNone/>
                      </a:pPr>
                      <a:r>
                        <a:rPr lang="en" sz="1200" u="none" cap="none" strike="noStrike"/>
                        <a:t>S&amp;V</a:t>
                      </a:r>
                      <a:endParaRPr sz="700"/>
                    </a:p>
                  </a:txBody>
                  <a:tcPr marT="26800" marB="26800" marR="35725" marL="35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8100" marR="38100" rtl="0" algn="l">
                        <a:spcBef>
                          <a:spcPts val="0"/>
                        </a:spcBef>
                        <a:spcAft>
                          <a:spcPts val="0"/>
                        </a:spcAft>
                        <a:buNone/>
                      </a:pPr>
                      <a:r>
                        <a:rPr lang="en" sz="1500" u="none" cap="none" strike="noStrike">
                          <a:solidFill>
                            <a:srgbClr val="6C6C6C"/>
                          </a:solidFill>
                        </a:rPr>
                        <a:t>40,046</a:t>
                      </a:r>
                      <a:endParaRPr sz="700"/>
                    </a:p>
                  </a:txBody>
                  <a:tcPr marT="26800" marB="26800" marR="35725" marL="35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8100" marR="38100" rtl="0" algn="l">
                        <a:spcBef>
                          <a:spcPts val="0"/>
                        </a:spcBef>
                        <a:spcAft>
                          <a:spcPts val="0"/>
                        </a:spcAft>
                        <a:buNone/>
                      </a:pPr>
                      <a:r>
                        <a:rPr lang="en" sz="1500" u="none" cap="none" strike="noStrike">
                          <a:solidFill>
                            <a:srgbClr val="6C6C6C"/>
                          </a:solidFill>
                        </a:rPr>
                        <a:t>1,263</a:t>
                      </a:r>
                      <a:endParaRPr sz="700"/>
                    </a:p>
                  </a:txBody>
                  <a:tcPr marT="26800" marB="26800" marR="35725" marL="35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8100" marR="38100" rtl="0" algn="l">
                        <a:spcBef>
                          <a:spcPts val="0"/>
                        </a:spcBef>
                        <a:spcAft>
                          <a:spcPts val="0"/>
                        </a:spcAft>
                        <a:buNone/>
                      </a:pPr>
                      <a:r>
                        <a:rPr lang="en" sz="1500" u="none" cap="none" strike="noStrike">
                          <a:solidFill>
                            <a:srgbClr val="6C6C6C"/>
                          </a:solidFill>
                        </a:rPr>
                        <a:t>315</a:t>
                      </a:r>
                      <a:endParaRPr sz="700"/>
                    </a:p>
                  </a:txBody>
                  <a:tcPr marT="26800" marB="26800" marR="35725" marL="35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09875">
                <a:tc>
                  <a:txBody>
                    <a:bodyPr/>
                    <a:lstStyle/>
                    <a:p>
                      <a:pPr indent="0" lvl="0" marL="38100" marR="38100" rtl="0" algn="l">
                        <a:spcBef>
                          <a:spcPts val="0"/>
                        </a:spcBef>
                        <a:spcAft>
                          <a:spcPts val="0"/>
                        </a:spcAft>
                        <a:buNone/>
                      </a:pPr>
                      <a:r>
                        <a:rPr lang="en" sz="1200" u="none" cap="none" strike="noStrike"/>
                        <a:t>Lambeth</a:t>
                      </a:r>
                      <a:endParaRPr sz="700"/>
                    </a:p>
                  </a:txBody>
                  <a:tcPr marT="26800" marB="26800" marR="35725" marL="35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8100" marR="38100" rtl="0" algn="l">
                        <a:spcBef>
                          <a:spcPts val="0"/>
                        </a:spcBef>
                        <a:spcAft>
                          <a:spcPts val="0"/>
                        </a:spcAft>
                        <a:buNone/>
                      </a:pPr>
                      <a:r>
                        <a:rPr lang="en" sz="1500" u="none" cap="none" strike="noStrike">
                          <a:solidFill>
                            <a:srgbClr val="6C6C6C"/>
                          </a:solidFill>
                        </a:rPr>
                        <a:t>26,107</a:t>
                      </a:r>
                      <a:endParaRPr sz="700"/>
                    </a:p>
                  </a:txBody>
                  <a:tcPr marT="26800" marB="26800" marR="35725" marL="35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8100" marR="38100" rtl="0" algn="l">
                        <a:spcBef>
                          <a:spcPts val="0"/>
                        </a:spcBef>
                        <a:spcAft>
                          <a:spcPts val="0"/>
                        </a:spcAft>
                        <a:buNone/>
                      </a:pPr>
                      <a:r>
                        <a:rPr lang="en" sz="1500" u="none" cap="none" strike="noStrike">
                          <a:solidFill>
                            <a:srgbClr val="6C6C6C"/>
                          </a:solidFill>
                        </a:rPr>
                        <a:t>98</a:t>
                      </a:r>
                      <a:endParaRPr sz="700"/>
                    </a:p>
                  </a:txBody>
                  <a:tcPr marT="26800" marB="26800" marR="35725" marL="35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8100" marR="38100" rtl="0" algn="l">
                        <a:spcBef>
                          <a:spcPts val="0"/>
                        </a:spcBef>
                        <a:spcAft>
                          <a:spcPts val="0"/>
                        </a:spcAft>
                        <a:buNone/>
                      </a:pPr>
                      <a:r>
                        <a:rPr lang="en" sz="1500" u="none" cap="none" strike="noStrike">
                          <a:solidFill>
                            <a:srgbClr val="6C6C6C"/>
                          </a:solidFill>
                        </a:rPr>
                        <a:t>37</a:t>
                      </a:r>
                      <a:endParaRPr sz="700"/>
                    </a:p>
                  </a:txBody>
                  <a:tcPr marT="26800" marB="26800" marR="35725" marL="35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09875">
                <a:tc>
                  <a:txBody>
                    <a:bodyPr/>
                    <a:lstStyle/>
                    <a:p>
                      <a:pPr indent="0" lvl="0" marL="38100" marR="38100" rtl="0" algn="l">
                        <a:spcBef>
                          <a:spcPts val="0"/>
                        </a:spcBef>
                        <a:spcAft>
                          <a:spcPts val="0"/>
                        </a:spcAft>
                        <a:buNone/>
                      </a:pPr>
                      <a:r>
                        <a:rPr lang="en" sz="1200" u="none" cap="none" strike="noStrike"/>
                        <a:t>Rest of London</a:t>
                      </a:r>
                      <a:endParaRPr sz="700"/>
                    </a:p>
                  </a:txBody>
                  <a:tcPr marT="26800" marB="26800" marR="35725" marL="35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8100" marR="38100" rtl="0" algn="l">
                        <a:spcBef>
                          <a:spcPts val="0"/>
                        </a:spcBef>
                        <a:spcAft>
                          <a:spcPts val="0"/>
                        </a:spcAft>
                        <a:buNone/>
                      </a:pPr>
                      <a:r>
                        <a:rPr lang="en" sz="1500" u="none" cap="none" strike="noStrike">
                          <a:solidFill>
                            <a:srgbClr val="6C6C6C"/>
                          </a:solidFill>
                        </a:rPr>
                        <a:t>256,423</a:t>
                      </a:r>
                      <a:endParaRPr sz="700"/>
                    </a:p>
                  </a:txBody>
                  <a:tcPr marT="26800" marB="26800" marR="35725" marL="35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8100" marR="38100" rtl="0" algn="l">
                        <a:spcBef>
                          <a:spcPts val="0"/>
                        </a:spcBef>
                        <a:spcAft>
                          <a:spcPts val="0"/>
                        </a:spcAft>
                        <a:buNone/>
                      </a:pPr>
                      <a:r>
                        <a:rPr lang="en" sz="1500" u="none" cap="none" strike="noStrike">
                          <a:solidFill>
                            <a:srgbClr val="6C6C6C"/>
                          </a:solidFill>
                        </a:rPr>
                        <a:t>1,422</a:t>
                      </a:r>
                      <a:endParaRPr sz="700"/>
                    </a:p>
                  </a:txBody>
                  <a:tcPr marT="26800" marB="26800" marR="35725" marL="35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8100" marR="38100" rtl="0" algn="l">
                        <a:spcBef>
                          <a:spcPts val="0"/>
                        </a:spcBef>
                        <a:spcAft>
                          <a:spcPts val="0"/>
                        </a:spcAft>
                        <a:buNone/>
                      </a:pPr>
                      <a:r>
                        <a:rPr lang="en" sz="1500" u="none" cap="none" strike="noStrike">
                          <a:solidFill>
                            <a:srgbClr val="6C6C6C"/>
                          </a:solidFill>
                        </a:rPr>
                        <a:t>59</a:t>
                      </a:r>
                      <a:endParaRPr sz="700"/>
                    </a:p>
                  </a:txBody>
                  <a:tcPr marT="26800" marB="26800" marR="35725" marL="35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99" name="Google Shape;199;p40"/>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Snow’s table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1"/>
          <p:cNvSpPr txBox="1"/>
          <p:nvPr>
            <p:ph idx="1" type="body"/>
          </p:nvPr>
        </p:nvSpPr>
        <p:spPr>
          <a:xfrm>
            <a:off x="457200" y="1821450"/>
            <a:ext cx="8229600" cy="15006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a:t>If the treatment and control groups are </a:t>
            </a:r>
            <a:r>
              <a:rPr i="1" lang="en">
                <a:solidFill>
                  <a:srgbClr val="003262"/>
                </a:solidFill>
              </a:rPr>
              <a:t>similar apart from the treatment,</a:t>
            </a:r>
            <a:r>
              <a:rPr lang="en"/>
              <a:t> then differences between the outcomes in the two groups can be ascribed to the treatment.</a:t>
            </a:r>
            <a:endParaRPr/>
          </a:p>
        </p:txBody>
      </p:sp>
      <p:sp>
        <p:nvSpPr>
          <p:cNvPr id="205" name="Google Shape;205;p41"/>
          <p:cNvSpPr txBox="1"/>
          <p:nvPr>
            <p:ph type="title"/>
          </p:nvPr>
        </p:nvSpPr>
        <p:spPr>
          <a:xfrm>
            <a:off x="457200" y="2504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to establishing causality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2"/>
          <p:cNvSpPr txBox="1"/>
          <p:nvPr>
            <p:ph type="title"/>
          </p:nvPr>
        </p:nvSpPr>
        <p:spPr>
          <a:xfrm>
            <a:off x="1219200" y="2233804"/>
            <a:ext cx="6705600" cy="67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Confounding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3"/>
          <p:cNvSpPr txBox="1"/>
          <p:nvPr>
            <p:ph type="title"/>
          </p:nvPr>
        </p:nvSpPr>
        <p:spPr>
          <a:xfrm>
            <a:off x="457200" y="205975"/>
            <a:ext cx="81789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Trouble</a:t>
            </a:r>
            <a:endParaRPr/>
          </a:p>
        </p:txBody>
      </p:sp>
      <p:sp>
        <p:nvSpPr>
          <p:cNvPr id="216" name="Google Shape;216;p43"/>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0" lvl="0" marL="0" marR="114300" rtl="0" algn="l">
              <a:lnSpc>
                <a:spcPct val="90000"/>
              </a:lnSpc>
              <a:spcBef>
                <a:spcPts val="0"/>
              </a:spcBef>
              <a:spcAft>
                <a:spcPts val="0"/>
              </a:spcAft>
              <a:buClr>
                <a:srgbClr val="000000"/>
              </a:buClr>
              <a:buFont typeface="Arial"/>
              <a:buNone/>
            </a:pPr>
            <a:r>
              <a:rPr lang="en">
                <a:solidFill>
                  <a:srgbClr val="000000"/>
                </a:solidFill>
              </a:rPr>
              <a:t>If the treatment and control groups have </a:t>
            </a:r>
            <a:r>
              <a:rPr lang="en">
                <a:solidFill>
                  <a:srgbClr val="C82506"/>
                </a:solidFill>
              </a:rPr>
              <a:t>systematic differences other than the treatment,</a:t>
            </a:r>
            <a:r>
              <a:rPr lang="en">
                <a:solidFill>
                  <a:srgbClr val="000000"/>
                </a:solidFill>
              </a:rPr>
              <a:t> then it might be difficult to identify causality. </a:t>
            </a:r>
            <a:endParaRPr>
              <a:solidFill>
                <a:srgbClr val="007DD6"/>
              </a:solidFill>
            </a:endParaRPr>
          </a:p>
          <a:p>
            <a:pPr indent="0" lvl="0" marL="0" marR="114300" rtl="0" algn="l">
              <a:lnSpc>
                <a:spcPct val="90000"/>
              </a:lnSpc>
              <a:spcBef>
                <a:spcPts val="0"/>
              </a:spcBef>
              <a:spcAft>
                <a:spcPts val="0"/>
              </a:spcAft>
              <a:buClr>
                <a:srgbClr val="000000"/>
              </a:buClr>
              <a:buFont typeface="Arial"/>
              <a:buNone/>
            </a:pPr>
            <a:r>
              <a:t/>
            </a:r>
            <a:endParaRPr>
              <a:solidFill>
                <a:srgbClr val="007DD6"/>
              </a:solidFill>
            </a:endParaRPr>
          </a:p>
          <a:p>
            <a:pPr indent="0" lvl="0" marL="0" marR="114300" rtl="0" algn="l">
              <a:lnSpc>
                <a:spcPct val="90000"/>
              </a:lnSpc>
              <a:spcBef>
                <a:spcPts val="0"/>
              </a:spcBef>
              <a:spcAft>
                <a:spcPts val="0"/>
              </a:spcAft>
              <a:buNone/>
            </a:pPr>
            <a:r>
              <a:rPr lang="en">
                <a:solidFill>
                  <a:srgbClr val="000000"/>
                </a:solidFill>
              </a:rPr>
              <a:t>Such differences are often present in </a:t>
            </a:r>
            <a:r>
              <a:rPr b="1" lang="en">
                <a:solidFill>
                  <a:srgbClr val="003262"/>
                </a:solidFill>
              </a:rPr>
              <a:t>observational studies.</a:t>
            </a:r>
            <a:endParaRPr b="1">
              <a:solidFill>
                <a:srgbClr val="003262"/>
              </a:solidFill>
            </a:endParaRPr>
          </a:p>
          <a:p>
            <a:pPr indent="0" lvl="0" marL="0" marR="114300" rtl="0" algn="l">
              <a:lnSpc>
                <a:spcPct val="90000"/>
              </a:lnSpc>
              <a:spcBef>
                <a:spcPts val="0"/>
              </a:spcBef>
              <a:spcAft>
                <a:spcPts val="0"/>
              </a:spcAft>
              <a:buClr>
                <a:srgbClr val="000000"/>
              </a:buClr>
              <a:buFont typeface="Arial"/>
              <a:buNone/>
            </a:pPr>
            <a:r>
              <a:t/>
            </a:r>
            <a:endParaRPr>
              <a:solidFill>
                <a:srgbClr val="000000"/>
              </a:solidFill>
            </a:endParaRPr>
          </a:p>
          <a:p>
            <a:pPr indent="0" lvl="0" marL="0" marR="114300" rtl="0" algn="l">
              <a:lnSpc>
                <a:spcPct val="90000"/>
              </a:lnSpc>
              <a:spcBef>
                <a:spcPts val="0"/>
              </a:spcBef>
              <a:spcAft>
                <a:spcPts val="0"/>
              </a:spcAft>
              <a:buClr>
                <a:srgbClr val="000000"/>
              </a:buClr>
              <a:buFont typeface="Arial"/>
              <a:buNone/>
            </a:pPr>
            <a:r>
              <a:rPr lang="en">
                <a:solidFill>
                  <a:srgbClr val="000000"/>
                </a:solidFill>
              </a:rPr>
              <a:t>When they lead researchers astray, they are called </a:t>
            </a:r>
            <a:r>
              <a:rPr lang="en">
                <a:solidFill>
                  <a:srgbClr val="C82506"/>
                </a:solidFill>
              </a:rPr>
              <a:t>confounding factors.</a:t>
            </a:r>
            <a:endParaRPr>
              <a:solidFill>
                <a:srgbClr val="007DD6"/>
              </a:solidFill>
            </a:endParaRPr>
          </a:p>
          <a:p>
            <a:pPr indent="0" lvl="0" marL="0" rtl="0" algn="l">
              <a:spcBef>
                <a:spcPts val="48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4"/>
          <p:cNvSpPr txBox="1"/>
          <p:nvPr>
            <p:ph type="title"/>
          </p:nvPr>
        </p:nvSpPr>
        <p:spPr>
          <a:xfrm>
            <a:off x="457200" y="205975"/>
            <a:ext cx="81789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of Confounding</a:t>
            </a:r>
            <a:endParaRPr/>
          </a:p>
        </p:txBody>
      </p:sp>
      <p:pic>
        <p:nvPicPr>
          <p:cNvPr id="222" name="Google Shape;222;p44"/>
          <p:cNvPicPr preferRelativeResize="0"/>
          <p:nvPr/>
        </p:nvPicPr>
        <p:blipFill rotWithShape="1">
          <a:blip r:embed="rId3">
            <a:alphaModFix/>
          </a:blip>
          <a:srcRect b="27056" l="0" r="3390" t="18581"/>
          <a:stretch/>
        </p:blipFill>
        <p:spPr>
          <a:xfrm>
            <a:off x="1261625" y="1297025"/>
            <a:ext cx="6450900" cy="2870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5"/>
          <p:cNvSpPr txBox="1"/>
          <p:nvPr>
            <p:ph idx="1" type="body"/>
          </p:nvPr>
        </p:nvSpPr>
        <p:spPr>
          <a:xfrm>
            <a:off x="457200" y="971550"/>
            <a:ext cx="8229600" cy="3623100"/>
          </a:xfrm>
          <a:prstGeom prst="rect">
            <a:avLst/>
          </a:prstGeom>
          <a:noFill/>
          <a:ln>
            <a:noFill/>
          </a:ln>
        </p:spPr>
        <p:txBody>
          <a:bodyPr anchorCtr="0" anchor="t" bIns="0" lIns="0" spcFirstLastPara="1" rIns="0" wrap="square" tIns="0">
            <a:noAutofit/>
          </a:bodyPr>
          <a:lstStyle/>
          <a:p>
            <a:pPr indent="-381000" lvl="0" marL="457200" marR="114300" rtl="0" algn="l">
              <a:spcBef>
                <a:spcPts val="0"/>
              </a:spcBef>
              <a:spcAft>
                <a:spcPts val="0"/>
              </a:spcAft>
              <a:buClr>
                <a:srgbClr val="C4820E"/>
              </a:buClr>
              <a:buSzPts val="2400"/>
              <a:buFont typeface="Arial"/>
              <a:buChar char="●"/>
            </a:pPr>
            <a:r>
              <a:rPr b="0" i="0" lang="en" u="none" cap="none" strike="noStrike">
                <a:solidFill>
                  <a:srgbClr val="4B4B4B"/>
                </a:solidFill>
                <a:latin typeface="Arial"/>
                <a:ea typeface="Arial"/>
                <a:cs typeface="Arial"/>
                <a:sym typeface="Arial"/>
              </a:rPr>
              <a:t>If you assign individuals to treatment and control </a:t>
            </a:r>
            <a:r>
              <a:rPr b="1" i="0" lang="en" u="none" cap="none" strike="noStrike">
                <a:solidFill>
                  <a:srgbClr val="003262"/>
                </a:solidFill>
                <a:latin typeface="Arial"/>
                <a:ea typeface="Arial"/>
                <a:cs typeface="Arial"/>
                <a:sym typeface="Arial"/>
              </a:rPr>
              <a:t>at random,</a:t>
            </a:r>
            <a:r>
              <a:rPr b="0" i="0" lang="en" u="none" cap="none" strike="noStrike">
                <a:solidFill>
                  <a:srgbClr val="000000"/>
                </a:solidFill>
                <a:latin typeface="Arial"/>
                <a:ea typeface="Arial"/>
                <a:cs typeface="Arial"/>
                <a:sym typeface="Arial"/>
              </a:rPr>
              <a:t> then the two groups are likely to be similar apart from the treatment.</a:t>
            </a:r>
            <a:endParaRPr b="0" i="0" u="none" cap="none" strike="noStrike">
              <a:solidFill>
                <a:srgbClr val="4B4B4B"/>
              </a:solidFill>
              <a:latin typeface="Arial"/>
              <a:ea typeface="Arial"/>
              <a:cs typeface="Arial"/>
              <a:sym typeface="Arial"/>
            </a:endParaRPr>
          </a:p>
          <a:p>
            <a:pPr indent="0" lvl="0" marL="0" marR="114300" rtl="0" algn="l">
              <a:spcBef>
                <a:spcPts val="0"/>
              </a:spcBef>
              <a:spcAft>
                <a:spcPts val="0"/>
              </a:spcAft>
              <a:buNone/>
            </a:pPr>
            <a:r>
              <a:t/>
            </a:r>
            <a:endParaRPr b="0" i="0" u="none" cap="none" strike="noStrike">
              <a:solidFill>
                <a:srgbClr val="4B4B4B"/>
              </a:solidFill>
              <a:latin typeface="Arial"/>
              <a:ea typeface="Arial"/>
              <a:cs typeface="Arial"/>
              <a:sym typeface="Arial"/>
            </a:endParaRPr>
          </a:p>
          <a:p>
            <a:pPr indent="-381000" lvl="0" marL="457200" marR="114300" rtl="0" algn="l">
              <a:spcBef>
                <a:spcPts val="0"/>
              </a:spcBef>
              <a:spcAft>
                <a:spcPts val="0"/>
              </a:spcAft>
              <a:buClr>
                <a:srgbClr val="C4820E"/>
              </a:buClr>
              <a:buSzPts val="2400"/>
              <a:buFont typeface="Arial"/>
              <a:buChar char="●"/>
            </a:pPr>
            <a:r>
              <a:rPr b="0" i="0" lang="en" u="none" cap="none" strike="noStrike">
                <a:solidFill>
                  <a:srgbClr val="000000"/>
                </a:solidFill>
                <a:latin typeface="Arial"/>
                <a:ea typeface="Arial"/>
                <a:cs typeface="Arial"/>
                <a:sym typeface="Arial"/>
              </a:rPr>
              <a:t>You can account – mathematically – for variability in the assignment.</a:t>
            </a:r>
            <a:endParaRPr b="0" i="0" u="none" cap="none" strike="noStrike">
              <a:solidFill>
                <a:srgbClr val="4B4B4B"/>
              </a:solidFill>
              <a:latin typeface="Arial"/>
              <a:ea typeface="Arial"/>
              <a:cs typeface="Arial"/>
              <a:sym typeface="Arial"/>
            </a:endParaRPr>
          </a:p>
          <a:p>
            <a:pPr indent="0" lvl="0" marL="0" marR="114300" rtl="0" algn="l">
              <a:spcBef>
                <a:spcPts val="0"/>
              </a:spcBef>
              <a:spcAft>
                <a:spcPts val="0"/>
              </a:spcAft>
              <a:buNone/>
            </a:pPr>
            <a:r>
              <a:t/>
            </a:r>
            <a:endParaRPr b="0" i="0" u="none" cap="none" strike="noStrike">
              <a:solidFill>
                <a:srgbClr val="4B4B4B"/>
              </a:solidFill>
              <a:latin typeface="Arial"/>
              <a:ea typeface="Arial"/>
              <a:cs typeface="Arial"/>
              <a:sym typeface="Arial"/>
            </a:endParaRPr>
          </a:p>
          <a:p>
            <a:pPr indent="-381000" lvl="0" marL="457200" marR="114300" rtl="0" algn="l">
              <a:spcBef>
                <a:spcPts val="0"/>
              </a:spcBef>
              <a:spcAft>
                <a:spcPts val="0"/>
              </a:spcAft>
              <a:buClr>
                <a:srgbClr val="C4820E"/>
              </a:buClr>
              <a:buSzPts val="2400"/>
              <a:buFont typeface="Arial"/>
              <a:buChar char="●"/>
            </a:pPr>
            <a:r>
              <a:rPr b="1" i="0" lang="en" u="none" cap="none" strike="noStrike">
                <a:solidFill>
                  <a:srgbClr val="003262"/>
                </a:solidFill>
                <a:latin typeface="Arial"/>
                <a:ea typeface="Arial"/>
                <a:cs typeface="Arial"/>
                <a:sym typeface="Arial"/>
              </a:rPr>
              <a:t>Randomized Controlled Experiment</a:t>
            </a:r>
            <a:endParaRPr b="1">
              <a:solidFill>
                <a:srgbClr val="003262"/>
              </a:solidFill>
            </a:endParaRPr>
          </a:p>
        </p:txBody>
      </p:sp>
      <p:sp>
        <p:nvSpPr>
          <p:cNvPr id="228" name="Google Shape;228;p45"/>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Randomize!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6"/>
          <p:cNvSpPr txBox="1"/>
          <p:nvPr>
            <p:ph idx="1" type="body"/>
          </p:nvPr>
        </p:nvSpPr>
        <p:spPr>
          <a:xfrm>
            <a:off x="1572000" y="1680300"/>
            <a:ext cx="6000000" cy="1782900"/>
          </a:xfrm>
          <a:prstGeom prst="rect">
            <a:avLst/>
          </a:prstGeom>
          <a:noFill/>
          <a:ln>
            <a:noFill/>
          </a:ln>
        </p:spPr>
        <p:txBody>
          <a:bodyPr anchorCtr="0" anchor="t" bIns="0" lIns="0" spcFirstLastPara="1" rIns="0" wrap="square" tIns="0">
            <a:noAutofit/>
          </a:bodyPr>
          <a:lstStyle/>
          <a:p>
            <a:pPr indent="0" lvl="0" marL="0" marR="114300" rtl="0" algn="l">
              <a:spcBef>
                <a:spcPts val="0"/>
              </a:spcBef>
              <a:spcAft>
                <a:spcPts val="0"/>
              </a:spcAft>
              <a:buNone/>
            </a:pPr>
            <a:r>
              <a:rPr b="0" i="0" lang="en" u="none" cap="none" strike="noStrike">
                <a:solidFill>
                  <a:srgbClr val="4B4B4B"/>
                </a:solidFill>
                <a:latin typeface="Arial"/>
                <a:ea typeface="Arial"/>
                <a:cs typeface="Arial"/>
                <a:sym typeface="Arial"/>
              </a:rPr>
              <a:t>Regardless of what the dictionary says,</a:t>
            </a:r>
            <a:endParaRPr b="0" i="0" u="none" cap="none" strike="noStrike">
              <a:solidFill>
                <a:srgbClr val="4B4B4B"/>
              </a:solidFill>
              <a:latin typeface="Arial"/>
              <a:ea typeface="Arial"/>
              <a:cs typeface="Arial"/>
              <a:sym typeface="Arial"/>
            </a:endParaRPr>
          </a:p>
          <a:p>
            <a:pPr indent="0" lvl="0" marL="0" marR="114300" rtl="0" algn="l">
              <a:spcBef>
                <a:spcPts val="0"/>
              </a:spcBef>
              <a:spcAft>
                <a:spcPts val="0"/>
              </a:spcAft>
              <a:buNone/>
            </a:pPr>
            <a:r>
              <a:rPr b="0" i="0" lang="en" u="none" cap="none" strike="noStrike">
                <a:solidFill>
                  <a:srgbClr val="4B4B4B"/>
                </a:solidFill>
                <a:latin typeface="Arial"/>
                <a:ea typeface="Arial"/>
                <a:cs typeface="Arial"/>
                <a:sym typeface="Arial"/>
              </a:rPr>
              <a:t>in probability theory</a:t>
            </a:r>
            <a:endParaRPr b="0" i="0" u="none" cap="none" strike="noStrike">
              <a:solidFill>
                <a:srgbClr val="4B4B4B"/>
              </a:solidFill>
              <a:latin typeface="Arial"/>
              <a:ea typeface="Arial"/>
              <a:cs typeface="Arial"/>
              <a:sym typeface="Arial"/>
            </a:endParaRPr>
          </a:p>
          <a:p>
            <a:pPr indent="0" lvl="0" marL="0" marR="114300" rtl="0" algn="l">
              <a:spcBef>
                <a:spcPts val="0"/>
              </a:spcBef>
              <a:spcAft>
                <a:spcPts val="0"/>
              </a:spcAft>
              <a:buNone/>
            </a:pPr>
            <a:r>
              <a:t/>
            </a:r>
            <a:endParaRPr b="0" i="0" u="none" cap="none" strike="noStrike">
              <a:solidFill>
                <a:srgbClr val="4B4B4B"/>
              </a:solidFill>
              <a:latin typeface="Arial"/>
              <a:ea typeface="Arial"/>
              <a:cs typeface="Arial"/>
              <a:sym typeface="Arial"/>
            </a:endParaRPr>
          </a:p>
          <a:p>
            <a:pPr indent="0" lvl="0" marL="0" marR="114300" rtl="0" algn="l">
              <a:spcBef>
                <a:spcPts val="0"/>
              </a:spcBef>
              <a:spcAft>
                <a:spcPts val="0"/>
              </a:spcAft>
              <a:buNone/>
            </a:pPr>
            <a:r>
              <a:rPr b="1" i="0" lang="en" u="none" cap="none" strike="noStrike">
                <a:solidFill>
                  <a:srgbClr val="003262"/>
                </a:solidFill>
                <a:latin typeface="Arial"/>
                <a:ea typeface="Arial"/>
                <a:cs typeface="Arial"/>
                <a:sym typeface="Arial"/>
              </a:rPr>
              <a:t>Random ≠ Haphazard</a:t>
            </a:r>
            <a:endParaRPr b="1">
              <a:solidFill>
                <a:srgbClr val="003262"/>
              </a:solidFill>
            </a:endParaRPr>
          </a:p>
        </p:txBody>
      </p:sp>
      <p:sp>
        <p:nvSpPr>
          <p:cNvPr id="234" name="Google Shape;234;p46"/>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Careful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7"/>
          <p:cNvPicPr preferRelativeResize="0"/>
          <p:nvPr/>
        </p:nvPicPr>
        <p:blipFill>
          <a:blip r:embed="rId3">
            <a:alphaModFix/>
          </a:blip>
          <a:stretch>
            <a:fillRect/>
          </a:stretch>
        </p:blipFill>
        <p:spPr>
          <a:xfrm>
            <a:off x="228600" y="685800"/>
            <a:ext cx="8755601" cy="3528950"/>
          </a:xfrm>
          <a:prstGeom prst="rect">
            <a:avLst/>
          </a:prstGeom>
          <a:noFill/>
          <a:ln>
            <a:noFill/>
          </a:ln>
        </p:spPr>
      </p:pic>
      <p:sp>
        <p:nvSpPr>
          <p:cNvPr id="240" name="Google Shape;240;p47"/>
          <p:cNvSpPr txBox="1"/>
          <p:nvPr/>
        </p:nvSpPr>
        <p:spPr>
          <a:xfrm>
            <a:off x="765300" y="4470075"/>
            <a:ext cx="73362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Credit: xkcd</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2"/>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Link</a:t>
            </a:r>
            <a:endParaRPr/>
          </a:p>
        </p:txBody>
      </p:sp>
      <p:pic>
        <p:nvPicPr>
          <p:cNvPr id="95" name="Google Shape;95;p22"/>
          <p:cNvPicPr preferRelativeResize="0"/>
          <p:nvPr/>
        </p:nvPicPr>
        <p:blipFill>
          <a:blip r:embed="rId3">
            <a:alphaModFix/>
          </a:blip>
          <a:stretch>
            <a:fillRect/>
          </a:stretch>
        </p:blipFill>
        <p:spPr>
          <a:xfrm>
            <a:off x="2013300" y="945325"/>
            <a:ext cx="5117400" cy="3654399"/>
          </a:xfrm>
          <a:prstGeom prst="rect">
            <a:avLst/>
          </a:prstGeom>
          <a:noFill/>
          <a:ln>
            <a:noFill/>
          </a:ln>
        </p:spPr>
      </p:pic>
      <p:sp>
        <p:nvSpPr>
          <p:cNvPr id="96" name="Google Shape;96;p22"/>
          <p:cNvSpPr txBox="1"/>
          <p:nvPr/>
        </p:nvSpPr>
        <p:spPr>
          <a:xfrm>
            <a:off x="7569950" y="4120325"/>
            <a:ext cx="11043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Guardian UK</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study headline from npr" id="101" name="Google Shape;101;p23"/>
          <p:cNvPicPr preferRelativeResize="0"/>
          <p:nvPr/>
        </p:nvPicPr>
        <p:blipFill rotWithShape="1">
          <a:blip r:embed="rId3">
            <a:alphaModFix/>
          </a:blip>
          <a:srcRect b="129" l="0" r="0" t="139"/>
          <a:stretch/>
        </p:blipFill>
        <p:spPr>
          <a:xfrm>
            <a:off x="526525" y="1294150"/>
            <a:ext cx="8015100" cy="2470200"/>
          </a:xfrm>
          <a:prstGeom prst="rect">
            <a:avLst/>
          </a:prstGeom>
          <a:noFill/>
          <a:ln cap="flat" cmpd="sng" w="12700">
            <a:solidFill>
              <a:srgbClr val="F3F7F5"/>
            </a:solidFill>
            <a:prstDash val="solid"/>
            <a:miter lim="8000"/>
            <a:headEnd len="sm" w="sm" type="none"/>
            <a:tailEnd len="sm" w="sm" type="none"/>
          </a:ln>
          <a:effectLst>
            <a:outerShdw blurRad="25400" rotWithShape="0" dir="3600000" dist="12700">
              <a:srgbClr val="000000">
                <a:alpha val="69800"/>
              </a:srgbClr>
            </a:outerShdw>
          </a:effectLst>
        </p:spPr>
      </p:pic>
      <p:sp>
        <p:nvSpPr>
          <p:cNvPr id="102" name="Google Shape;102;p23"/>
          <p:cNvSpPr/>
          <p:nvPr/>
        </p:nvSpPr>
        <p:spPr>
          <a:xfrm>
            <a:off x="5520275" y="4323650"/>
            <a:ext cx="3085800" cy="304800"/>
          </a:xfrm>
          <a:prstGeom prst="rect">
            <a:avLst/>
          </a:prstGeom>
          <a:noFill/>
          <a:ln>
            <a:noFill/>
          </a:ln>
        </p:spPr>
        <p:txBody>
          <a:bodyPr anchorCtr="0" anchor="ctr" bIns="17450" lIns="17450" spcFirstLastPara="1" rIns="17450" wrap="square" tIns="17450">
            <a:noAutofit/>
          </a:bodyPr>
          <a:lstStyle/>
          <a:p>
            <a:pPr indent="0" lvl="0" marL="50800" marR="50800" rtl="0" algn="l">
              <a:spcBef>
                <a:spcPts val="0"/>
              </a:spcBef>
              <a:spcAft>
                <a:spcPts val="0"/>
              </a:spcAft>
              <a:buNone/>
            </a:pPr>
            <a:r>
              <a:rPr b="0" i="0" lang="en" sz="1000" u="sng" cap="none" strike="noStrike">
                <a:solidFill>
                  <a:schemeClr val="hlink"/>
                </a:solidFill>
                <a:latin typeface="Arial"/>
                <a:ea typeface="Arial"/>
                <a:cs typeface="Arial"/>
                <a:sym typeface="Arial"/>
                <a:hlinkClick r:id="rId4"/>
              </a:rPr>
              <a:t>npr.org</a:t>
            </a:r>
            <a:r>
              <a:rPr b="0" i="0" lang="en" sz="1000" u="none" cap="none" strike="noStrike">
                <a:latin typeface="Arial"/>
                <a:ea typeface="Arial"/>
                <a:cs typeface="Arial"/>
                <a:sym typeface="Arial"/>
              </a:rPr>
              <a:t> (report on a study in </a:t>
            </a:r>
            <a:r>
              <a:rPr b="0" i="0" lang="en" sz="1000" u="sng" cap="none" strike="noStrike">
                <a:solidFill>
                  <a:schemeClr val="hlink"/>
                </a:solidFill>
                <a:latin typeface="Arial"/>
                <a:ea typeface="Arial"/>
                <a:cs typeface="Arial"/>
                <a:sym typeface="Arial"/>
                <a:hlinkClick r:id="rId5"/>
              </a:rPr>
              <a:t>heart.bmj.com</a:t>
            </a:r>
            <a:r>
              <a:rPr b="0" i="0" lang="en" sz="1000" u="none" cap="none" strike="noStrike">
                <a:latin typeface="Arial"/>
                <a:ea typeface="Arial"/>
                <a:cs typeface="Arial"/>
                <a:sym typeface="Arial"/>
              </a:rPr>
              <a:t>)</a:t>
            </a:r>
            <a:endParaRPr sz="1000"/>
          </a:p>
        </p:txBody>
      </p:sp>
      <p:sp>
        <p:nvSpPr>
          <p:cNvPr id="103" name="Google Shape;103;p23"/>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Stronger Link?</a:t>
            </a:r>
            <a:endParaRPr>
              <a:solidFill>
                <a:srgbClr val="3B7EA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4"/>
          <p:cNvSpPr txBox="1"/>
          <p:nvPr>
            <p:ph idx="1" type="body"/>
          </p:nvPr>
        </p:nvSpPr>
        <p:spPr>
          <a:xfrm>
            <a:off x="457200" y="971550"/>
            <a:ext cx="8229600" cy="3623100"/>
          </a:xfrm>
          <a:prstGeom prst="rect">
            <a:avLst/>
          </a:prstGeom>
          <a:noFill/>
          <a:ln>
            <a:noFill/>
          </a:ln>
        </p:spPr>
        <p:txBody>
          <a:bodyPr anchorCtr="0" anchor="t" bIns="0" lIns="0" spcFirstLastPara="1" rIns="0" wrap="square" tIns="0">
            <a:noAutofit/>
          </a:bodyPr>
          <a:lstStyle/>
          <a:p>
            <a:pPr indent="-381000" lvl="0" marL="457200" marR="114300" rtl="0" algn="l">
              <a:spcBef>
                <a:spcPts val="0"/>
              </a:spcBef>
              <a:spcAft>
                <a:spcPts val="0"/>
              </a:spcAft>
              <a:buClr>
                <a:srgbClr val="C4820E"/>
              </a:buClr>
              <a:buSzPts val="2400"/>
              <a:buChar char="●"/>
            </a:pPr>
            <a:r>
              <a:rPr b="1" lang="en">
                <a:solidFill>
                  <a:srgbClr val="003262"/>
                </a:solidFill>
              </a:rPr>
              <a:t>i</a:t>
            </a:r>
            <a:r>
              <a:rPr b="1" i="0" lang="en" u="none" cap="none" strike="noStrike">
                <a:solidFill>
                  <a:srgbClr val="003262"/>
                </a:solidFill>
                <a:latin typeface="Arial"/>
                <a:ea typeface="Arial"/>
                <a:cs typeface="Arial"/>
                <a:sym typeface="Arial"/>
              </a:rPr>
              <a:t>ndividuals</a:t>
            </a:r>
            <a:r>
              <a:rPr b="0" i="0" lang="en" u="none" cap="none" strike="noStrike">
                <a:solidFill>
                  <a:srgbClr val="000000"/>
                </a:solidFill>
                <a:latin typeface="Arial"/>
                <a:ea typeface="Arial"/>
                <a:cs typeface="Arial"/>
                <a:sym typeface="Arial"/>
              </a:rPr>
              <a:t>, study subjects, participants, units</a:t>
            </a:r>
            <a:endParaRPr>
              <a:solidFill>
                <a:srgbClr val="000000"/>
              </a:solidFill>
            </a:endParaRPr>
          </a:p>
          <a:p>
            <a:pPr indent="-381000" lvl="1" marL="914400" marR="114300" rtl="0" algn="l">
              <a:spcBef>
                <a:spcPts val="0"/>
              </a:spcBef>
              <a:spcAft>
                <a:spcPts val="0"/>
              </a:spcAft>
              <a:buClr>
                <a:srgbClr val="C4820E"/>
              </a:buClr>
              <a:buSzPts val="2400"/>
              <a:buChar char="○"/>
            </a:pPr>
            <a:r>
              <a:rPr b="0" i="1" lang="en" u="none" cap="none" strike="noStrike">
                <a:solidFill>
                  <a:srgbClr val="003262"/>
                </a:solidFill>
                <a:latin typeface="Arial"/>
                <a:ea typeface="Arial"/>
                <a:cs typeface="Arial"/>
                <a:sym typeface="Arial"/>
              </a:rPr>
              <a:t>European adults</a:t>
            </a:r>
            <a:endParaRPr b="0" i="1" u="none" cap="none" strike="noStrike">
              <a:solidFill>
                <a:srgbClr val="003262"/>
              </a:solidFill>
              <a:latin typeface="Arial"/>
              <a:ea typeface="Arial"/>
              <a:cs typeface="Arial"/>
              <a:sym typeface="Arial"/>
            </a:endParaRPr>
          </a:p>
          <a:p>
            <a:pPr indent="0" lvl="0" marL="0" marR="114300" rtl="0" algn="l">
              <a:spcBef>
                <a:spcPts val="0"/>
              </a:spcBef>
              <a:spcAft>
                <a:spcPts val="0"/>
              </a:spcAft>
              <a:buNone/>
            </a:pPr>
            <a:r>
              <a:t/>
            </a:r>
            <a:endParaRPr b="0" i="1" u="none" cap="none" strike="noStrike">
              <a:solidFill>
                <a:srgbClr val="000000"/>
              </a:solidFill>
              <a:latin typeface="Arial"/>
              <a:ea typeface="Arial"/>
              <a:cs typeface="Arial"/>
              <a:sym typeface="Arial"/>
            </a:endParaRPr>
          </a:p>
          <a:p>
            <a:pPr indent="-381000" lvl="0" marL="457200" marR="114300" rtl="0" algn="l">
              <a:spcBef>
                <a:spcPts val="0"/>
              </a:spcBef>
              <a:spcAft>
                <a:spcPts val="0"/>
              </a:spcAft>
              <a:buClr>
                <a:srgbClr val="C4820E"/>
              </a:buClr>
              <a:buSzPts val="2400"/>
              <a:buFont typeface="Arial"/>
              <a:buChar char="●"/>
            </a:pPr>
            <a:r>
              <a:rPr b="1" i="0" lang="en" u="none" cap="none" strike="noStrike">
                <a:solidFill>
                  <a:srgbClr val="003262"/>
                </a:solidFill>
                <a:latin typeface="Arial"/>
                <a:ea typeface="Arial"/>
                <a:cs typeface="Arial"/>
                <a:sym typeface="Arial"/>
              </a:rPr>
              <a:t>treatment</a:t>
            </a:r>
            <a:endParaRPr b="1" i="0" u="none" cap="none" strike="noStrike">
              <a:solidFill>
                <a:srgbClr val="003262"/>
              </a:solidFill>
              <a:latin typeface="Arial"/>
              <a:ea typeface="Arial"/>
              <a:cs typeface="Arial"/>
              <a:sym typeface="Arial"/>
            </a:endParaRPr>
          </a:p>
          <a:p>
            <a:pPr indent="-381000" lvl="1" marL="914400" marR="114300" rtl="0" algn="l">
              <a:spcBef>
                <a:spcPts val="0"/>
              </a:spcBef>
              <a:spcAft>
                <a:spcPts val="0"/>
              </a:spcAft>
              <a:buClr>
                <a:srgbClr val="C4820E"/>
              </a:buClr>
              <a:buSzPts val="2400"/>
              <a:buFont typeface="Arial"/>
              <a:buChar char="○"/>
            </a:pPr>
            <a:r>
              <a:rPr b="0" i="1" lang="en" u="none" cap="none" strike="noStrike">
                <a:solidFill>
                  <a:srgbClr val="003262"/>
                </a:solidFill>
                <a:latin typeface="Arial"/>
                <a:ea typeface="Arial"/>
                <a:cs typeface="Arial"/>
                <a:sym typeface="Arial"/>
              </a:rPr>
              <a:t>chocolate consumption</a:t>
            </a:r>
            <a:endParaRPr b="0" i="1" u="none" cap="none" strike="noStrike">
              <a:solidFill>
                <a:srgbClr val="003262"/>
              </a:solidFill>
              <a:latin typeface="Arial"/>
              <a:ea typeface="Arial"/>
              <a:cs typeface="Arial"/>
              <a:sym typeface="Arial"/>
            </a:endParaRPr>
          </a:p>
          <a:p>
            <a:pPr indent="0" lvl="0" marL="0" marR="114300" rtl="0" algn="l">
              <a:spcBef>
                <a:spcPts val="0"/>
              </a:spcBef>
              <a:spcAft>
                <a:spcPts val="0"/>
              </a:spcAft>
              <a:buNone/>
            </a:pPr>
            <a:r>
              <a:t/>
            </a:r>
            <a:endParaRPr b="0" i="1" u="none" cap="none" strike="noStrike">
              <a:solidFill>
                <a:srgbClr val="000000"/>
              </a:solidFill>
              <a:latin typeface="Arial"/>
              <a:ea typeface="Arial"/>
              <a:cs typeface="Arial"/>
              <a:sym typeface="Arial"/>
            </a:endParaRPr>
          </a:p>
          <a:p>
            <a:pPr indent="-381000" lvl="0" marL="457200" marR="114300" rtl="0" algn="l">
              <a:spcBef>
                <a:spcPts val="0"/>
              </a:spcBef>
              <a:spcAft>
                <a:spcPts val="0"/>
              </a:spcAft>
              <a:buClr>
                <a:srgbClr val="C4820E"/>
              </a:buClr>
              <a:buSzPts val="2400"/>
              <a:buFont typeface="Arial"/>
              <a:buChar char="●"/>
            </a:pPr>
            <a:r>
              <a:rPr b="1" i="0" lang="en" u="none" cap="none" strike="noStrike">
                <a:solidFill>
                  <a:srgbClr val="003262"/>
                </a:solidFill>
                <a:latin typeface="Arial"/>
                <a:ea typeface="Arial"/>
                <a:cs typeface="Arial"/>
                <a:sym typeface="Arial"/>
              </a:rPr>
              <a:t>outcome</a:t>
            </a:r>
            <a:endParaRPr b="1" i="0" u="none" cap="none" strike="noStrike">
              <a:solidFill>
                <a:srgbClr val="003262"/>
              </a:solidFill>
              <a:latin typeface="Arial"/>
              <a:ea typeface="Arial"/>
              <a:cs typeface="Arial"/>
              <a:sym typeface="Arial"/>
            </a:endParaRPr>
          </a:p>
          <a:p>
            <a:pPr indent="-381000" lvl="1" marL="914400" marR="114300" rtl="0" algn="l">
              <a:spcBef>
                <a:spcPts val="0"/>
              </a:spcBef>
              <a:spcAft>
                <a:spcPts val="0"/>
              </a:spcAft>
              <a:buClr>
                <a:srgbClr val="C4820E"/>
              </a:buClr>
              <a:buSzPts val="2400"/>
              <a:buFont typeface="Arial"/>
              <a:buChar char="○"/>
            </a:pPr>
            <a:r>
              <a:rPr b="0" i="1" lang="en" u="none" cap="none" strike="noStrike">
                <a:solidFill>
                  <a:srgbClr val="003262"/>
                </a:solidFill>
                <a:latin typeface="Arial"/>
                <a:ea typeface="Arial"/>
                <a:cs typeface="Arial"/>
                <a:sym typeface="Arial"/>
              </a:rPr>
              <a:t>heart disease</a:t>
            </a:r>
            <a:endParaRPr b="0" i="0" u="none" cap="none" strike="noStrike">
              <a:solidFill>
                <a:srgbClr val="003262"/>
              </a:solidFill>
              <a:latin typeface="Arial"/>
              <a:ea typeface="Arial"/>
              <a:cs typeface="Arial"/>
              <a:sym typeface="Arial"/>
            </a:endParaRPr>
          </a:p>
        </p:txBody>
      </p:sp>
      <p:sp>
        <p:nvSpPr>
          <p:cNvPr id="109" name="Google Shape;109;p24"/>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B7EA1"/>
                </a:solidFill>
              </a:rPr>
              <a:t>Observation</a:t>
            </a:r>
            <a:endParaRPr>
              <a:solidFill>
                <a:srgbClr val="3B7EA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5"/>
          <p:cNvSpPr txBox="1"/>
          <p:nvPr>
            <p:ph idx="1" type="body"/>
          </p:nvPr>
        </p:nvSpPr>
        <p:spPr>
          <a:xfrm>
            <a:off x="457200" y="881875"/>
            <a:ext cx="8229600" cy="3623100"/>
          </a:xfrm>
          <a:prstGeom prst="rect">
            <a:avLst/>
          </a:prstGeom>
          <a:noFill/>
          <a:ln>
            <a:noFill/>
          </a:ln>
        </p:spPr>
        <p:txBody>
          <a:bodyPr anchorCtr="0" anchor="t" bIns="0" lIns="0" spcFirstLastPara="1" rIns="0" wrap="square" tIns="0">
            <a:noAutofit/>
          </a:bodyPr>
          <a:lstStyle/>
          <a:p>
            <a:pPr indent="0" lvl="0" marL="0" marR="114300" rtl="0" algn="l">
              <a:spcBef>
                <a:spcPts val="0"/>
              </a:spcBef>
              <a:spcAft>
                <a:spcPts val="0"/>
              </a:spcAft>
              <a:buNone/>
            </a:pPr>
            <a:r>
              <a:t/>
            </a:r>
            <a:endParaRPr>
              <a:solidFill>
                <a:srgbClr val="000000"/>
              </a:solidFill>
            </a:endParaRPr>
          </a:p>
          <a:p>
            <a:pPr indent="0" lvl="0" marL="0" marR="114300" rtl="0" algn="l">
              <a:spcBef>
                <a:spcPts val="0"/>
              </a:spcBef>
              <a:spcAft>
                <a:spcPts val="0"/>
              </a:spcAft>
              <a:buNone/>
            </a:pPr>
            <a:r>
              <a:rPr b="0" i="0" lang="en" u="none" cap="none" strike="noStrike">
                <a:solidFill>
                  <a:srgbClr val="000000"/>
                </a:solidFill>
                <a:latin typeface="Arial"/>
                <a:ea typeface="Arial"/>
                <a:cs typeface="Arial"/>
                <a:sym typeface="Arial"/>
              </a:rPr>
              <a:t>Is there </a:t>
            </a:r>
            <a:r>
              <a:rPr b="0" i="0" lang="en" u="none" cap="none" strike="noStrike">
                <a:solidFill>
                  <a:srgbClr val="EC5D57"/>
                </a:solidFill>
                <a:latin typeface="Arial"/>
                <a:ea typeface="Arial"/>
                <a:cs typeface="Arial"/>
                <a:sym typeface="Arial"/>
              </a:rPr>
              <a:t>any relation</a:t>
            </a:r>
            <a:r>
              <a:rPr b="0" i="0" lang="en" u="none" cap="none" strike="noStrike">
                <a:solidFill>
                  <a:srgbClr val="000000"/>
                </a:solidFill>
                <a:latin typeface="Arial"/>
                <a:ea typeface="Arial"/>
                <a:cs typeface="Arial"/>
                <a:sym typeface="Arial"/>
              </a:rPr>
              <a:t> between chocolate consumption and heart disease?</a:t>
            </a:r>
            <a:endParaRPr b="0" i="0" u="none" cap="none" strike="noStrike">
              <a:solidFill>
                <a:srgbClr val="4B4B4B"/>
              </a:solidFill>
              <a:latin typeface="Arial"/>
              <a:ea typeface="Arial"/>
              <a:cs typeface="Arial"/>
              <a:sym typeface="Arial"/>
            </a:endParaRPr>
          </a:p>
          <a:p>
            <a:pPr indent="0" lvl="0" marL="0" marR="114300" rtl="0" algn="l">
              <a:spcBef>
                <a:spcPts val="0"/>
              </a:spcBef>
              <a:spcAft>
                <a:spcPts val="0"/>
              </a:spcAft>
              <a:buNone/>
            </a:pPr>
            <a:r>
              <a:t/>
            </a:r>
            <a:endParaRPr b="0" i="0" u="none" cap="none" strike="noStrike">
              <a:solidFill>
                <a:srgbClr val="0365C0"/>
              </a:solidFill>
              <a:latin typeface="Arial"/>
              <a:ea typeface="Arial"/>
              <a:cs typeface="Arial"/>
              <a:sym typeface="Arial"/>
            </a:endParaRPr>
          </a:p>
          <a:p>
            <a:pPr indent="-381000" lvl="0" marL="457200" marR="114300" rtl="0" algn="l">
              <a:spcBef>
                <a:spcPts val="0"/>
              </a:spcBef>
              <a:spcAft>
                <a:spcPts val="0"/>
              </a:spcAft>
              <a:buClr>
                <a:srgbClr val="C4820E"/>
              </a:buClr>
              <a:buSzPts val="2400"/>
              <a:buFont typeface="Arial"/>
              <a:buChar char="●"/>
            </a:pPr>
            <a:r>
              <a:rPr b="1" i="0" lang="en" u="none" cap="none" strike="noStrike">
                <a:solidFill>
                  <a:srgbClr val="003262"/>
                </a:solidFill>
                <a:latin typeface="Arial"/>
                <a:ea typeface="Arial"/>
                <a:cs typeface="Arial"/>
                <a:sym typeface="Arial"/>
              </a:rPr>
              <a:t>association</a:t>
            </a:r>
            <a:endParaRPr b="1" i="0" u="none" cap="none" strike="noStrike">
              <a:solidFill>
                <a:srgbClr val="003262"/>
              </a:solidFill>
              <a:latin typeface="Arial"/>
              <a:ea typeface="Arial"/>
              <a:cs typeface="Arial"/>
              <a:sym typeface="Arial"/>
            </a:endParaRPr>
          </a:p>
          <a:p>
            <a:pPr indent="-381000" lvl="1" marL="914400" marR="114300" rtl="0" algn="l">
              <a:spcBef>
                <a:spcPts val="0"/>
              </a:spcBef>
              <a:spcAft>
                <a:spcPts val="0"/>
              </a:spcAft>
              <a:buClr>
                <a:srgbClr val="C4820E"/>
              </a:buClr>
              <a:buSzPts val="2400"/>
              <a:buFont typeface="Arial"/>
              <a:buChar char="○"/>
            </a:pPr>
            <a:r>
              <a:rPr b="0" i="0" lang="en" u="none" cap="none" strike="noStrike">
                <a:solidFill>
                  <a:srgbClr val="000000"/>
                </a:solidFill>
                <a:latin typeface="Arial"/>
                <a:ea typeface="Arial"/>
                <a:cs typeface="Arial"/>
                <a:sym typeface="Arial"/>
              </a:rPr>
              <a:t> any relation</a:t>
            </a:r>
            <a:endParaRPr b="0" i="0" u="none" cap="none" strike="noStrike">
              <a:solidFill>
                <a:srgbClr val="000000"/>
              </a:solidFill>
              <a:latin typeface="Arial"/>
              <a:ea typeface="Arial"/>
              <a:cs typeface="Arial"/>
              <a:sym typeface="Arial"/>
            </a:endParaRPr>
          </a:p>
          <a:p>
            <a:pPr indent="-381000" lvl="1" marL="914400" marR="114300" rtl="0" algn="l">
              <a:spcBef>
                <a:spcPts val="0"/>
              </a:spcBef>
              <a:spcAft>
                <a:spcPts val="0"/>
              </a:spcAft>
              <a:buClr>
                <a:srgbClr val="C4820E"/>
              </a:buClr>
              <a:buSzPts val="2400"/>
              <a:buChar char="○"/>
            </a:pPr>
            <a:r>
              <a:rPr lang="en">
                <a:solidFill>
                  <a:srgbClr val="000000"/>
                </a:solidFill>
              </a:rPr>
              <a:t> link</a:t>
            </a:r>
            <a:endParaRPr>
              <a:solidFill>
                <a:srgbClr val="000000"/>
              </a:solidFill>
            </a:endParaRPr>
          </a:p>
        </p:txBody>
      </p:sp>
      <p:sp>
        <p:nvSpPr>
          <p:cNvPr id="115" name="Google Shape;115;p25"/>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B7EA1"/>
                </a:solidFill>
              </a:rPr>
              <a:t>The first question</a:t>
            </a:r>
            <a:endParaRPr>
              <a:solidFill>
                <a:srgbClr val="3B7EA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6"/>
          <p:cNvSpPr txBox="1"/>
          <p:nvPr>
            <p:ph idx="1" type="body"/>
          </p:nvPr>
        </p:nvSpPr>
        <p:spPr>
          <a:xfrm>
            <a:off x="457200" y="971550"/>
            <a:ext cx="8229600" cy="3623100"/>
          </a:xfrm>
          <a:prstGeom prst="rect">
            <a:avLst/>
          </a:prstGeom>
          <a:noFill/>
          <a:ln>
            <a:noFill/>
          </a:ln>
        </p:spPr>
        <p:txBody>
          <a:bodyPr anchorCtr="0" anchor="t" bIns="0" lIns="0" spcFirstLastPara="1" rIns="0" wrap="square" tIns="0">
            <a:noAutofit/>
          </a:bodyPr>
          <a:lstStyle/>
          <a:p>
            <a:pPr indent="0" lvl="0" marL="0" marR="114300" rtl="0" algn="l">
              <a:spcBef>
                <a:spcPts val="0"/>
              </a:spcBef>
              <a:spcAft>
                <a:spcPts val="0"/>
              </a:spcAft>
              <a:buNone/>
            </a:pPr>
            <a:r>
              <a:rPr b="1" i="0" lang="en" u="none" cap="none" strike="noStrike">
                <a:solidFill>
                  <a:srgbClr val="003262"/>
                </a:solidFill>
                <a:latin typeface="Arial"/>
                <a:ea typeface="Arial"/>
                <a:cs typeface="Arial"/>
                <a:sym typeface="Arial"/>
              </a:rPr>
              <a:t>Some data:</a:t>
            </a:r>
            <a:endParaRPr b="1" i="0" u="none" cap="none" strike="noStrike">
              <a:solidFill>
                <a:srgbClr val="003262"/>
              </a:solidFill>
              <a:latin typeface="Arial"/>
              <a:ea typeface="Arial"/>
              <a:cs typeface="Arial"/>
              <a:sym typeface="Arial"/>
            </a:endParaRPr>
          </a:p>
          <a:p>
            <a:pPr indent="0" lvl="0" marL="0" marR="114300" rtl="0" algn="l">
              <a:spcBef>
                <a:spcPts val="0"/>
              </a:spcBef>
              <a:spcAft>
                <a:spcPts val="0"/>
              </a:spcAft>
              <a:buNone/>
            </a:pPr>
            <a:br>
              <a:rPr b="0" i="0" lang="en" sz="800" u="none" cap="none" strike="noStrike">
                <a:solidFill>
                  <a:srgbClr val="0365C0"/>
                </a:solidFill>
                <a:latin typeface="Arial"/>
                <a:ea typeface="Arial"/>
                <a:cs typeface="Arial"/>
                <a:sym typeface="Arial"/>
              </a:rPr>
            </a:br>
            <a:r>
              <a:rPr b="0" i="0" lang="en" u="none" cap="none" strike="noStrike">
                <a:solidFill>
                  <a:srgbClr val="000000"/>
                </a:solidFill>
                <a:latin typeface="Arial"/>
                <a:ea typeface="Arial"/>
                <a:cs typeface="Arial"/>
                <a:sym typeface="Arial"/>
              </a:rPr>
              <a:t>“Among those in the top tier of chocolate consumption, 12 percent developed or died of cardiovascular disease during the study, compared to 17.4 percent of those who didn’t eat chocolate.”</a:t>
            </a:r>
            <a:br>
              <a:rPr b="0" i="0" lang="en" u="none" cap="none" strike="noStrike">
                <a:solidFill>
                  <a:srgbClr val="000000"/>
                </a:solidFill>
                <a:latin typeface="Arial"/>
                <a:ea typeface="Arial"/>
                <a:cs typeface="Arial"/>
                <a:sym typeface="Arial"/>
              </a:rPr>
            </a:br>
            <a:r>
              <a:rPr b="0" i="1" lang="en" sz="800" u="none" cap="none" strike="noStrike">
                <a:solidFill>
                  <a:srgbClr val="000000"/>
                </a:solidFill>
                <a:latin typeface="Arial"/>
                <a:ea typeface="Arial"/>
                <a:cs typeface="Arial"/>
                <a:sym typeface="Arial"/>
              </a:rPr>
              <a:t>- </a:t>
            </a:r>
            <a:r>
              <a:rPr b="0" i="1" lang="en" sz="1400" u="none" cap="none" strike="noStrike">
                <a:solidFill>
                  <a:srgbClr val="000000"/>
                </a:solidFill>
                <a:latin typeface="Arial"/>
                <a:ea typeface="Arial"/>
                <a:cs typeface="Arial"/>
                <a:sym typeface="Arial"/>
              </a:rPr>
              <a:t>Howard LeWine of Harvard Health Blog, reported by </a:t>
            </a:r>
            <a:r>
              <a:rPr b="0" i="1" lang="en" sz="1400" u="sng" cap="none" strike="noStrike">
                <a:solidFill>
                  <a:schemeClr val="hlink"/>
                </a:solidFill>
                <a:latin typeface="Arial"/>
                <a:ea typeface="Arial"/>
                <a:cs typeface="Arial"/>
                <a:sym typeface="Arial"/>
                <a:hlinkClick r:id="rId3"/>
              </a:rPr>
              <a:t>npr.org</a:t>
            </a:r>
            <a:endParaRPr i="1" sz="1400">
              <a:solidFill>
                <a:srgbClr val="4B4B4B"/>
              </a:solidFill>
            </a:endParaRPr>
          </a:p>
          <a:p>
            <a:pPr indent="0" lvl="0" marL="0" marR="114300" rtl="0" algn="l">
              <a:spcBef>
                <a:spcPts val="0"/>
              </a:spcBef>
              <a:spcAft>
                <a:spcPts val="0"/>
              </a:spcAft>
              <a:buNone/>
            </a:pPr>
            <a:r>
              <a:t/>
            </a:r>
            <a:endParaRPr i="1" sz="1400">
              <a:solidFill>
                <a:srgbClr val="4B4B4B"/>
              </a:solidFill>
            </a:endParaRPr>
          </a:p>
          <a:p>
            <a:pPr indent="0" lvl="0" marL="0" marR="114300" rtl="0" algn="l">
              <a:spcBef>
                <a:spcPts val="0"/>
              </a:spcBef>
              <a:spcAft>
                <a:spcPts val="0"/>
              </a:spcAft>
              <a:buNone/>
            </a:pPr>
            <a:r>
              <a:t/>
            </a:r>
            <a:endParaRPr b="0" i="1" sz="800" u="none" cap="none" strike="noStrike">
              <a:solidFill>
                <a:srgbClr val="4B4B4B"/>
              </a:solidFill>
              <a:latin typeface="Arial"/>
              <a:ea typeface="Arial"/>
              <a:cs typeface="Arial"/>
              <a:sym typeface="Arial"/>
            </a:endParaRPr>
          </a:p>
          <a:p>
            <a:pPr indent="-381000" lvl="0" marL="457200" marR="114300" rtl="0" algn="l">
              <a:spcBef>
                <a:spcPts val="0"/>
              </a:spcBef>
              <a:spcAft>
                <a:spcPts val="0"/>
              </a:spcAft>
              <a:buClr>
                <a:srgbClr val="C4820E"/>
              </a:buClr>
              <a:buSzPts val="2400"/>
              <a:buFont typeface="Arial"/>
              <a:buChar char="●"/>
            </a:pPr>
            <a:r>
              <a:rPr lang="en">
                <a:solidFill>
                  <a:srgbClr val="003262"/>
                </a:solidFill>
              </a:rPr>
              <a:t>Does</a:t>
            </a:r>
            <a:r>
              <a:rPr b="0" i="0" lang="en" u="none" cap="none" strike="noStrike">
                <a:solidFill>
                  <a:srgbClr val="003262"/>
                </a:solidFill>
                <a:latin typeface="Arial"/>
                <a:ea typeface="Arial"/>
                <a:cs typeface="Arial"/>
                <a:sym typeface="Arial"/>
              </a:rPr>
              <a:t> this point to an association?</a:t>
            </a:r>
            <a:endParaRPr>
              <a:solidFill>
                <a:srgbClr val="000000"/>
              </a:solidFill>
            </a:endParaRPr>
          </a:p>
        </p:txBody>
      </p:sp>
      <p:sp>
        <p:nvSpPr>
          <p:cNvPr id="121" name="Google Shape;121;p26"/>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 answer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7"/>
          <p:cNvSpPr txBox="1"/>
          <p:nvPr>
            <p:ph idx="1" type="body"/>
          </p:nvPr>
        </p:nvSpPr>
        <p:spPr>
          <a:xfrm>
            <a:off x="457200" y="971550"/>
            <a:ext cx="8229600" cy="3623100"/>
          </a:xfrm>
          <a:prstGeom prst="rect">
            <a:avLst/>
          </a:prstGeom>
          <a:noFill/>
          <a:ln>
            <a:noFill/>
          </a:ln>
        </p:spPr>
        <p:txBody>
          <a:bodyPr anchorCtr="0" anchor="t" bIns="0" lIns="0" spcFirstLastPara="1" rIns="0" wrap="square" tIns="0">
            <a:noAutofit/>
          </a:bodyPr>
          <a:lstStyle/>
          <a:p>
            <a:pPr indent="0" lvl="0" marL="0" marR="114300" rtl="0" algn="l">
              <a:spcBef>
                <a:spcPts val="0"/>
              </a:spcBef>
              <a:spcAft>
                <a:spcPts val="0"/>
              </a:spcAft>
              <a:buNone/>
            </a:pPr>
            <a:r>
              <a:rPr b="0" i="0" lang="en" u="none" cap="none" strike="noStrike">
                <a:solidFill>
                  <a:srgbClr val="4B4B4B"/>
                </a:solidFill>
                <a:latin typeface="Arial"/>
                <a:ea typeface="Arial"/>
                <a:cs typeface="Arial"/>
                <a:sym typeface="Arial"/>
              </a:rPr>
              <a:t>Does chocolate consumption </a:t>
            </a:r>
            <a:r>
              <a:rPr b="0" i="0" lang="en" u="none" cap="none" strike="noStrike">
                <a:solidFill>
                  <a:srgbClr val="EC5D57"/>
                </a:solidFill>
                <a:latin typeface="Arial"/>
                <a:ea typeface="Arial"/>
                <a:cs typeface="Arial"/>
                <a:sym typeface="Arial"/>
              </a:rPr>
              <a:t>lead to</a:t>
            </a:r>
            <a:r>
              <a:rPr b="0" i="0" lang="en" u="none" cap="none" strike="noStrike">
                <a:solidFill>
                  <a:srgbClr val="4B4B4B"/>
                </a:solidFill>
                <a:latin typeface="Arial"/>
                <a:ea typeface="Arial"/>
                <a:cs typeface="Arial"/>
                <a:sym typeface="Arial"/>
              </a:rPr>
              <a:t> a reduction in heart disease?</a:t>
            </a:r>
            <a:endParaRPr b="0" i="0" u="none" cap="none" strike="noStrike">
              <a:solidFill>
                <a:srgbClr val="4B4B4B"/>
              </a:solidFill>
              <a:latin typeface="Arial"/>
              <a:ea typeface="Arial"/>
              <a:cs typeface="Arial"/>
              <a:sym typeface="Arial"/>
            </a:endParaRPr>
          </a:p>
          <a:p>
            <a:pPr indent="0" lvl="0" marL="0" marR="114300" rtl="0" algn="l">
              <a:spcBef>
                <a:spcPts val="0"/>
              </a:spcBef>
              <a:spcAft>
                <a:spcPts val="0"/>
              </a:spcAft>
              <a:buNone/>
            </a:pPr>
            <a:r>
              <a:t/>
            </a:r>
            <a:endParaRPr b="0" i="0" sz="800" u="none" cap="none" strike="noStrike">
              <a:solidFill>
                <a:srgbClr val="4B4B4B"/>
              </a:solidFill>
              <a:latin typeface="Arial"/>
              <a:ea typeface="Arial"/>
              <a:cs typeface="Arial"/>
              <a:sym typeface="Arial"/>
            </a:endParaRPr>
          </a:p>
          <a:p>
            <a:pPr indent="-381000" lvl="0" marL="457200" marR="114300" rtl="0" algn="l">
              <a:spcBef>
                <a:spcPts val="0"/>
              </a:spcBef>
              <a:spcAft>
                <a:spcPts val="0"/>
              </a:spcAft>
              <a:buClr>
                <a:srgbClr val="C4820E"/>
              </a:buClr>
              <a:buSzPts val="2400"/>
              <a:buFont typeface="Arial"/>
              <a:buChar char="●"/>
            </a:pPr>
            <a:r>
              <a:rPr b="1" i="0" lang="en" u="none" cap="none" strike="noStrike">
                <a:solidFill>
                  <a:srgbClr val="003262"/>
                </a:solidFill>
                <a:latin typeface="Arial"/>
                <a:ea typeface="Arial"/>
                <a:cs typeface="Arial"/>
                <a:sym typeface="Arial"/>
              </a:rPr>
              <a:t>causality</a:t>
            </a:r>
            <a:endParaRPr b="1" i="0" u="none" cap="none" strike="noStrike">
              <a:solidFill>
                <a:srgbClr val="003262"/>
              </a:solidFill>
              <a:latin typeface="Arial"/>
              <a:ea typeface="Arial"/>
              <a:cs typeface="Arial"/>
              <a:sym typeface="Arial"/>
            </a:endParaRPr>
          </a:p>
          <a:p>
            <a:pPr indent="0" lvl="0" marL="0" marR="114300" rtl="0" algn="l">
              <a:spcBef>
                <a:spcPts val="0"/>
              </a:spcBef>
              <a:spcAft>
                <a:spcPts val="0"/>
              </a:spcAft>
              <a:buNone/>
            </a:pPr>
            <a:r>
              <a:t/>
            </a:r>
            <a:endParaRPr b="0" i="0" sz="1200" u="none" cap="none" strike="noStrike">
              <a:solidFill>
                <a:srgbClr val="4B4B4B"/>
              </a:solidFill>
              <a:latin typeface="Arial"/>
              <a:ea typeface="Arial"/>
              <a:cs typeface="Arial"/>
              <a:sym typeface="Arial"/>
            </a:endParaRPr>
          </a:p>
          <a:p>
            <a:pPr indent="0" lvl="0" marL="0" marR="114300" rtl="0" algn="l">
              <a:spcBef>
                <a:spcPts val="0"/>
              </a:spcBef>
              <a:spcAft>
                <a:spcPts val="0"/>
              </a:spcAft>
              <a:buNone/>
            </a:pPr>
            <a:r>
              <a:rPr b="0" i="0" lang="en" u="none" cap="none" strike="noStrike">
                <a:solidFill>
                  <a:srgbClr val="000000"/>
                </a:solidFill>
                <a:latin typeface="Arial"/>
                <a:ea typeface="Arial"/>
                <a:cs typeface="Arial"/>
                <a:sym typeface="Arial"/>
              </a:rPr>
              <a:t>This question is often harder to answer.</a:t>
            </a:r>
            <a:endParaRPr>
              <a:solidFill>
                <a:srgbClr val="0365C0"/>
              </a:solidFill>
            </a:endParaRPr>
          </a:p>
          <a:p>
            <a:pPr indent="0" lvl="0" marL="0" marR="114300" rtl="0" algn="l">
              <a:spcBef>
                <a:spcPts val="0"/>
              </a:spcBef>
              <a:spcAft>
                <a:spcPts val="0"/>
              </a:spcAft>
              <a:buNone/>
            </a:pPr>
            <a:r>
              <a:t/>
            </a:r>
            <a:endParaRPr sz="1200">
              <a:solidFill>
                <a:srgbClr val="0365C0"/>
              </a:solidFill>
            </a:endParaRPr>
          </a:p>
          <a:p>
            <a:pPr indent="0" lvl="0" marL="0" marR="114300" rtl="0" algn="l">
              <a:spcBef>
                <a:spcPts val="0"/>
              </a:spcBef>
              <a:spcAft>
                <a:spcPts val="0"/>
              </a:spcAft>
              <a:buNone/>
            </a:pPr>
            <a:r>
              <a:rPr b="0" i="0" lang="en" u="none" cap="none" strike="noStrike">
                <a:solidFill>
                  <a:srgbClr val="000000"/>
                </a:solidFill>
                <a:latin typeface="Arial"/>
                <a:ea typeface="Arial"/>
                <a:cs typeface="Arial"/>
                <a:sym typeface="Arial"/>
              </a:rPr>
              <a:t>“[The study] doesn’t prove a cause-and-effect relationship between chocolate and reduced risk of heart disease and stroke.”</a:t>
            </a:r>
            <a:br>
              <a:rPr b="0" i="0" lang="en" u="none" cap="none" strike="noStrike">
                <a:solidFill>
                  <a:srgbClr val="000000"/>
                </a:solidFill>
                <a:latin typeface="Arial"/>
                <a:ea typeface="Arial"/>
                <a:cs typeface="Arial"/>
                <a:sym typeface="Arial"/>
              </a:rPr>
            </a:br>
            <a:r>
              <a:rPr b="0" i="1" lang="en" u="none" cap="none" strike="noStrike">
                <a:solidFill>
                  <a:srgbClr val="000000"/>
                </a:solidFill>
                <a:latin typeface="Arial"/>
                <a:ea typeface="Arial"/>
                <a:cs typeface="Arial"/>
                <a:sym typeface="Arial"/>
              </a:rPr>
              <a:t>- </a:t>
            </a:r>
            <a:r>
              <a:rPr b="0" i="1" lang="en" sz="1400" u="none" cap="none" strike="noStrike">
                <a:solidFill>
                  <a:srgbClr val="000000"/>
                </a:solidFill>
                <a:latin typeface="Arial"/>
                <a:ea typeface="Arial"/>
                <a:cs typeface="Arial"/>
                <a:sym typeface="Arial"/>
              </a:rPr>
              <a:t>JoAnn Manson, chief of Preventive Medicine at Brigham and Women’s Hospital, Boston</a:t>
            </a:r>
            <a:endParaRPr b="0" i="0" sz="1400" u="none" cap="none" strike="noStrike">
              <a:solidFill>
                <a:srgbClr val="4B4B4B"/>
              </a:solidFill>
              <a:latin typeface="Arial"/>
              <a:ea typeface="Arial"/>
              <a:cs typeface="Arial"/>
              <a:sym typeface="Arial"/>
            </a:endParaRPr>
          </a:p>
          <a:p>
            <a:pPr indent="0" lvl="0" marL="0" marR="114300" rtl="0" algn="l">
              <a:spcBef>
                <a:spcPts val="0"/>
              </a:spcBef>
              <a:spcAft>
                <a:spcPts val="0"/>
              </a:spcAft>
              <a:buNone/>
            </a:pPr>
            <a:r>
              <a:t/>
            </a:r>
            <a:endParaRPr b="0" i="0" sz="1700" u="none" cap="none" strike="noStrike">
              <a:solidFill>
                <a:srgbClr val="4B4B4B"/>
              </a:solidFill>
              <a:latin typeface="Arial"/>
              <a:ea typeface="Arial"/>
              <a:cs typeface="Arial"/>
              <a:sym typeface="Arial"/>
            </a:endParaRPr>
          </a:p>
          <a:p>
            <a:pPr indent="0" lvl="0" marL="0" marR="114300" rtl="0" algn="l">
              <a:spcBef>
                <a:spcPts val="0"/>
              </a:spcBef>
              <a:spcAft>
                <a:spcPts val="0"/>
              </a:spcAft>
              <a:buNone/>
            </a:pPr>
            <a:r>
              <a:t/>
            </a:r>
            <a:endParaRPr b="0" i="0" sz="1700" u="none" cap="none" strike="noStrike">
              <a:solidFill>
                <a:srgbClr val="4B4B4B"/>
              </a:solidFill>
              <a:latin typeface="Arial"/>
              <a:ea typeface="Arial"/>
              <a:cs typeface="Arial"/>
              <a:sym typeface="Arial"/>
            </a:endParaRPr>
          </a:p>
        </p:txBody>
      </p:sp>
      <p:sp>
        <p:nvSpPr>
          <p:cNvPr id="127" name="Google Shape;127;p27"/>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next question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ph type="title"/>
          </p:nvPr>
        </p:nvSpPr>
        <p:spPr>
          <a:xfrm>
            <a:off x="1219200" y="2233804"/>
            <a:ext cx="6705600" cy="67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Association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