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47"/>
  </p:notesMasterIdLst>
  <p:sldIdLst>
    <p:sldId id="256" r:id="rId4"/>
    <p:sldId id="779" r:id="rId5"/>
    <p:sldId id="785" r:id="rId6"/>
    <p:sldId id="825" r:id="rId7"/>
    <p:sldId id="896" r:id="rId8"/>
    <p:sldId id="827" r:id="rId9"/>
    <p:sldId id="898" r:id="rId10"/>
    <p:sldId id="913" r:id="rId11"/>
    <p:sldId id="897" r:id="rId12"/>
    <p:sldId id="914" r:id="rId13"/>
    <p:sldId id="912" r:id="rId14"/>
    <p:sldId id="915" r:id="rId15"/>
    <p:sldId id="916" r:id="rId16"/>
    <p:sldId id="917" r:id="rId17"/>
    <p:sldId id="918" r:id="rId18"/>
    <p:sldId id="919" r:id="rId19"/>
    <p:sldId id="920" r:id="rId20"/>
    <p:sldId id="921" r:id="rId21"/>
    <p:sldId id="826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11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20" r:id="rId40"/>
    <p:sldId id="415" r:id="rId41"/>
    <p:sldId id="416" r:id="rId42"/>
    <p:sldId id="417" r:id="rId43"/>
    <p:sldId id="418" r:id="rId44"/>
    <p:sldId id="908" r:id="rId45"/>
    <p:sldId id="900" r:id="rId46"/>
  </p:sldIdLst>
  <p:sldSz cx="12192000" cy="6858000"/>
  <p:notesSz cx="6858000" cy="9144000"/>
  <p:embeddedFontLst>
    <p:embeddedFont>
      <p:font typeface="Bookman Old Style" panose="02050604050505020204" pitchFamily="18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libri Light" panose="020F0302020204030204" pitchFamily="34" charset="0"/>
      <p:regular r:id="rId56"/>
      <p:italic r:id="rId57"/>
    </p:embeddedFont>
    <p:embeddedFont>
      <p:font typeface="Cambria Math" panose="02040503050406030204" pitchFamily="18" charset="0"/>
      <p:regular r:id="rId58"/>
    </p:embeddedFont>
    <p:embeddedFont>
      <p:font typeface="Gill Sans MT" panose="020B0502020104020203" pitchFamily="34" charset="0"/>
      <p:regular r:id="rId59"/>
      <p:bold r:id="rId60"/>
      <p:italic r:id="rId61"/>
      <p:boldItalic r:id="rId62"/>
    </p:embeddedFont>
    <p:embeddedFont>
      <p:font typeface="Wingdings 3" panose="05040102010807070707" pitchFamily="18" charset="2"/>
      <p:regular r:id="rId63"/>
    </p:embeddedFont>
  </p:embeddedFontLst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FF9900"/>
    <a:srgbClr val="0B0E8F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3792" autoAdjust="0"/>
  </p:normalViewPr>
  <p:slideViewPr>
    <p:cSldViewPr>
      <p:cViewPr varScale="1">
        <p:scale>
          <a:sx n="105" d="100"/>
          <a:sy n="105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font" Target="fonts/font14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2.fntdata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7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17:   </a:t>
            </a:r>
            <a:r>
              <a:rPr lang="en-US" sz="2800" i="1" dirty="0"/>
              <a:t>Kruskal’s algorithm for MST, </a:t>
            </a:r>
            <a:r>
              <a:rPr lang="en-US" sz="2800" i="1"/>
              <a:t>and clustering</a:t>
            </a:r>
            <a:endParaRPr lang="en-US" sz="2800" i="1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4523-394F-4DC9-B980-B54D161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(Pseudocode)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2448-4331-44CC-AC3B-A4E0FC938A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3D90C-9CA6-4B64-9B73-90CD327F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24940"/>
            <a:ext cx="8854440" cy="48082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563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B0F8-F5C6-4AB5-9C29-1B5C39AB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20A78-6072-4934-B1BA-9CFEAA6C7E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277600" cy="4937760"/>
              </a:xfrm>
            </p:spPr>
            <p:txBody>
              <a:bodyPr/>
              <a:lstStyle/>
              <a:p>
                <a:r>
                  <a:rPr lang="en-US" sz="2400" dirty="0"/>
                  <a:t>Each iteration: need to check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are already connected in current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𝑚𝑠𝑡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We can do a BFS/DFS on each iteration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𝑚𝑠𝑡</m:t>
                            </m:r>
                          </m:sub>
                        </m:sSub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100" dirty="0"/>
                  <a:t> each time</a:t>
                </a:r>
              </a:p>
              <a:p>
                <a:pPr lvl="1"/>
                <a:r>
                  <a:rPr lang="en-US" sz="2100" dirty="0">
                    <a:solidFill>
                      <a:srgbClr val="700000"/>
                    </a:solidFill>
                  </a:rPr>
                  <a:t>Expensive! </a:t>
                </a:r>
              </a:p>
              <a:p>
                <a:pPr lvl="1"/>
                <a:endParaRPr lang="en-US" sz="2100" dirty="0"/>
              </a:p>
              <a:p>
                <a:r>
                  <a:rPr lang="en-US" sz="2400" dirty="0"/>
                  <a:t>Again, remember:</a:t>
                </a:r>
              </a:p>
              <a:p>
                <a:pPr lvl="1"/>
                <a:r>
                  <a:rPr lang="en-US" sz="2100" dirty="0"/>
                  <a:t>If you’re computing something once, use a fast algorithm</a:t>
                </a:r>
              </a:p>
              <a:p>
                <a:pPr lvl="1"/>
                <a:r>
                  <a:rPr lang="en-US" sz="2100" dirty="0"/>
                  <a:t>If you’re computing it repeatedly, consider a </a:t>
                </a:r>
                <a:r>
                  <a:rPr lang="en-US" sz="2100" dirty="0">
                    <a:solidFill>
                      <a:srgbClr val="00B050"/>
                    </a:solidFill>
                  </a:rPr>
                  <a:t>data structure</a:t>
                </a:r>
                <a:r>
                  <a:rPr lang="en-US" sz="2100" dirty="0"/>
                  <a:t>!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20A78-6072-4934-B1BA-9CFEAA6C7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277600" cy="4937760"/>
              </a:xfrm>
              <a:blipFill>
                <a:blip r:embed="rId2"/>
                <a:stretch>
                  <a:fillRect l="-378" t="-988" r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73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5FC0-3C20-4484-BBA4-ADB91D27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Forests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6B9FD-DD92-4F19-A3C0-7137DAEBC55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a collection of disjoint sets over a set of elements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1,5, 6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Two operations: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.union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):  Union the sets containing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dirty="0" err="1">
                    <a:solidFill>
                      <a:schemeClr val="tx1"/>
                    </a:solidFill>
                  </a:rPr>
                  <a:t>in_same_set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):  return </a:t>
                </a:r>
                <a:r>
                  <a:rPr lang="en-US" dirty="0">
                    <a:solidFill>
                      <a:srgbClr val="00B050"/>
                    </a:solidFill>
                  </a:rPr>
                  <a:t>True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00B050"/>
                    </a:solidFill>
                  </a:rPr>
                  <a:t>False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in the same set</a:t>
                </a:r>
              </a:p>
              <a:p>
                <a:pPr lvl="2"/>
                <a:r>
                  <a:rPr lang="en-US" dirty="0"/>
                  <a:t>Typically, this is implemented by an operation .find(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), which returns the representative of the set containing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In the literature, this is also commonly referred to as the union-find data structure to maintain dynamic disjoint sets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6B9FD-DD92-4F19-A3C0-7137DAEBC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r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5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D-D4A5-438A-8DE3-1DF282CB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5DC6-7A26-4824-BAA6-3A2A7B3803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1800" b="0" i="1" u="none" strike="noStrike" baseline="0" dirty="0">
                <a:solidFill>
                  <a:srgbClr val="408080"/>
                </a:solidFill>
                <a:latin typeface="FiraMono-Oblique-Identity-H"/>
              </a:rPr>
              <a:t># create a DSF with {{0}, {1}, {2}, {3}, {4}, {5}}</a:t>
            </a:r>
          </a:p>
          <a:p>
            <a:pPr algn="l"/>
            <a:r>
              <a:rPr lang="nb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dsf </a:t>
            </a:r>
            <a:r>
              <a:rPr lang="nb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DisjointSetForest([</a:t>
            </a:r>
            <a:r>
              <a:rPr lang="nb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0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nb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1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nb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2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nb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3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nb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4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nb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5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])</a:t>
            </a:r>
          </a:p>
          <a:p>
            <a:pPr algn="l"/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iraMono-Regular-Identity-H"/>
              </a:rPr>
              <a:t>dsf</a:t>
            </a:r>
            <a:r>
              <a:rPr lang="en-US" sz="1800" b="0" i="0" u="none" strike="noStrike" baseline="0" dirty="0" err="1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iraMono-Regular-Identity-H"/>
              </a:rPr>
              <a:t>union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iraMono-Regular-Identity-H"/>
              </a:rPr>
              <a:t>dsf</a:t>
            </a:r>
            <a:r>
              <a:rPr lang="en-US" sz="1800" b="0" i="0" u="none" strike="noStrike" baseline="0" dirty="0" err="1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iraMono-Regular-Identity-H"/>
              </a:rPr>
              <a:t>union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iraMono-Regular-Identity-H"/>
              </a:rPr>
              <a:t>dsf</a:t>
            </a:r>
            <a:r>
              <a:rPr lang="en-US" sz="1800" b="0" i="0" u="none" strike="noStrike" baseline="0" dirty="0" err="1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iraMono-Regular-Identity-H"/>
              </a:rPr>
              <a:t>union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iraMono-Regular-Identity-H"/>
              </a:rPr>
              <a:t>dsf</a:t>
            </a:r>
            <a:r>
              <a:rPr lang="en-US" sz="1800" b="0" i="0" u="none" strike="noStrike" baseline="0" dirty="0" err="1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iraMono-Regular-Identity-H"/>
              </a:rPr>
              <a:t>union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5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1800" b="0" i="1" u="none" strike="noStrike" baseline="0" dirty="0">
                <a:solidFill>
                  <a:srgbClr val="408080"/>
                </a:solidFill>
                <a:latin typeface="FiraMono-Oblique-Identity-H"/>
              </a:rPr>
              <a:t># </a:t>
            </a:r>
            <a:r>
              <a:rPr lang="en-US" sz="1800" b="0" i="1" u="none" strike="noStrike" baseline="0" dirty="0" err="1">
                <a:solidFill>
                  <a:srgbClr val="408080"/>
                </a:solidFill>
                <a:latin typeface="FiraMono-Oblique-Identity-H"/>
              </a:rPr>
              <a:t>dsf</a:t>
            </a:r>
            <a:r>
              <a:rPr lang="en-US" sz="1800" b="0" i="1" u="none" strike="noStrike" baseline="0" dirty="0">
                <a:solidFill>
                  <a:srgbClr val="408080"/>
                </a:solidFill>
                <a:latin typeface="FiraMono-Oblique-Identity-H"/>
              </a:rPr>
              <a:t> now represents {{0, 1, 3, 4}, {2, 5}}</a:t>
            </a:r>
          </a:p>
          <a:p>
            <a:pPr algn="l"/>
            <a:r>
              <a:rPr lang="nn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dsf</a:t>
            </a:r>
            <a:r>
              <a:rPr lang="nn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in_same_set(</a:t>
            </a:r>
            <a:r>
              <a:rPr lang="nn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0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nn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3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8000"/>
                </a:solidFill>
                <a:latin typeface="FiraMono-Medium-Identity-H"/>
              </a:rPr>
              <a:t>True</a:t>
            </a:r>
          </a:p>
          <a:p>
            <a:pPr algn="l"/>
            <a:r>
              <a:rPr lang="nn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dsf</a:t>
            </a:r>
            <a:r>
              <a:rPr lang="nn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in_same_set(</a:t>
            </a:r>
            <a:r>
              <a:rPr lang="nn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0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nn-NO" sz="1800" b="0" i="0" u="none" strike="noStrike" baseline="0" dirty="0">
                <a:solidFill>
                  <a:srgbClr val="666666"/>
                </a:solidFill>
                <a:latin typeface="FiraMono-Regular-Identity-H"/>
              </a:rPr>
              <a:t>2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8000"/>
                </a:solidFill>
                <a:latin typeface="FiraMono-Medium-Identity-H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1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98F3-FD3B-4678-8143-51D03069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Forests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8C4FA-3DC1-49A7-B72D-A79CF8EC01D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Each operation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objects in the collection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: inverse Ackermann function</a:t>
                </a:r>
              </a:p>
              <a:p>
                <a:pPr lvl="1"/>
                <a:r>
                  <a:rPr lang="en-US" dirty="0"/>
                  <a:t>It grows very </a:t>
                </a:r>
                <a:r>
                  <a:rPr lang="en-US" dirty="0" err="1"/>
                  <a:t>very</a:t>
                </a:r>
                <a:r>
                  <a:rPr lang="en-US" dirty="0"/>
                  <a:t> </a:t>
                </a:r>
                <a:r>
                  <a:rPr lang="en-US" dirty="0" err="1"/>
                  <a:t>very</a:t>
                </a:r>
                <a:r>
                  <a:rPr lang="en-US" dirty="0"/>
                  <a:t> slowly.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While asymptotically, it grows faster than a constant function, effectively in practice, for any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can imagine,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essentially a constant.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8C4FA-3DC1-49A7-B72D-A79CF8EC0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1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DFBF-2039-4347-B46D-D26B2FCD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Forest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66151-10C5-4496-A42E-22B62775D8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Can be used to keep track of connected components (CCs) of a dynamic graph</a:t>
                </a:r>
              </a:p>
              <a:p>
                <a:endParaRPr lang="en-US" dirty="0"/>
              </a:p>
              <a:p>
                <a:r>
                  <a:rPr lang="en-US" dirty="0"/>
                  <a:t>Nodes of CCs are disjoint sets</a:t>
                </a:r>
              </a:p>
              <a:p>
                <a:pPr lvl="1"/>
                <a:r>
                  <a:rPr lang="en-US" dirty="0"/>
                  <a:t>Add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.union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connected: </a:t>
                </a:r>
                <a:r>
                  <a:rPr lang="en-US" dirty="0">
                    <a:solidFill>
                      <a:schemeClr val="tx1"/>
                    </a:solidFill>
                  </a:rPr>
                  <a:t>.i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To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already connected: </a:t>
                </a:r>
              </a:p>
              <a:p>
                <a:pPr lvl="1"/>
                <a:r>
                  <a:rPr lang="en-US" dirty="0"/>
                  <a:t>BFS/DFS: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time</a:t>
                </a:r>
              </a:p>
              <a:p>
                <a:pPr lvl="1"/>
                <a:r>
                  <a:rPr lang="en-US" dirty="0"/>
                  <a:t>Disjoin set forest: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each time (essentially like constant in practice, but not asymptotically!)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66151-10C5-4496-A42E-22B62775D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48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CE1C-4030-4DBE-89EF-FE12FB22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4686-90C2-4B34-8A58-E335D82CC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E9BD2-46C9-4E2B-8F1B-75CAB403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5400"/>
            <a:ext cx="7795260" cy="51968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348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C9E6-0561-4D35-B190-027A260E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376DC-B433-49E9-8059-5B21131B745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graph is connected.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Kruskal’s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Dominated by sorting the edges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Note: if graph is disconnected, then Kruskal’s algorithm produces </a:t>
                </a:r>
                <a:r>
                  <a:rPr lang="en-US" i="1" dirty="0">
                    <a:solidFill>
                      <a:srgbClr val="00B050"/>
                    </a:solidFill>
                  </a:rPr>
                  <a:t>a minimum spanning forest.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376DC-B433-49E9-8059-5B21131B7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2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EE3F-3CEA-406B-B844-B042C223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vs. Prim’s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E1875-A087-45EA-89C1-4A612D038EB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Time complexity: </a:t>
                </a:r>
              </a:p>
              <a:p>
                <a:pPr lvl="1"/>
                <a:r>
                  <a:rPr lang="en-US" dirty="0"/>
                  <a:t>Prim’s:  </a:t>
                </a:r>
              </a:p>
              <a:p>
                <a:pPr lvl="2"/>
                <a:r>
                  <a:rPr lang="en-US" dirty="0"/>
                  <a:t>Binary heap: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(=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graph is connected)</a:t>
                </a:r>
              </a:p>
              <a:p>
                <a:pPr lvl="2"/>
                <a:r>
                  <a:rPr lang="en-US" dirty="0"/>
                  <a:t>Fibonacci heap: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Kruskal’s: </a:t>
                </a:r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if graph is connected) </a:t>
                </a:r>
              </a:p>
              <a:p>
                <a:pPr lvl="1"/>
                <a:r>
                  <a:rPr lang="en-US" dirty="0"/>
                  <a:t>If graph is dense (</a:t>
                </a:r>
                <a:r>
                  <a:rPr lang="en-US" dirty="0" err="1"/>
                  <a:t>e.g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), then Prim’s with Fibonacci heap “wins” in asymptotic time complexity 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practice, Fibonacci heaps are hard to implement with high overhead. </a:t>
                </a:r>
              </a:p>
              <a:p>
                <a:pPr lvl="2"/>
                <a:r>
                  <a:rPr lang="en-US" dirty="0"/>
                  <a:t>Kruskal’s may be faster for smaller dense graphs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E1875-A087-45EA-89C1-4A612D038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8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438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MSTs and (hierarchical) clustering</a:t>
            </a:r>
          </a:p>
        </p:txBody>
      </p:sp>
    </p:spTree>
    <p:extLst>
      <p:ext uri="{BB962C8B-B14F-4D97-AF65-F5344CB8AC3E}">
        <p14:creationId xmlns:p14="http://schemas.microsoft.com/office/powerpoint/2010/main" val="212753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weighted undirected graph </a:t>
                </a:r>
              </a:p>
              <a:p>
                <a:pPr lvl="1"/>
                <a:r>
                  <a:rPr lang="en-US" dirty="0">
                    <a:solidFill>
                      <a:srgbClr val="700000"/>
                    </a:solidFill>
                  </a:rPr>
                  <a:t>Prim’s</a:t>
                </a:r>
                <a:r>
                  <a:rPr lang="en-US" dirty="0"/>
                  <a:t> algorithm to compute the minimum spanning tree (MST)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2"/>
                <a:r>
                  <a:rPr lang="en-US" dirty="0"/>
                  <a:t>It is a greedy algorithm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Today: </a:t>
                </a:r>
              </a:p>
              <a:p>
                <a:pPr lvl="1"/>
                <a:r>
                  <a:rPr lang="en-US" dirty="0"/>
                  <a:t>Yet another greedy algorithm to compute MST, called </a:t>
                </a:r>
                <a:r>
                  <a:rPr lang="en-US" dirty="0">
                    <a:solidFill>
                      <a:srgbClr val="700000"/>
                    </a:solidFill>
                  </a:rPr>
                  <a:t>Kruskal’s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Relation to hierarchical clustering </a:t>
                </a:r>
              </a:p>
              <a:p>
                <a:pPr lvl="1"/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5194-C623-4B92-B7EC-54B9CD19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077CF-6D8A-4885-8B79-B23D30E2B2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Identify the groups in data</a:t>
                </a:r>
              </a:p>
              <a:p>
                <a:r>
                  <a:rPr lang="en-US" dirty="0"/>
                  <a:t>We frame clustering as a loss minimization problem</a:t>
                </a:r>
              </a:p>
              <a:p>
                <a:pPr lvl="1"/>
                <a:r>
                  <a:rPr lang="en-US" dirty="0"/>
                  <a:t>Input: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data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Goal:    assign each data point a color (red or blue, which is class labels) so that the distance between the closest pair of red and blue points is maximized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077CF-6D8A-4885-8B79-B23D30E2B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A8130F-1950-4EDB-BF76-87379F8A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52552"/>
            <a:ext cx="2857500" cy="201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A51BE-F298-4656-A7A4-C624B3B611B1}"/>
              </a:ext>
            </a:extLst>
          </p:cNvPr>
          <p:cNvSpPr txBox="1"/>
          <p:nvPr/>
        </p:nvSpPr>
        <p:spPr>
          <a:xfrm>
            <a:off x="2305050" y="5871852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points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DAB146-2DE1-4000-BC5B-616F716A3EE6}"/>
              </a:ext>
            </a:extLst>
          </p:cNvPr>
          <p:cNvGrpSpPr/>
          <p:nvPr/>
        </p:nvGrpSpPr>
        <p:grpSpPr>
          <a:xfrm>
            <a:off x="6205270" y="3733800"/>
            <a:ext cx="2771454" cy="2499360"/>
            <a:chOff x="4681270" y="3733800"/>
            <a:chExt cx="2771454" cy="24993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20E85B-60FF-4872-AF3B-22128F3FA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1270" y="3733800"/>
              <a:ext cx="2743200" cy="19907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42775C-7AEA-4F50-A73A-6C16DECEDA5A}"/>
                </a:ext>
              </a:extLst>
            </p:cNvPr>
            <p:cNvSpPr txBox="1"/>
            <p:nvPr/>
          </p:nvSpPr>
          <p:spPr>
            <a:xfrm>
              <a:off x="5090524" y="5852160"/>
              <a:ext cx="2362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bad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35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5194-C623-4B92-B7EC-54B9CD19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077CF-6D8A-4885-8B79-B23D30E2B2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Identify the groups in data</a:t>
                </a:r>
              </a:p>
              <a:p>
                <a:r>
                  <a:rPr lang="en-US" dirty="0"/>
                  <a:t>We frame clustering as a loss minimization problem</a:t>
                </a:r>
              </a:p>
              <a:p>
                <a:pPr lvl="1"/>
                <a:r>
                  <a:rPr lang="en-US" dirty="0"/>
                  <a:t>Input: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data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Goal:    assign each data point a color (red or blue, which is class labels) so that the distance between the closest pair of red and blue points is maximized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077CF-6D8A-4885-8B79-B23D30E2B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A8130F-1950-4EDB-BF76-87379F8A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52552"/>
            <a:ext cx="2857500" cy="201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A51BE-F298-4656-A7A4-C624B3B611B1}"/>
              </a:ext>
            </a:extLst>
          </p:cNvPr>
          <p:cNvSpPr txBox="1"/>
          <p:nvPr/>
        </p:nvSpPr>
        <p:spPr>
          <a:xfrm>
            <a:off x="2305050" y="5871852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points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BDB89C-8DDF-4D56-898A-67F3597E6E56}"/>
              </a:ext>
            </a:extLst>
          </p:cNvPr>
          <p:cNvGrpSpPr/>
          <p:nvPr/>
        </p:nvGrpSpPr>
        <p:grpSpPr>
          <a:xfrm>
            <a:off x="6305550" y="3767770"/>
            <a:ext cx="2686050" cy="2404431"/>
            <a:chOff x="5029200" y="3800475"/>
            <a:chExt cx="2686050" cy="24044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AA7062-4DF1-4AD2-BEE0-805EEC596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3800475"/>
              <a:ext cx="2686050" cy="19907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AE5D9E-C74D-4D41-AAF0-2211CA0B209B}"/>
                </a:ext>
              </a:extLst>
            </p:cNvPr>
            <p:cNvSpPr txBox="1"/>
            <p:nvPr/>
          </p:nvSpPr>
          <p:spPr>
            <a:xfrm>
              <a:off x="5267325" y="5823906"/>
              <a:ext cx="2362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good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01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15BA-AEF8-4499-824D-3AA8FC90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brute-force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8B3EB-6541-4A76-B443-8AE9877B792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Try all possible assignments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possible assignments!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input points)</a:t>
                </a:r>
              </a:p>
              <a:p>
                <a:pPr lvl="1"/>
                <a:r>
                  <a:rPr lang="en-US" dirty="0"/>
                  <a:t>highly not efficient!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Instead, we will convert it to a graph problem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8B3EB-6541-4A76-B443-8AE9877B7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9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9BD7-8BA9-40A6-B5BE-18332264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38215-0FDD-4EC7-B941-C5E648D2D8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create a complete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there is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weight of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call this resulting weighted graph the </a:t>
                </a:r>
                <a:r>
                  <a:rPr lang="en-US" dirty="0">
                    <a:solidFill>
                      <a:srgbClr val="C00000"/>
                    </a:solidFill>
                  </a:rPr>
                  <a:t>distance graph </a:t>
                </a:r>
                <a:r>
                  <a:rPr lang="en-US" dirty="0"/>
                  <a:t>spanned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38215-0FDD-4EC7-B941-C5E648D2D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8EB9B7-F87C-4730-A875-23D5EDD8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962400"/>
            <a:ext cx="586740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08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A99-E556-4272-8B12-B7B7BA06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27150-16D1-4BC8-BE87-4A56EF21B7C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data points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Create distance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Run either Prim’s or Kruskal’s Algorithm to compute MST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1000" dirty="0"/>
              </a:p>
              <a:p>
                <a:r>
                  <a:rPr lang="en-US" sz="2000" dirty="0"/>
                  <a:t>Delete largest edge in MST,  and we obtain two components =&gt; </a:t>
                </a:r>
                <a:r>
                  <a:rPr lang="en-US" sz="2000" dirty="0">
                    <a:solidFill>
                      <a:srgbClr val="00B050"/>
                    </a:solidFill>
                  </a:rPr>
                  <a:t>clusters</a:t>
                </a:r>
                <a:r>
                  <a:rPr lang="en-US" sz="2000" dirty="0"/>
                  <a:t>! </a:t>
                </a:r>
              </a:p>
              <a:p>
                <a:r>
                  <a:rPr lang="en-US" sz="2000" dirty="0"/>
                  <a:t>In general, if we remove largest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edges in MST</a:t>
                </a:r>
              </a:p>
              <a:p>
                <a:pPr lvl="1"/>
                <a:r>
                  <a:rPr lang="en-US" sz="2000" dirty="0"/>
                  <a:t>then we obtain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B050"/>
                    </a:solidFill>
                  </a:rPr>
                  <a:t>clusters</a:t>
                </a:r>
                <a:r>
                  <a:rPr lang="en-US" sz="2000" dirty="0"/>
                  <a:t> (components)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27150-16D1-4BC8-BE87-4A56EF21B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3F54573-1238-4E94-A6A4-E979BCCF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438400"/>
            <a:ext cx="3086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8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E92-1C8B-4CCA-940A-A63E0CB1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linkage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9F452-5170-4020-8901-2E2A221516D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Alternatively, we can perform Kruskal’s algorithm, adding edges in ascending order by weights without forming cycles, and </a:t>
                </a:r>
                <a:r>
                  <a:rPr lang="en-US" sz="2400" dirty="0">
                    <a:solidFill>
                      <a:srgbClr val="700000"/>
                    </a:solidFill>
                  </a:rPr>
                  <a:t>stop till </a:t>
                </a:r>
                <a:r>
                  <a:rPr lang="en-US" sz="2400" dirty="0"/>
                  <a:t>we have a target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number of components (clusters) </a:t>
                </a:r>
              </a:p>
              <a:p>
                <a:pPr lvl="1"/>
                <a:r>
                  <a:rPr lang="en-US" sz="2000" dirty="0"/>
                  <a:t>That is, we terminate early in the Kruskal’s algorithm</a:t>
                </a:r>
              </a:p>
              <a:p>
                <a:r>
                  <a:rPr lang="en-US" sz="2300" dirty="0"/>
                  <a:t>Time 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this case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This is called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single-linkage clustering </a:t>
                </a:r>
                <a:r>
                  <a:rPr lang="en-US" sz="2400" dirty="0"/>
                  <a:t>algorithm </a:t>
                </a:r>
              </a:p>
              <a:p>
                <a:pPr lvl="1"/>
                <a:r>
                  <a:rPr lang="en-US" sz="2000" dirty="0"/>
                  <a:t>One of the most well-known clustering algorithm. </a:t>
                </a:r>
              </a:p>
              <a:p>
                <a:pPr lvl="1"/>
                <a:r>
                  <a:rPr lang="en-US" sz="2000" dirty="0"/>
                  <a:t>It is popular, although it suffers from the so-called </a:t>
                </a:r>
                <a:r>
                  <a:rPr lang="en-US" sz="2000" dirty="0">
                    <a:solidFill>
                      <a:srgbClr val="C00000"/>
                    </a:solidFill>
                  </a:rPr>
                  <a:t>chaining-effect</a:t>
                </a:r>
                <a:r>
                  <a:rPr lang="en-US" sz="2000" dirty="0"/>
                  <a:t> in practice. </a:t>
                </a:r>
              </a:p>
              <a:p>
                <a:pPr lvl="1"/>
                <a:r>
                  <a:rPr lang="en-US" sz="2000" dirty="0"/>
                  <a:t>Variants of it, e.g., average-linkage clustering  algorithm and complete-linkage clustering algorithm, are popular as a simple clustering algorithm. 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9F452-5170-4020-8901-2E2A22151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 t="-98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4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FC90-0460-41DA-8616-473C28FE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chaining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2E9C-E594-4936-9902-4F880AF436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7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57400"/>
            <a:ext cx="8229600" cy="1600200"/>
          </a:xfrm>
        </p:spPr>
        <p:txBody>
          <a:bodyPr/>
          <a:lstStyle/>
          <a:p>
            <a:pPr algn="ctr"/>
            <a:r>
              <a:rPr lang="en-US" sz="3600" dirty="0"/>
              <a:t>Hierarchical clustering, and single linkage clustering algorithm</a:t>
            </a:r>
            <a:br>
              <a:rPr lang="en-US" sz="3600" dirty="0"/>
            </a:br>
            <a:r>
              <a:rPr lang="en-US" sz="3600" dirty="0"/>
              <a:t>(Optional) </a:t>
            </a:r>
          </a:p>
        </p:txBody>
      </p:sp>
    </p:spTree>
    <p:extLst>
      <p:ext uri="{BB962C8B-B14F-4D97-AF65-F5344CB8AC3E}">
        <p14:creationId xmlns:p14="http://schemas.microsoft.com/office/powerpoint/2010/main" val="642240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09" y="2595446"/>
            <a:ext cx="183858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60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09" y="2504946"/>
            <a:ext cx="220058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Kruskal’s Algorithm for MST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2" y="2199806"/>
            <a:ext cx="761153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7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74" y="2104532"/>
            <a:ext cx="772585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13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Hierarchical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9" y="1809184"/>
            <a:ext cx="819264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9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3" y="1409026"/>
            <a:ext cx="8421275" cy="4839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Hierarchical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6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6" y="1447800"/>
            <a:ext cx="9011908" cy="5439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87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Tree (HCT)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05201"/>
            <a:ext cx="5149694" cy="3108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303054"/>
            <a:ext cx="4287987" cy="2429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1805" y="1388466"/>
            <a:ext cx="4475013" cy="2031325"/>
          </a:xfrm>
          <a:prstGeom prst="rect">
            <a:avLst/>
          </a:prstGeom>
          <a:noFill/>
          <a:ln w="22225">
            <a:solidFill>
              <a:schemeClr val="accent4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internal tree node indicates a cluster, containing all leaves in subtree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Ancestor/descendent indicates containment 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 at each tree node corresponds to certain </a:t>
            </a:r>
            <a:r>
              <a:rPr lang="en-US" i="1" dirty="0">
                <a:solidFill>
                  <a:srgbClr val="700000"/>
                </a:solidFill>
              </a:rPr>
              <a:t>cost</a:t>
            </a:r>
            <a:r>
              <a:rPr lang="en-US" dirty="0"/>
              <a:t> of the corresponding cluster (</a:t>
            </a:r>
            <a:r>
              <a:rPr lang="en-US" dirty="0" err="1"/>
              <a:t>e.g</a:t>
            </a:r>
            <a:r>
              <a:rPr lang="en-US" dirty="0"/>
              <a:t>, tightness of cluster)</a:t>
            </a:r>
          </a:p>
        </p:txBody>
      </p:sp>
    </p:spTree>
    <p:extLst>
      <p:ext uri="{BB962C8B-B14F-4D97-AF65-F5344CB8AC3E}">
        <p14:creationId xmlns:p14="http://schemas.microsoft.com/office/powerpoint/2010/main" val="2984798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Linkage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One of the family of </a:t>
                </a:r>
                <a:r>
                  <a:rPr lang="en-US" dirty="0">
                    <a:solidFill>
                      <a:srgbClr val="700000"/>
                    </a:solidFill>
                  </a:rPr>
                  <a:t>agglomerative clustering </a:t>
                </a:r>
                <a:r>
                  <a:rPr lang="en-US" dirty="0"/>
                  <a:t>methods</a:t>
                </a:r>
              </a:p>
              <a:p>
                <a:endParaRPr lang="en-US" dirty="0"/>
              </a:p>
              <a:p>
                <a:r>
                  <a:rPr lang="en-US" dirty="0"/>
                  <a:t>Input:  A discrete n-point metric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A hierarchical clustering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with points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being leaves</a:t>
                </a:r>
              </a:p>
              <a:p>
                <a:endParaRPr lang="en-US" dirty="0"/>
              </a:p>
              <a:p>
                <a:r>
                  <a:rPr lang="en-US" dirty="0"/>
                  <a:t>Starting with each data point as a single cluster</a:t>
                </a:r>
              </a:p>
              <a:p>
                <a:r>
                  <a:rPr lang="en-US" dirty="0"/>
                  <a:t>Keep merging clusters based on nearest distance between points from their members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088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with each data point as a single cluster</a:t>
            </a:r>
          </a:p>
          <a:p>
            <a:r>
              <a:rPr lang="en-US" dirty="0"/>
              <a:t>Keep merging clusters based on nearest distance between points from their 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962401"/>
            <a:ext cx="449642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10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with each data point as a single cluster</a:t>
            </a:r>
          </a:p>
          <a:p>
            <a:r>
              <a:rPr lang="en-US" dirty="0"/>
              <a:t>Keep merging clusters based on nearest distance between points from their members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87" y="4038601"/>
            <a:ext cx="449642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3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with each data point as a single cluster</a:t>
            </a:r>
          </a:p>
          <a:p>
            <a:r>
              <a:rPr lang="en-US" dirty="0"/>
              <a:t>Keep merging clusters based on nearest distance between points from their 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038814"/>
            <a:ext cx="4496427" cy="1524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4" y="4038601"/>
            <a:ext cx="4496427" cy="15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4" y="4038814"/>
            <a:ext cx="4496427" cy="1524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4" y="4038814"/>
            <a:ext cx="449642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4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E012-94A7-4E1F-A0B2-ADC81811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general greedy idea: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B6D40-B41E-439E-95B0-F5C364018BF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981200"/>
              </a:xfrm>
            </p:spPr>
            <p:txBody>
              <a:bodyPr/>
              <a:lstStyle/>
              <a:p>
                <a:r>
                  <a:rPr lang="en-US" dirty="0"/>
                  <a:t>Input:  </a:t>
                </a:r>
              </a:p>
              <a:p>
                <a:pPr lvl="1"/>
                <a:r>
                  <a:rPr lang="en-US" dirty="0"/>
                  <a:t>a weighted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the set of edges in a MST </a:t>
                </a:r>
                <a14:m>
                  <m:oMath xmlns:m="http://schemas.openxmlformats.org/officeDocument/2006/math">
                    <m:r>
                      <a:rPr lang="en-US" i="1" kern="0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B6D40-B41E-439E-95B0-F5C364018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981200"/>
              </a:xfrm>
              <a:blipFill>
                <a:blip r:embed="rId2"/>
                <a:stretch>
                  <a:fillRect l="-500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EDA43A5-71D8-4B9C-A021-5134C8C250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3426372"/>
                <a:ext cx="10896600" cy="274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kern="0" dirty="0"/>
                  <a:t>A MST </a:t>
                </a:r>
                <a14:m>
                  <m:oMath xmlns:m="http://schemas.openxmlformats.org/officeDocument/2006/math">
                    <m:r>
                      <a:rPr lang="en-US" i="1" kern="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kern="0" dirty="0"/>
                  <a:t> is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ker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kern="0" dirty="0"/>
                  <a:t> number of edges that connect all nodes, with no cycle. </a:t>
                </a:r>
              </a:p>
              <a:p>
                <a:r>
                  <a:rPr lang="en-US" kern="0" dirty="0"/>
                  <a:t>Intuitively, we will choose “</a:t>
                </a:r>
                <a:r>
                  <a:rPr lang="en-US" kern="0" dirty="0">
                    <a:solidFill>
                      <a:srgbClr val="00B050"/>
                    </a:solidFill>
                  </a:rPr>
                  <a:t>safe</a:t>
                </a:r>
                <a:r>
                  <a:rPr lang="en-US" kern="0" dirty="0"/>
                  <a:t>” edges greedily to incrementally build </a:t>
                </a:r>
                <a14:m>
                  <m:oMath xmlns:m="http://schemas.openxmlformats.org/officeDocument/2006/math">
                    <m:r>
                      <a:rPr lang="en-US" i="1" kern="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kern="0" dirty="0"/>
                  <a:t> </a:t>
                </a:r>
              </a:p>
              <a:p>
                <a:pPr lvl="1"/>
                <a:r>
                  <a:rPr lang="en-US" kern="0" dirty="0"/>
                  <a:t>such that any time, the edges we choose will form a part of some MST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EDA43A5-71D8-4B9C-A021-5134C8C2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426372"/>
                <a:ext cx="10896600" cy="2743200"/>
              </a:xfrm>
              <a:prstGeom prst="rect">
                <a:avLst/>
              </a:prstGeom>
              <a:blipFill>
                <a:blip r:embed="rId3"/>
                <a:stretch>
                  <a:fillRect l="-504" t="-2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18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with each data point as a single cluster</a:t>
            </a:r>
          </a:p>
          <a:p>
            <a:r>
              <a:rPr lang="en-US" dirty="0"/>
              <a:t>Keep merging clusters based on nearest distance between points from their members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4" y="4038601"/>
            <a:ext cx="4496427" cy="15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72" y="2971801"/>
            <a:ext cx="3096057" cy="30484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134600" y="2590800"/>
            <a:ext cx="0" cy="3276600"/>
          </a:xfrm>
          <a:prstGeom prst="straightConnector1">
            <a:avLst/>
          </a:prstGeom>
          <a:ln w="254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08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Example: Single Linkage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with each data point as a single cluster</a:t>
            </a:r>
          </a:p>
          <a:p>
            <a:r>
              <a:rPr lang="en-US" dirty="0"/>
              <a:t>Keep merging clusters based on nearest distance between points from their members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4" y="4038601"/>
            <a:ext cx="4496427" cy="15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72" y="2971801"/>
            <a:ext cx="3096057" cy="30484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134600" y="2590800"/>
            <a:ext cx="0" cy="3276600"/>
          </a:xfrm>
          <a:prstGeom prst="straightConnector1">
            <a:avLst/>
          </a:prstGeom>
          <a:ln w="254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96200" y="4343400"/>
            <a:ext cx="2438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61264" y="4343400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64" y="4343400"/>
                <a:ext cx="4891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03035" y="4126680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035" y="4126680"/>
                <a:ext cx="4891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19400" y="4254349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54349"/>
                <a:ext cx="48917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094953" y="2787134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953" y="2787134"/>
                <a:ext cx="4891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8458200" y="2971800"/>
            <a:ext cx="167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92703AB-1982-4432-BFA9-367A488071B6}"/>
              </a:ext>
            </a:extLst>
          </p:cNvPr>
          <p:cNvSpPr/>
          <p:nvPr/>
        </p:nvSpPr>
        <p:spPr>
          <a:xfrm>
            <a:off x="2164664" y="2787134"/>
            <a:ext cx="4769536" cy="94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procedure is exactly Kruskal’s algorithm! </a:t>
            </a:r>
          </a:p>
        </p:txBody>
      </p:sp>
    </p:spTree>
    <p:extLst>
      <p:ext uri="{BB962C8B-B14F-4D97-AF65-F5344CB8AC3E}">
        <p14:creationId xmlns:p14="http://schemas.microsoft.com/office/powerpoint/2010/main" val="40962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A4E3-BA9C-4845-AEFB-8CB1E909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C6F97-F2E7-424A-942B-7C7B566145D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MST for weighted undirected graphs</a:t>
                </a:r>
              </a:p>
              <a:p>
                <a:pPr lvl="1"/>
                <a:r>
                  <a:rPr lang="en-US" dirty="0"/>
                  <a:t>Prim’s algorithm</a:t>
                </a:r>
              </a:p>
              <a:p>
                <a:pPr lvl="1"/>
                <a:r>
                  <a:rPr lang="en-US" dirty="0"/>
                  <a:t>Kruskal’s algorithm </a:t>
                </a:r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connected graphs)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Kruskal’s algorithm can be used to produce single linkage clustering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C6F97-F2E7-424A-942B-7C7B5661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121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12243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0E38-816F-453B-8F84-12004B68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E213-A65B-4F99-8C82-0649CC4A3C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Last time: Prim’s algorithm</a:t>
            </a:r>
          </a:p>
          <a:p>
            <a:pPr lvl="1"/>
            <a:r>
              <a:rPr lang="en-US" dirty="0"/>
              <a:t>Starting from any node, it starts to </a:t>
            </a:r>
            <a:r>
              <a:rPr lang="en-US" dirty="0">
                <a:solidFill>
                  <a:srgbClr val="700000"/>
                </a:solidFill>
              </a:rPr>
              <a:t>grow a partial tree</a:t>
            </a:r>
            <a:r>
              <a:rPr lang="en-US" dirty="0"/>
              <a:t>, by repeatedly choosing </a:t>
            </a:r>
            <a:r>
              <a:rPr lang="en-US" dirty="0">
                <a:solidFill>
                  <a:srgbClr val="700000"/>
                </a:solidFill>
              </a:rPr>
              <a:t>the minimum-weight edge </a:t>
            </a:r>
            <a:r>
              <a:rPr lang="en-US" dirty="0"/>
              <a:t>to reach an unvisited node, till it connects all graph nodes </a:t>
            </a:r>
          </a:p>
          <a:p>
            <a:pPr lvl="1"/>
            <a:endParaRPr lang="en-US" dirty="0"/>
          </a:p>
          <a:p>
            <a:r>
              <a:rPr lang="en-US" dirty="0"/>
              <a:t>Today:  Kruskal’s algorithm </a:t>
            </a:r>
          </a:p>
          <a:p>
            <a:pPr lvl="1"/>
            <a:r>
              <a:rPr lang="en-US" dirty="0"/>
              <a:t>We will choose the ``</a:t>
            </a:r>
            <a:r>
              <a:rPr lang="en-US" dirty="0">
                <a:solidFill>
                  <a:srgbClr val="00B050"/>
                </a:solidFill>
              </a:rPr>
              <a:t>safe</a:t>
            </a:r>
            <a:r>
              <a:rPr lang="en-US" dirty="0"/>
              <a:t>” edges in a different order, and still grow the tree edge by edge</a:t>
            </a:r>
          </a:p>
          <a:p>
            <a:pPr lvl="2"/>
            <a:r>
              <a:rPr lang="en-US" dirty="0"/>
              <a:t>However, during the intermediate stages, what we have may not be a partial tree, could be disconnected.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9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71F5-038E-4B3C-B986-9DC12D60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81E7-8C22-4C9F-B5D8-2F0749C128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5410200"/>
            <a:ext cx="8229600" cy="990600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b="0" kern="0" dirty="0"/>
              <a:t>“</a:t>
            </a:r>
            <a:r>
              <a:rPr lang="en-US" b="0" kern="0" dirty="0">
                <a:solidFill>
                  <a:srgbClr val="00B050"/>
                </a:solidFill>
              </a:rPr>
              <a:t>safe</a:t>
            </a:r>
            <a:r>
              <a:rPr lang="en-US" b="0" kern="0" dirty="0"/>
              <a:t>”</a:t>
            </a:r>
            <a:r>
              <a:rPr lang="en-US" dirty="0"/>
              <a:t> edge to add first?</a:t>
            </a:r>
          </a:p>
          <a:p>
            <a:r>
              <a:rPr lang="en-US" dirty="0"/>
              <a:t>What will be the next a </a:t>
            </a:r>
            <a:r>
              <a:rPr lang="en-US" b="0" kern="0" dirty="0"/>
              <a:t>“</a:t>
            </a:r>
            <a:r>
              <a:rPr lang="en-US" b="0" kern="0" dirty="0">
                <a:solidFill>
                  <a:srgbClr val="00B050"/>
                </a:solidFill>
              </a:rPr>
              <a:t>safe</a:t>
            </a:r>
            <a:r>
              <a:rPr lang="en-US" b="0" kern="0" dirty="0"/>
              <a:t>”</a:t>
            </a:r>
            <a:r>
              <a:rPr lang="en-US" dirty="0"/>
              <a:t> edge to add?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F743A3-4358-41D9-9678-CE3C98CEE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44712"/>
            <a:ext cx="83153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0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B0F8-F5C6-4AB5-9C29-1B5C39AB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20A78-6072-4934-B1BA-9CFEAA6C7E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We will add edges gradually in a greedy manner using smallest weights, while maintaining what we have so far does not have any cycle</a:t>
                </a:r>
              </a:p>
              <a:p>
                <a:pPr lvl="1"/>
                <a:r>
                  <a:rPr lang="en-US" sz="2000" dirty="0"/>
                  <a:t>add edges to tree in ascending order by weight</a:t>
                </a:r>
              </a:p>
              <a:p>
                <a:pPr lvl="1"/>
                <a:r>
                  <a:rPr lang="en-US" sz="2000" dirty="0"/>
                  <a:t>but if an edge creates a </a:t>
                </a:r>
                <a:r>
                  <a:rPr lang="en-US" sz="2000" dirty="0">
                    <a:solidFill>
                      <a:srgbClr val="700000"/>
                    </a:solidFill>
                  </a:rPr>
                  <a:t>cycle</a:t>
                </a:r>
                <a:r>
                  <a:rPr lang="en-US" sz="2000" dirty="0"/>
                  <a:t>, do not add it, and move on to next edge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How do we check whether adding a new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creates a </a:t>
                </a:r>
                <a:r>
                  <a:rPr lang="en-US" sz="2400" dirty="0">
                    <a:solidFill>
                      <a:srgbClr val="700000"/>
                    </a:solidFill>
                  </a:rPr>
                  <a:t>cycle</a:t>
                </a:r>
                <a:r>
                  <a:rPr lang="en-US" sz="2400" dirty="0"/>
                  <a:t> or not? </a:t>
                </a:r>
              </a:p>
              <a:p>
                <a:pPr lvl="1"/>
                <a:r>
                  <a:rPr lang="en-US" sz="2100" dirty="0"/>
                  <a:t>check whether nodes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100" dirty="0"/>
                  <a:t> are already connected.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20A78-6072-4934-B1BA-9CFEAA6C7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3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4523-394F-4DC9-B980-B54D161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(Pseudocode)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2448-4331-44CC-AC3B-A4E0FC938A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3D90C-9CA6-4B64-9B73-90CD327F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24940"/>
            <a:ext cx="8854440" cy="48082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23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B0F8-F5C6-4AB5-9C29-1B5C39AB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0A78-6072-4934-B1BA-9CFEAA6C7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D6EC57-0614-4864-9FE9-E79D6502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61" y="1225659"/>
            <a:ext cx="6105525" cy="296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E47D35-CF66-4076-AE05-D3F9C10244A8}"/>
              </a:ext>
            </a:extLst>
          </p:cNvPr>
          <p:cNvGrpSpPr/>
          <p:nvPr/>
        </p:nvGrpSpPr>
        <p:grpSpPr>
          <a:xfrm>
            <a:off x="3260676" y="1691640"/>
            <a:ext cx="5273724" cy="2133600"/>
            <a:chOff x="990600" y="2057400"/>
            <a:chExt cx="7086600" cy="2908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F96EEC-8F8B-487D-BD48-A08B8A7A527B}"/>
                </a:ext>
              </a:extLst>
            </p:cNvPr>
            <p:cNvCxnSpPr/>
            <p:nvPr/>
          </p:nvCxnSpPr>
          <p:spPr bwMode="auto">
            <a:xfrm flipH="1" flipV="1">
              <a:off x="990600" y="3708400"/>
              <a:ext cx="838200" cy="10160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491417B-AEF5-4225-929E-A782976B9F25}"/>
                </a:ext>
              </a:extLst>
            </p:cNvPr>
            <p:cNvCxnSpPr/>
            <p:nvPr/>
          </p:nvCxnSpPr>
          <p:spPr bwMode="auto">
            <a:xfrm flipH="1">
              <a:off x="990600" y="2286000"/>
              <a:ext cx="838200" cy="9271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F87734-66F6-4F92-8B1D-1D4440440893}"/>
                </a:ext>
              </a:extLst>
            </p:cNvPr>
            <p:cNvCxnSpPr/>
            <p:nvPr/>
          </p:nvCxnSpPr>
          <p:spPr bwMode="auto">
            <a:xfrm flipH="1">
              <a:off x="2362200" y="4965700"/>
              <a:ext cx="1905000" cy="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AE83D8-FC82-4922-B05E-4B82279D15DB}"/>
                </a:ext>
              </a:extLst>
            </p:cNvPr>
            <p:cNvCxnSpPr/>
            <p:nvPr/>
          </p:nvCxnSpPr>
          <p:spPr bwMode="auto">
            <a:xfrm flipH="1">
              <a:off x="4876800" y="4965700"/>
              <a:ext cx="1905000" cy="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A4A8F4-7468-4DCE-8A82-B2453E7286E0}"/>
                </a:ext>
              </a:extLst>
            </p:cNvPr>
            <p:cNvCxnSpPr/>
            <p:nvPr/>
          </p:nvCxnSpPr>
          <p:spPr bwMode="auto">
            <a:xfrm flipH="1">
              <a:off x="3619500" y="3505200"/>
              <a:ext cx="1905000" cy="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63D93A-BF57-4761-A56B-B70560BC75BB}"/>
                </a:ext>
              </a:extLst>
            </p:cNvPr>
            <p:cNvCxnSpPr/>
            <p:nvPr/>
          </p:nvCxnSpPr>
          <p:spPr bwMode="auto">
            <a:xfrm flipH="1" flipV="1">
              <a:off x="3505200" y="3708400"/>
              <a:ext cx="838200" cy="10160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212FE9-44D0-4101-A521-537C3FBA66E7}"/>
                </a:ext>
              </a:extLst>
            </p:cNvPr>
            <p:cNvCxnSpPr/>
            <p:nvPr/>
          </p:nvCxnSpPr>
          <p:spPr bwMode="auto">
            <a:xfrm flipH="1" flipV="1">
              <a:off x="7239000" y="2247900"/>
              <a:ext cx="838200" cy="101600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F2A7D4-C217-4C5F-8A56-D4630F958851}"/>
                </a:ext>
              </a:extLst>
            </p:cNvPr>
            <p:cNvCxnSpPr/>
            <p:nvPr/>
          </p:nvCxnSpPr>
          <p:spPr bwMode="auto">
            <a:xfrm flipH="1">
              <a:off x="2362200" y="2057400"/>
              <a:ext cx="4419600" cy="0"/>
            </a:xfrm>
            <a:prstGeom prst="line">
              <a:avLst/>
            </a:prstGeom>
            <a:ln w="476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70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21287</TotalTime>
  <Words>1672</Words>
  <Application>Microsoft Office PowerPoint</Application>
  <PresentationFormat>Widescreen</PresentationFormat>
  <Paragraphs>216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Gill Sans MT</vt:lpstr>
      <vt:lpstr>FiraMono-Medium-Identity-H</vt:lpstr>
      <vt:lpstr>Wingdings 3</vt:lpstr>
      <vt:lpstr>FiraMono-Regular-Identity-H</vt:lpstr>
      <vt:lpstr>Arial</vt:lpstr>
      <vt:lpstr>Cambria Math</vt:lpstr>
      <vt:lpstr>Calibri</vt:lpstr>
      <vt:lpstr>FiraMono-Oblique-Identity-H</vt:lpstr>
      <vt:lpstr>Wingdings</vt:lpstr>
      <vt:lpstr>Calibri Light</vt:lpstr>
      <vt:lpstr>Bookman Old Style</vt:lpstr>
      <vt:lpstr>Origin</vt:lpstr>
      <vt:lpstr>1_Custom Design</vt:lpstr>
      <vt:lpstr>Custom Design</vt:lpstr>
      <vt:lpstr>DSC40B: Theoretical Foundations of Data Science II </vt:lpstr>
      <vt:lpstr>Previously </vt:lpstr>
      <vt:lpstr>Kruskal’s Algorithm for MST</vt:lpstr>
      <vt:lpstr>Recall the general greedy idea: </vt:lpstr>
      <vt:lpstr>PowerPoint Presentation</vt:lpstr>
      <vt:lpstr>Example</vt:lpstr>
      <vt:lpstr>Strategy</vt:lpstr>
      <vt:lpstr>Kruskal’s algorithm (Pseudocode) </vt:lpstr>
      <vt:lpstr>Example</vt:lpstr>
      <vt:lpstr>Kruskal’s algorithm (Pseudocode) </vt:lpstr>
      <vt:lpstr>Checking for connectivity</vt:lpstr>
      <vt:lpstr>Disjoint Set Forests  </vt:lpstr>
      <vt:lpstr>Example </vt:lpstr>
      <vt:lpstr>Disjoint Set Forests</vt:lpstr>
      <vt:lpstr>Disjoint Set Forest </vt:lpstr>
      <vt:lpstr>Kruskal’s Algorithm</vt:lpstr>
      <vt:lpstr>Time complexity of Kruskal’s algorithm</vt:lpstr>
      <vt:lpstr>Kruskal’s vs. Prim’s</vt:lpstr>
      <vt:lpstr>MSTs and (hierarchical) clustering</vt:lpstr>
      <vt:lpstr>Clustering problem</vt:lpstr>
      <vt:lpstr>Clustering problem</vt:lpstr>
      <vt:lpstr>Recall the brute-force solution</vt:lpstr>
      <vt:lpstr>Distance graph</vt:lpstr>
      <vt:lpstr>Clustering</vt:lpstr>
      <vt:lpstr>Single linkage clustering</vt:lpstr>
      <vt:lpstr>Example of chaining effect</vt:lpstr>
      <vt:lpstr>Hierarchical clustering, and single linkage clustering algorithm (Optional) </vt:lpstr>
      <vt:lpstr>Clustering</vt:lpstr>
      <vt:lpstr>Clustering</vt:lpstr>
      <vt:lpstr>Hierarchical Clustering </vt:lpstr>
      <vt:lpstr>Hierarchical Clustering  </vt:lpstr>
      <vt:lpstr> Hierarchical Clustering </vt:lpstr>
      <vt:lpstr> Hierarchical Clustering </vt:lpstr>
      <vt:lpstr>Hierarchical Clustering </vt:lpstr>
      <vt:lpstr>Hierarchical Clustering Tree (HCT)</vt:lpstr>
      <vt:lpstr>Single Linkage Clustering</vt:lpstr>
      <vt:lpstr>Single Linkage Clustering</vt:lpstr>
      <vt:lpstr>Single Linkage Clustering</vt:lpstr>
      <vt:lpstr>Single Linkage Clustering</vt:lpstr>
      <vt:lpstr>Single Linkage Clustering</vt:lpstr>
      <vt:lpstr>One Example: Single Linkage Clustering</vt:lpstr>
      <vt:lpstr>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1297</cp:revision>
  <dcterms:created xsi:type="dcterms:W3CDTF">2006-08-16T00:00:00Z</dcterms:created>
  <dcterms:modified xsi:type="dcterms:W3CDTF">2023-03-13T22:26:25Z</dcterms:modified>
</cp:coreProperties>
</file>