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5"/>
  </p:notesMasterIdLst>
  <p:sldIdLst>
    <p:sldId id="256" r:id="rId4"/>
    <p:sldId id="779" r:id="rId5"/>
    <p:sldId id="785" r:id="rId6"/>
    <p:sldId id="812" r:id="rId7"/>
    <p:sldId id="813" r:id="rId8"/>
    <p:sldId id="814" r:id="rId9"/>
    <p:sldId id="816" r:id="rId10"/>
    <p:sldId id="818" r:id="rId11"/>
    <p:sldId id="819" r:id="rId12"/>
    <p:sldId id="820" r:id="rId13"/>
    <p:sldId id="821" r:id="rId14"/>
    <p:sldId id="822" r:id="rId15"/>
    <p:sldId id="824" r:id="rId16"/>
    <p:sldId id="825" r:id="rId17"/>
    <p:sldId id="828" r:id="rId18"/>
    <p:sldId id="815" r:id="rId19"/>
    <p:sldId id="827" r:id="rId20"/>
    <p:sldId id="841" r:id="rId21"/>
    <p:sldId id="849" r:id="rId22"/>
    <p:sldId id="850" r:id="rId23"/>
    <p:sldId id="842" r:id="rId24"/>
    <p:sldId id="843" r:id="rId25"/>
    <p:sldId id="833" r:id="rId26"/>
    <p:sldId id="834" r:id="rId27"/>
    <p:sldId id="835" r:id="rId28"/>
    <p:sldId id="831" r:id="rId29"/>
    <p:sldId id="832" r:id="rId30"/>
    <p:sldId id="836" r:id="rId31"/>
    <p:sldId id="837" r:id="rId32"/>
    <p:sldId id="839" r:id="rId33"/>
    <p:sldId id="840" r:id="rId34"/>
    <p:sldId id="845" r:id="rId35"/>
    <p:sldId id="846" r:id="rId36"/>
    <p:sldId id="838" r:id="rId37"/>
    <p:sldId id="851" r:id="rId38"/>
    <p:sldId id="852" r:id="rId39"/>
    <p:sldId id="853" r:id="rId40"/>
    <p:sldId id="854" r:id="rId41"/>
    <p:sldId id="856" r:id="rId42"/>
    <p:sldId id="857" r:id="rId43"/>
    <p:sldId id="858" r:id="rId44"/>
    <p:sldId id="859" r:id="rId45"/>
    <p:sldId id="860" r:id="rId46"/>
    <p:sldId id="867" r:id="rId47"/>
    <p:sldId id="847" r:id="rId48"/>
    <p:sldId id="861" r:id="rId49"/>
    <p:sldId id="863" r:id="rId50"/>
    <p:sldId id="865" r:id="rId51"/>
    <p:sldId id="864" r:id="rId52"/>
    <p:sldId id="866" r:id="rId53"/>
    <p:sldId id="811" r:id="rId54"/>
  </p:sldIdLst>
  <p:sldSz cx="12192000" cy="6858000"/>
  <p:notesSz cx="6858000" cy="9144000"/>
  <p:embeddedFontLst>
    <p:embeddedFont>
      <p:font typeface="Abadi" panose="020B0604020104020204" pitchFamily="34" charset="0"/>
      <p:regular r:id="rId56"/>
    </p:embeddedFont>
    <p:embeddedFont>
      <p:font typeface="Arial Nova Cond" panose="020B0506020202020204" pitchFamily="34" charset="0"/>
      <p:regular r:id="rId57"/>
      <p:bold r:id="rId58"/>
      <p:italic r:id="rId59"/>
      <p:boldItalic r:id="rId60"/>
    </p:embeddedFont>
    <p:embeddedFont>
      <p:font typeface="Bookman Old Style" panose="02050604050505020204" pitchFamily="18" charset="0"/>
      <p:regular r:id="rId61"/>
      <p:bold r:id="rId62"/>
      <p:italic r:id="rId63"/>
      <p:bold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alibri Light" panose="020F0302020204030204" pitchFamily="34" charset="0"/>
      <p:regular r:id="rId69"/>
      <p:italic r:id="rId70"/>
    </p:embeddedFont>
    <p:embeddedFont>
      <p:font typeface="Cambria Math" panose="02040503050406030204" pitchFamily="18" charset="0"/>
      <p:regular r:id="rId71"/>
    </p:embeddedFont>
    <p:embeddedFont>
      <p:font typeface="Gill Sans MT" panose="020B0502020104020203" pitchFamily="34" charset="0"/>
      <p:regular r:id="rId72"/>
      <p:bold r:id="rId73"/>
      <p:italic r:id="rId74"/>
      <p:boldItalic r:id="rId75"/>
    </p:embeddedFont>
    <p:embeddedFont>
      <p:font typeface="Segoe UI" panose="020B0502040204020203" pitchFamily="34" charset="0"/>
      <p:regular r:id="rId76"/>
      <p:bold r:id="rId77"/>
      <p:italic r:id="rId78"/>
      <p:boldItalic r:id="rId79"/>
    </p:embeddedFont>
    <p:embeddedFont>
      <p:font typeface="Times" panose="02020603050405020304" pitchFamily="18" charset="0"/>
      <p:regular r:id="rId80"/>
      <p:bold r:id="rId81"/>
      <p:italic r:id="rId82"/>
      <p:boldItalic r:id="rId83"/>
    </p:embeddedFont>
    <p:embeddedFont>
      <p:font typeface="Wingdings 3" panose="05040102010807070707" pitchFamily="18" charset="2"/>
      <p:regular r:id="rId84"/>
    </p:embeddedFont>
  </p:embeddedFontLst>
  <p:custDataLst>
    <p:tags r:id="rId8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6E7792"/>
    <a:srgbClr val="0B0E8F"/>
    <a:srgbClr val="FF9900"/>
    <a:srgbClr val="FFFFCC"/>
    <a:srgbClr val="46464C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58" d="100"/>
          <a:sy n="58" d="100"/>
        </p:scale>
        <p:origin x="936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84" Type="http://schemas.openxmlformats.org/officeDocument/2006/relationships/font" Target="fonts/font29.fntdata"/><Relationship Id="rId89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font" Target="fonts/font3.fntdata"/><Relationship Id="rId74" Type="http://schemas.openxmlformats.org/officeDocument/2006/relationships/font" Target="fonts/font19.fntdata"/><Relationship Id="rId79" Type="http://schemas.openxmlformats.org/officeDocument/2006/relationships/font" Target="fonts/font24.fntdata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font" Target="fonts/font22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7.fntdata"/><Relationship Id="rId80" Type="http://schemas.openxmlformats.org/officeDocument/2006/relationships/font" Target="fonts/font25.fntdata"/><Relationship Id="rId85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font" Target="fonts/font20.fntdata"/><Relationship Id="rId83" Type="http://schemas.openxmlformats.org/officeDocument/2006/relationships/font" Target="fonts/font28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2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font" Target="fonts/font23.fntdata"/><Relationship Id="rId81" Type="http://schemas.openxmlformats.org/officeDocument/2006/relationships/font" Target="fonts/font26.fntdata"/><Relationship Id="rId86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6" Type="http://schemas.openxmlformats.org/officeDocument/2006/relationships/font" Target="fonts/font21.fntdata"/><Relationship Id="rId7" Type="http://schemas.openxmlformats.org/officeDocument/2006/relationships/slide" Target="slides/slide4.xml"/><Relationship Id="rId71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11.fntdata"/><Relationship Id="rId87" Type="http://schemas.openxmlformats.org/officeDocument/2006/relationships/viewProps" Target="viewProps.xml"/><Relationship Id="rId61" Type="http://schemas.openxmlformats.org/officeDocument/2006/relationships/font" Target="fonts/font6.fntdata"/><Relationship Id="rId82" Type="http://schemas.openxmlformats.org/officeDocument/2006/relationships/font" Target="fonts/font27.fntdata"/><Relationship Id="rId19" Type="http://schemas.openxmlformats.org/officeDocument/2006/relationships/slide" Target="slides/slide1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33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0:52.7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75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35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1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1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8T03:56:47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1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  <inkml:trace contextRef="#ctx0" brushRef="#br0" timeOffset="2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1">5260-606 12,'-4'-19'28,"4"19"0,0 0-8,0 0-3,0 0-3,0 0-2,0 0-2,0 0-2,4 22-1,-4-22-2,-16 45 0,2-15 0,4 13-2,-6 3 0,6 10 0,-4-1-1,5 4-1,-3-8 0,5-1-1,0-6 0,4-10 1,1-5-2,-3-11-1,3-3-3,2-15-15,0 0-15,0 0 0,0 0-1,-7-24 1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849 2384 32,'0'16'28,"0"-16"2,-18 37 0,13 0-21,-11-8 0,13 18-1,-11-9-1,11 8 0,-10-3-2,12 8-1,-11-8 0,6-2-2,-6-3 0,7-5-2,-4-5 1,2-4-2,0-7 1,7-17-3,-5 21-4,5-21-10,0 0-16,0 0 0,-12-28-1,17 7 0</inkml:trace>
  <inkml:trace contextRef="#ctx0" brushRef="#br0" timeOffset="4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05T23:48:59.2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2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2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2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2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23.png"/><Relationship Id="rId4" Type="http://schemas.openxmlformats.org/officeDocument/2006/relationships/image" Target="../media/image57.png"/><Relationship Id="rId9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14:   </a:t>
            </a:r>
            <a:r>
              <a:rPr lang="en-US" sz="2800" i="1" dirty="0"/>
              <a:t>Shortest Path in Weighted Graphs – part I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93B-069C-4D2C-B620-A984DFFB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Shortest path is not well-defined if the input graph has “</a:t>
                </a:r>
                <a:r>
                  <a:rPr lang="en-US" sz="2400" dirty="0">
                    <a:solidFill>
                      <a:srgbClr val="700000"/>
                    </a:solidFill>
                  </a:rPr>
                  <a:t>negative cycles</a:t>
                </a:r>
                <a:r>
                  <a:rPr lang="en-US" sz="2400" dirty="0"/>
                  <a:t>”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700000"/>
                    </a:solidFill>
                  </a:rPr>
                  <a:t>negative cycle </a:t>
                </a:r>
                <a:r>
                  <a:rPr lang="en-US" sz="2000" dirty="0"/>
                  <a:t>is a cycle whose length is negative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Assume we have a graph with no negative cycle</a:t>
                </a:r>
              </a:p>
              <a:p>
                <a:pPr lvl="1"/>
                <a:r>
                  <a:rPr lang="en-US" sz="2000" dirty="0"/>
                  <a:t>Then for any pair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there is always a shortest path that is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simple</a:t>
                </a:r>
                <a:r>
                  <a:rPr lang="en-US" sz="2000" dirty="0"/>
                  <a:t>.  </a:t>
                </a:r>
              </a:p>
              <a:p>
                <a:pPr lvl="2"/>
                <a:r>
                  <a:rPr lang="en-US" sz="1800" dirty="0"/>
                  <a:t>If a path is not simple, there is a cycle inside, then removing this cycle can only make the path length shorter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1F250645-B18A-42FB-A5FF-E017FDDC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962401"/>
            <a:ext cx="3448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93B-069C-4D2C-B620-A984DFFB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Shortest path is not well-defined if the input graph has “</a:t>
                </a:r>
                <a:r>
                  <a:rPr lang="en-US" sz="2400" dirty="0">
                    <a:solidFill>
                      <a:srgbClr val="700000"/>
                    </a:solidFill>
                  </a:rPr>
                  <a:t>negative cycles</a:t>
                </a:r>
                <a:r>
                  <a:rPr lang="en-US" sz="2400" dirty="0"/>
                  <a:t>”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700000"/>
                    </a:solidFill>
                  </a:rPr>
                  <a:t>negative cycle </a:t>
                </a:r>
                <a:r>
                  <a:rPr lang="en-US" sz="2000" dirty="0"/>
                  <a:t>is a cycle whose length is negative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Assume we have a graph with no negative cycle</a:t>
                </a:r>
              </a:p>
              <a:p>
                <a:pPr lvl="1"/>
                <a:r>
                  <a:rPr lang="en-US" sz="2000" dirty="0"/>
                  <a:t>Then for any pair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there is always a shortest path that is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simple</a:t>
                </a:r>
                <a:r>
                  <a:rPr lang="en-US" sz="2000" dirty="0"/>
                  <a:t>.  </a:t>
                </a:r>
              </a:p>
              <a:p>
                <a:pPr lvl="2"/>
                <a:r>
                  <a:rPr lang="en-US" sz="1800" dirty="0"/>
                  <a:t>If a path is not simple, there is a cycle inside, then removing this cycle can only make the path length shorter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Hence from now on, when we can assume that shortest paths are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simple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56E08-290F-4E58-8242-F13BADA79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39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92B-99AA-48ED-A38D-1C667C84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F0A44E88-B314-4260-AF5A-CA1960054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1340069"/>
                <a:ext cx="7543800" cy="182985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Optimal Substructure Property</a:t>
                </a:r>
                <a:r>
                  <a:rPr lang="en-US" sz="2000" dirty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(Theorem)</a:t>
                </a:r>
                <a:r>
                  <a:rPr lang="en-US" sz="2400" dirty="0">
                    <a:solidFill>
                      <a:srgbClr val="0070C0"/>
                    </a:solidFill>
                  </a:rPr>
                  <a:t>: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r>
                  <a:rPr lang="en-US" sz="2400" dirty="0"/>
                  <a:t>then any sub-path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also a shortest path. </a:t>
                </a:r>
              </a:p>
            </p:txBody>
          </p:sp>
        </mc:Choice>
        <mc:Fallback xmlns=""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F0A44E88-B314-4260-AF5A-CA1960054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340069"/>
                <a:ext cx="7543800" cy="1829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9F0AD5D-D52D-4E1C-B112-3FB98A27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3688080"/>
            <a:ext cx="4686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B35-CEDB-45D0-B58E-8021ABBC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shortest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8C76A-0289-4A15-BE7F-8B0A2507266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4648200"/>
              </a:xfrm>
            </p:spPr>
            <p:txBody>
              <a:bodyPr/>
              <a:lstStyle/>
              <a:p>
                <a:r>
                  <a:rPr lang="en-US" dirty="0"/>
                  <a:t>From now on,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denote the (shortest path)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Triangle inequality: 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an edge. Then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One can view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as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using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as last edge</a:t>
                </a:r>
              </a:p>
              <a:p>
                <a:pPr marL="27463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0070C0"/>
                    </a:solidFill>
                  </a:rPr>
                  <a:t>predecessor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along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the last edge along a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predecessor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along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8C76A-0289-4A15-BE7F-8B0A25072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4648200"/>
              </a:xfrm>
              <a:blipFill>
                <a:blip r:embed="rId2"/>
                <a:stretch>
                  <a:fillRect l="-500" t="-1180" b="-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0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8400"/>
            <a:ext cx="8458200" cy="1600200"/>
          </a:xfrm>
        </p:spPr>
        <p:txBody>
          <a:bodyPr/>
          <a:lstStyle/>
          <a:p>
            <a:pPr algn="ctr"/>
            <a:r>
              <a:rPr lang="en-US" dirty="0"/>
              <a:t>Single-source shortest paths (SSSP)</a:t>
            </a:r>
            <a:br>
              <a:rPr lang="en-US" dirty="0"/>
            </a:br>
            <a:r>
              <a:rPr lang="en-US" dirty="0"/>
              <a:t>and Does BFS work for weighted graphs?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845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0702-DE11-4706-8A42-B2ACAA8E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12AB-8628-4BE8-9300-5B825E66436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371600"/>
                <a:ext cx="10972800" cy="48006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Single-source shortest path (SSSP) </a:t>
                </a:r>
                <a:r>
                  <a:rPr lang="en-US" sz="2400" dirty="0"/>
                  <a:t>problem: </a:t>
                </a:r>
              </a:p>
              <a:p>
                <a:pPr lvl="1"/>
                <a:r>
                  <a:rPr lang="en-US" sz="2000" dirty="0"/>
                  <a:t>Given a weighted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a source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compute the shortest path distance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all other nodes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:r>
                  <a:rPr lang="en-US" dirty="0" err="1"/>
                  <a:t>i.e</a:t>
                </a:r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endParaRPr lang="en-US" sz="1000" dirty="0"/>
              </a:p>
              <a:p>
                <a:r>
                  <a:rPr lang="en-US" sz="2400" dirty="0"/>
                  <a:t>Once we have an algorithm for SSSP, we can use it to solve for all-pairs shortest path problem (where we compute shortest path distance among all pairs of nodes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/>
                  <a:t>by simply running SSSP once using each node as source </a:t>
                </a:r>
              </a:p>
              <a:p>
                <a:pPr lvl="1"/>
                <a:endParaRPr lang="en-US" sz="1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612AB-8628-4BE8-9300-5B825E664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371600"/>
                <a:ext cx="10972800" cy="4800600"/>
              </a:xfrm>
              <a:blipFill>
                <a:blip r:embed="rId2"/>
                <a:stretch>
                  <a:fillRect l="-389" t="-1015" r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0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A028-3795-47FF-8A67-7CE07FCD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76E4C-3861-4CDB-9789-AD03954051E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An unweighted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be thought of as a weighted graph where all edges have the same unit weight,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Hence, </a:t>
                </a:r>
              </a:p>
              <a:p>
                <a:pPr lvl="1"/>
                <a:r>
                  <a:rPr lang="en-US" dirty="0"/>
                  <a:t>BFS can compute the shortest path lengths (to the source) for an unweighted graph, or equivalently, a graph where all edges have </a:t>
                </a:r>
                <a:r>
                  <a:rPr lang="en-US" dirty="0">
                    <a:solidFill>
                      <a:srgbClr val="700000"/>
                    </a:solidFill>
                  </a:rPr>
                  <a:t>the same positive edge weights</a:t>
                </a:r>
                <a:r>
                  <a:rPr lang="en-US" dirty="0"/>
                  <a:t>!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76E4C-3861-4CDB-9789-AD0395405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24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BF9-92B6-40FC-B621-2AB1B7D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BFS </a:t>
            </a:r>
            <a:r>
              <a:rPr lang="en-US"/>
              <a:t>idea work in general?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1B5-CF91-4D63-9974-D3754500DC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29640"/>
            <a:ext cx="5105400" cy="4937760"/>
          </a:xfrm>
        </p:spPr>
        <p:txBody>
          <a:bodyPr/>
          <a:lstStyle/>
          <a:p>
            <a:r>
              <a:rPr lang="en-US" dirty="0"/>
              <a:t>Not really</a:t>
            </a:r>
          </a:p>
          <a:p>
            <a:r>
              <a:rPr lang="en-US" dirty="0"/>
              <a:t>Example: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C654A7-47B9-49BB-9168-B8F9F81EBF01}"/>
              </a:ext>
            </a:extLst>
          </p:cNvPr>
          <p:cNvGrpSpPr/>
          <p:nvPr/>
        </p:nvGrpSpPr>
        <p:grpSpPr>
          <a:xfrm>
            <a:off x="914400" y="2648400"/>
            <a:ext cx="3935160" cy="3519000"/>
            <a:chOff x="304800" y="2255400"/>
            <a:chExt cx="3935160" cy="3519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FD7567-A08E-4F40-A599-67ECA79FBBD3}"/>
                </a:ext>
              </a:extLst>
            </p:cNvPr>
            <p:cNvSpPr/>
            <p:nvPr/>
          </p:nvSpPr>
          <p:spPr>
            <a:xfrm>
              <a:off x="304800" y="3210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14:cNvPr>
                <p14:cNvContentPartPr/>
                <p14:nvPr/>
              </p14:nvContentPartPr>
              <p14:xfrm>
                <a:off x="547660" y="3413760"/>
                <a:ext cx="208440" cy="28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800" y="3401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3D5078-A26B-4A86-96D3-E7592C05B534}"/>
                </a:ext>
              </a:extLst>
            </p:cNvPr>
            <p:cNvCxnSpPr>
              <a:stCxn id="4" idx="7"/>
              <a:endCxn id="7" idx="2"/>
            </p:cNvCxnSpPr>
            <p:nvPr/>
          </p:nvCxnSpPr>
          <p:spPr>
            <a:xfrm flipV="1">
              <a:off x="938410" y="2617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0BABAE-E98E-4156-B400-07639980F2BE}"/>
                </a:ext>
              </a:extLst>
            </p:cNvPr>
            <p:cNvSpPr/>
            <p:nvPr/>
          </p:nvSpPr>
          <p:spPr>
            <a:xfrm>
              <a:off x="1621680" y="2255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CE848-8E02-4622-BA29-C81D6F592DBB}"/>
                </a:ext>
              </a:extLst>
            </p:cNvPr>
            <p:cNvSpPr/>
            <p:nvPr/>
          </p:nvSpPr>
          <p:spPr>
            <a:xfrm>
              <a:off x="1725000" y="3710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A7F1A6-8914-42D4-AB21-232DD4DDA753}"/>
                </a:ext>
              </a:extLst>
            </p:cNvPr>
            <p:cNvSpPr/>
            <p:nvPr/>
          </p:nvSpPr>
          <p:spPr>
            <a:xfrm>
              <a:off x="1730400" y="5044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14:cNvPr>
                <p14:cNvContentPartPr/>
                <p14:nvPr/>
              </p14:nvContentPartPr>
              <p14:xfrm>
                <a:off x="1983340" y="5278200"/>
                <a:ext cx="258120" cy="21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460" y="5266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A386F5-50A3-4894-8C2C-575723B85ECC}"/>
                </a:ext>
              </a:extLst>
            </p:cNvPr>
            <p:cNvSpPr/>
            <p:nvPr/>
          </p:nvSpPr>
          <p:spPr>
            <a:xfrm>
              <a:off x="3491160" y="2422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B245FC-3E35-44CD-B123-1A34A2FA9A50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45640" y="2617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92B43C-F10B-4230-92A8-7142FF60F135}"/>
                </a:ext>
              </a:extLst>
            </p:cNvPr>
            <p:cNvCxnSpPr>
              <a:stCxn id="11" idx="3"/>
              <a:endCxn id="8" idx="6"/>
            </p:cNvCxnSpPr>
            <p:nvPr/>
          </p:nvCxnSpPr>
          <p:spPr>
            <a:xfrm flipH="1">
              <a:off x="2437080" y="3061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DA7BEE-84A4-4E0A-AD94-B1D045DA6C45}"/>
                </a:ext>
              </a:extLst>
            </p:cNvPr>
            <p:cNvCxnSpPr>
              <a:stCxn id="4" idx="5"/>
              <a:endCxn id="8" idx="1"/>
            </p:cNvCxnSpPr>
            <p:nvPr/>
          </p:nvCxnSpPr>
          <p:spPr>
            <a:xfrm flipV="1">
              <a:off x="938410" y="3815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5BDE67-1926-470C-BCBD-122858E5FB46}"/>
                </a:ext>
              </a:extLst>
            </p:cNvPr>
            <p:cNvCxnSpPr>
              <a:stCxn id="4" idx="4"/>
              <a:endCxn id="9" idx="1"/>
            </p:cNvCxnSpPr>
            <p:nvPr/>
          </p:nvCxnSpPr>
          <p:spPr>
            <a:xfrm>
              <a:off x="675960" y="3953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14:cNvPr>
                <p14:cNvContentPartPr/>
                <p14:nvPr/>
              </p14:nvContentPartPr>
              <p14:xfrm>
                <a:off x="1093060" y="2397120"/>
                <a:ext cx="2833200" cy="128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1178" y="2385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FD0CD6-E8FE-41BE-A009-F00A98C65D3C}"/>
                </a:ext>
              </a:extLst>
            </p:cNvPr>
            <p:cNvSpPr/>
            <p:nvPr/>
          </p:nvSpPr>
          <p:spPr>
            <a:xfrm>
              <a:off x="1518360" y="3508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14:cNvPr>
                <p14:cNvContentPartPr/>
                <p14:nvPr/>
              </p14:nvContentPartPr>
              <p14:xfrm>
                <a:off x="2835460" y="3266520"/>
                <a:ext cx="4500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3580" y="3254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4F9A65-691B-47FE-B9F8-CB9ABF949EFF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2081040" y="4422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14:cNvPr>
                <p14:cNvContentPartPr/>
                <p14:nvPr/>
              </p14:nvContentPartPr>
              <p14:xfrm>
                <a:off x="1072540" y="3850080"/>
                <a:ext cx="1355400" cy="116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673" y="3838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583B8E-BFCF-419A-A493-EC304B5A0B8E}"/>
                </a:ext>
              </a:extLst>
            </p:cNvPr>
            <p:cNvSpPr/>
            <p:nvPr/>
          </p:nvSpPr>
          <p:spPr bwMode="auto">
            <a:xfrm>
              <a:off x="2330605" y="449580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3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BF9-92B6-40FC-B621-2AB1B7D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BFS idea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1B5-CF91-4D63-9974-D3754500DC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29640"/>
            <a:ext cx="5105400" cy="4937760"/>
          </a:xfrm>
        </p:spPr>
        <p:txBody>
          <a:bodyPr/>
          <a:lstStyle/>
          <a:p>
            <a:r>
              <a:rPr lang="en-US" dirty="0"/>
              <a:t>Not really</a:t>
            </a:r>
          </a:p>
          <a:p>
            <a:r>
              <a:rPr lang="en-US" dirty="0"/>
              <a:t>Example: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C654A7-47B9-49BB-9168-B8F9F81EBF01}"/>
              </a:ext>
            </a:extLst>
          </p:cNvPr>
          <p:cNvGrpSpPr/>
          <p:nvPr/>
        </p:nvGrpSpPr>
        <p:grpSpPr>
          <a:xfrm>
            <a:off x="914400" y="2611455"/>
            <a:ext cx="3935160" cy="3519000"/>
            <a:chOff x="304800" y="2255400"/>
            <a:chExt cx="3935160" cy="3519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FD7567-A08E-4F40-A599-67ECA79FBBD3}"/>
                </a:ext>
              </a:extLst>
            </p:cNvPr>
            <p:cNvSpPr/>
            <p:nvPr/>
          </p:nvSpPr>
          <p:spPr>
            <a:xfrm>
              <a:off x="304800" y="3210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14:cNvPr>
                <p14:cNvContentPartPr/>
                <p14:nvPr/>
              </p14:nvContentPartPr>
              <p14:xfrm>
                <a:off x="547660" y="3413760"/>
                <a:ext cx="208440" cy="28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800" y="3401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3D5078-A26B-4A86-96D3-E7592C05B534}"/>
                </a:ext>
              </a:extLst>
            </p:cNvPr>
            <p:cNvCxnSpPr>
              <a:stCxn id="4" idx="7"/>
              <a:endCxn id="7" idx="2"/>
            </p:cNvCxnSpPr>
            <p:nvPr/>
          </p:nvCxnSpPr>
          <p:spPr>
            <a:xfrm flipV="1">
              <a:off x="938410" y="2617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0BABAE-E98E-4156-B400-07639980F2BE}"/>
                </a:ext>
              </a:extLst>
            </p:cNvPr>
            <p:cNvSpPr/>
            <p:nvPr/>
          </p:nvSpPr>
          <p:spPr>
            <a:xfrm>
              <a:off x="1621680" y="2255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CE848-8E02-4622-BA29-C81D6F592DBB}"/>
                </a:ext>
              </a:extLst>
            </p:cNvPr>
            <p:cNvSpPr/>
            <p:nvPr/>
          </p:nvSpPr>
          <p:spPr>
            <a:xfrm>
              <a:off x="1725000" y="3710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A7F1A6-8914-42D4-AB21-232DD4DDA753}"/>
                </a:ext>
              </a:extLst>
            </p:cNvPr>
            <p:cNvSpPr/>
            <p:nvPr/>
          </p:nvSpPr>
          <p:spPr>
            <a:xfrm>
              <a:off x="1730400" y="5044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14:cNvPr>
                <p14:cNvContentPartPr/>
                <p14:nvPr/>
              </p14:nvContentPartPr>
              <p14:xfrm>
                <a:off x="1983340" y="5278200"/>
                <a:ext cx="258120" cy="21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460" y="5266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A386F5-50A3-4894-8C2C-575723B85ECC}"/>
                </a:ext>
              </a:extLst>
            </p:cNvPr>
            <p:cNvSpPr/>
            <p:nvPr/>
          </p:nvSpPr>
          <p:spPr>
            <a:xfrm>
              <a:off x="3491160" y="2422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B245FC-3E35-44CD-B123-1A34A2FA9A50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45640" y="2617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92B43C-F10B-4230-92A8-7142FF60F135}"/>
                </a:ext>
              </a:extLst>
            </p:cNvPr>
            <p:cNvCxnSpPr>
              <a:stCxn id="11" idx="3"/>
              <a:endCxn id="8" idx="6"/>
            </p:cNvCxnSpPr>
            <p:nvPr/>
          </p:nvCxnSpPr>
          <p:spPr>
            <a:xfrm flipH="1">
              <a:off x="2437080" y="3061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DA7BEE-84A4-4E0A-AD94-B1D045DA6C45}"/>
                </a:ext>
              </a:extLst>
            </p:cNvPr>
            <p:cNvCxnSpPr>
              <a:stCxn id="4" idx="5"/>
              <a:endCxn id="8" idx="1"/>
            </p:cNvCxnSpPr>
            <p:nvPr/>
          </p:nvCxnSpPr>
          <p:spPr>
            <a:xfrm flipV="1">
              <a:off x="938410" y="3815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5BDE67-1926-470C-BCBD-122858E5FB46}"/>
                </a:ext>
              </a:extLst>
            </p:cNvPr>
            <p:cNvCxnSpPr>
              <a:stCxn id="4" idx="4"/>
              <a:endCxn id="9" idx="1"/>
            </p:cNvCxnSpPr>
            <p:nvPr/>
          </p:nvCxnSpPr>
          <p:spPr>
            <a:xfrm>
              <a:off x="675960" y="3953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14:cNvPr>
                <p14:cNvContentPartPr/>
                <p14:nvPr/>
              </p14:nvContentPartPr>
              <p14:xfrm>
                <a:off x="1093060" y="2397120"/>
                <a:ext cx="2833200" cy="128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1178" y="2385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FD0CD6-E8FE-41BE-A009-F00A98C65D3C}"/>
                </a:ext>
              </a:extLst>
            </p:cNvPr>
            <p:cNvSpPr/>
            <p:nvPr/>
          </p:nvSpPr>
          <p:spPr>
            <a:xfrm>
              <a:off x="1518360" y="3508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14:cNvPr>
                <p14:cNvContentPartPr/>
                <p14:nvPr/>
              </p14:nvContentPartPr>
              <p14:xfrm>
                <a:off x="2835460" y="3266520"/>
                <a:ext cx="4500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3580" y="3254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4F9A65-691B-47FE-B9F8-CB9ABF949EFF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2081040" y="4422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14:cNvPr>
                <p14:cNvContentPartPr/>
                <p14:nvPr/>
              </p14:nvContentPartPr>
              <p14:xfrm>
                <a:off x="1072540" y="3850080"/>
                <a:ext cx="1355400" cy="116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673" y="3838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583B8E-BFCF-419A-A493-EC304B5A0B8E}"/>
                </a:ext>
              </a:extLst>
            </p:cNvPr>
            <p:cNvSpPr/>
            <p:nvPr/>
          </p:nvSpPr>
          <p:spPr bwMode="auto">
            <a:xfrm>
              <a:off x="2330605" y="449580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CD36764-8814-4785-821C-2049E314B1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920" y="2666104"/>
                <a:ext cx="5953480" cy="32869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Intuitively, what went wrong? </a:t>
                </a:r>
              </a:p>
              <a:p>
                <a:pPr lvl="1"/>
                <a:r>
                  <a:rPr lang="en-US" sz="2000" dirty="0"/>
                  <a:t>Recall BFS is a greedy algorithm and keeps exploring nodes in increasing distance to the source. </a:t>
                </a:r>
              </a:p>
              <a:p>
                <a:pPr lvl="1"/>
                <a:r>
                  <a:rPr lang="en-US" sz="2000" dirty="0"/>
                  <a:t>In BFS,  at the time we explore a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we have found its correct distance to the source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already. </a:t>
                </a:r>
              </a:p>
              <a:p>
                <a:pPr lvl="1"/>
                <a:r>
                  <a:rPr lang="en-US" sz="2000" dirty="0"/>
                  <a:t>This however fails when edges have non-equal weights. 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CD36764-8814-4785-821C-2049E314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920" y="2666104"/>
                <a:ext cx="5953480" cy="3286941"/>
              </a:xfrm>
              <a:prstGeom prst="rect">
                <a:avLst/>
              </a:prstGeom>
              <a:blipFill>
                <a:blip r:embed="rId12"/>
                <a:stretch>
                  <a:fillRect l="-613" t="-1292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D2C4-AAF7-4F00-A217-D62D3CBA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BFS to solve SSSP?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6FFDF-1B94-471C-B112-00869990876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edge weights are all positive integers</a:t>
                </a:r>
              </a:p>
              <a:p>
                <a:r>
                  <a:rPr lang="en-US" sz="2400" dirty="0"/>
                  <a:t>Then here is an idea to compute SSSP: </a:t>
                </a:r>
              </a:p>
              <a:p>
                <a:r>
                  <a:rPr lang="en-US" sz="2400" dirty="0"/>
                  <a:t>Input: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gives integer weights, and a source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Output: </a:t>
                </a:r>
              </a:p>
              <a:p>
                <a:pPr lvl="1"/>
                <a:r>
                  <a:rPr lang="en-US" sz="2000" dirty="0"/>
                  <a:t>The shortest path distance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all nodes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Approach #0: </a:t>
                </a:r>
              </a:p>
              <a:p>
                <a:pPr lvl="1"/>
                <a:r>
                  <a:rPr lang="en-US" sz="2000" dirty="0"/>
                  <a:t>Step 1:  For each edge with weight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replace it by a path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edges, each of which has weight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  Call the new graph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Step 2:  Use BFS on the new graph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6FFDF-1B94-471C-B112-008699908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0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  <a:p>
            <a:pPr lvl="1"/>
            <a:r>
              <a:rPr lang="en-US" dirty="0"/>
              <a:t>Basics of graphs, representations, graph search strategies</a:t>
            </a:r>
          </a:p>
          <a:p>
            <a:pPr lvl="1"/>
            <a:r>
              <a:rPr lang="en-US" dirty="0"/>
              <a:t>BFS: also leads to shortest path distance in input graph</a:t>
            </a:r>
          </a:p>
          <a:p>
            <a:pPr lvl="2"/>
            <a:r>
              <a:rPr lang="en-US" dirty="0"/>
              <a:t>Note: graph is unweighted! </a:t>
            </a:r>
          </a:p>
          <a:p>
            <a:pPr lvl="2"/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Weighted graphs </a:t>
            </a:r>
          </a:p>
          <a:p>
            <a:pPr lvl="2"/>
            <a:r>
              <a:rPr lang="en-US" dirty="0"/>
              <a:t>where each edge has an edge weight </a:t>
            </a:r>
          </a:p>
          <a:p>
            <a:pPr lvl="1"/>
            <a:r>
              <a:rPr lang="en-US" dirty="0"/>
              <a:t>Properties of shortest paths in weighted graphs </a:t>
            </a:r>
          </a:p>
          <a:p>
            <a:pPr lvl="1"/>
            <a:r>
              <a:rPr lang="en-US" dirty="0">
                <a:latin typeface="Arial Nova Cond" panose="020B0506020202020204" pitchFamily="34" charset="0"/>
              </a:rPr>
              <a:t>Bellman-Ford</a:t>
            </a:r>
            <a:r>
              <a:rPr lang="en-US" dirty="0"/>
              <a:t> algorithm for computing single-source shortest path for any weighted graphs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61BE-7D93-4DF0-8A8C-E6B64DCA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Approach #0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DB65-5AC3-4B79-8B6E-B600CFDDB0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9601200" cy="5105400"/>
          </a:xfrm>
        </p:spPr>
        <p:txBody>
          <a:bodyPr/>
          <a:lstStyle/>
          <a:p>
            <a:r>
              <a:rPr lang="en-US" dirty="0"/>
              <a:t>Only works when edges have positive integer weights</a:t>
            </a:r>
          </a:p>
          <a:p>
            <a:r>
              <a:rPr lang="en-US" dirty="0"/>
              <a:t>Even for integer-weighted graphs, it can be highly inefficient.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r>
              <a:rPr lang="en-US" dirty="0">
                <a:solidFill>
                  <a:srgbClr val="700000"/>
                </a:solidFill>
              </a:rPr>
              <a:t>We need better algorithms for SSSP.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14D04-A5FC-41C9-9277-CB98E0EE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70" y="2438400"/>
            <a:ext cx="2905930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8400"/>
            <a:ext cx="8458200" cy="1600200"/>
          </a:xfrm>
        </p:spPr>
        <p:txBody>
          <a:bodyPr/>
          <a:lstStyle/>
          <a:p>
            <a:pPr algn="ctr"/>
            <a:r>
              <a:rPr lang="en-US" dirty="0"/>
              <a:t>Key operation for SSSP:</a:t>
            </a:r>
            <a:br>
              <a:rPr lang="en-US" dirty="0"/>
            </a:br>
            <a:r>
              <a:rPr lang="en-US" dirty="0"/>
              <a:t>Edge Update </a:t>
            </a:r>
            <a:br>
              <a:rPr lang="en-US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626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6557-9B55-4588-A864-2EE9DF5B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algorithms for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5DAA-FA7C-48F4-8E39-4EEFBF6329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95400"/>
                <a:ext cx="10972800" cy="4937760"/>
              </a:xfrm>
            </p:spPr>
            <p:txBody>
              <a:bodyPr/>
              <a:lstStyle/>
              <a:p>
                <a:r>
                  <a:rPr lang="en-US" sz="2400" dirty="0"/>
                  <a:t>Bellman-Ford algorithm</a:t>
                </a:r>
              </a:p>
              <a:p>
                <a:pPr lvl="1"/>
                <a:r>
                  <a:rPr lang="en-US" sz="2000" dirty="0"/>
                  <a:t>Works for any weighted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sz="1000" dirty="0"/>
              </a:p>
              <a:p>
                <a:r>
                  <a:rPr lang="en-US" sz="2400" dirty="0"/>
                  <a:t>Dijkstra algorithm</a:t>
                </a:r>
              </a:p>
              <a:p>
                <a:pPr lvl="1"/>
                <a:r>
                  <a:rPr lang="en-US" sz="2000" dirty="0"/>
                  <a:t>Works for graphs with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positive edge weights</a:t>
                </a:r>
              </a:p>
              <a:p>
                <a:pPr lvl="1"/>
                <a:r>
                  <a:rPr lang="en-US" sz="2000" dirty="0"/>
                  <a:t>More efficient!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(which we will discuss in class), and can be made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time.  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Both algorithms</a:t>
                </a:r>
              </a:p>
              <a:p>
                <a:pPr lvl="1"/>
                <a:r>
                  <a:rPr lang="en-US" sz="2000" dirty="0"/>
                  <a:t>use an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000" dirty="0"/>
                  <a:t>( ) operation to keep track of shortest path estimates </a:t>
                </a:r>
              </a:p>
              <a:p>
                <a:pPr lvl="1"/>
                <a:r>
                  <a:rPr lang="en-US" sz="2000" dirty="0"/>
                  <a:t>perform it repeatedly till all shortest path distances to source are 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5DAA-FA7C-48F4-8E39-4EEFBF632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95400"/>
                <a:ext cx="10972800" cy="4937760"/>
              </a:xfrm>
              <a:blipFill>
                <a:blip r:embed="rId2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D54C2D-EB83-466A-A046-4EB48CA5DC72}"/>
                  </a:ext>
                </a:extLst>
              </p:cNvPr>
              <p:cNvSpPr/>
              <p:nvPr/>
            </p:nvSpPr>
            <p:spPr>
              <a:xfrm>
                <a:off x="2895600" y="5715000"/>
                <a:ext cx="7086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From now on, for simplicity, we 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200" dirty="0"/>
                  <a:t> to denote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200" dirty="0"/>
                  <a:t> in time complexity.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D54C2D-EB83-466A-A046-4EB48CA5D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7086600" cy="762000"/>
              </a:xfrm>
              <a:prstGeom prst="rect">
                <a:avLst/>
              </a:prstGeom>
              <a:blipFill>
                <a:blip r:embed="rId3"/>
                <a:stretch>
                  <a:fillRect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BE2-4E0A-4D07-9A3B-01DEA75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Fix the source node to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Both algorithms keep track of the shortest path found so far, </a:t>
                </a:r>
              </a:p>
              <a:p>
                <a:pPr lvl="1"/>
                <a:r>
                  <a:rPr lang="en-US" sz="2400" dirty="0"/>
                  <a:t>we call these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estimated shortest paths</a:t>
                </a:r>
              </a:p>
              <a:p>
                <a:pPr lvl="1"/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:r>
                  <a:rPr lang="en-US" sz="2400" dirty="0"/>
                  <a:t>the length of estimated shortest path source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blipFill>
                <a:blip r:embed="rId2"/>
                <a:stretch>
                  <a:fillRect l="-333" t="-2318" b="-33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581400"/>
                <a:ext cx="10972800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At the beginning,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for all nodes other than the source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est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Then the algorithm will iteratively update shortest path estimates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/>
                  <a:t> when it finds better (shorter) path to reach it.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1400"/>
                <a:ext cx="10972800" cy="2743200"/>
              </a:xfrm>
              <a:prstGeom prst="rect">
                <a:avLst/>
              </a:prstGeom>
              <a:blipFill>
                <a:blip r:embed="rId3"/>
                <a:stretch>
                  <a:fillRect l="-389" t="-1778" r="-7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2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BE2-4E0A-4D07-9A3B-01DEA75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shortest path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3200400"/>
                <a:ext cx="10972800" cy="3124200"/>
              </a:xfrm>
            </p:spPr>
            <p:txBody>
              <a:bodyPr/>
              <a:lstStyle/>
              <a:p>
                <a:r>
                  <a:rPr lang="en-US" sz="2400" u="sng" dirty="0"/>
                  <a:t>Key</a:t>
                </a:r>
                <a:r>
                  <a:rPr lang="en-US" sz="2400" dirty="0"/>
                  <a:t>:  during the update process, at any moment, </a:t>
                </a:r>
              </a:p>
              <a:p>
                <a:pPr lvl="1"/>
                <a:r>
                  <a:rPr lang="en-US" sz="2200" dirty="0"/>
                  <a:t>the estimated shortest path can only improve, </a:t>
                </a:r>
              </a:p>
              <a:p>
                <a:pPr lvl="1"/>
                <a:r>
                  <a:rPr lang="en-US" sz="2200" dirty="0"/>
                  <a:t>is at least as long as the true shortest path (</a:t>
                </a:r>
                <a:r>
                  <a:rPr lang="en-US" sz="2200" dirty="0" err="1"/>
                  <a:t>i.e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200" dirty="0"/>
                  <a:t>), </a:t>
                </a:r>
              </a:p>
              <a:p>
                <a:pPr lvl="1"/>
                <a:r>
                  <a:rPr lang="en-US" sz="2200" dirty="0"/>
                  <a:t>and once it finds shortest distances, it will stay that way.  </a:t>
                </a:r>
              </a:p>
              <a:p>
                <a:pPr lvl="1"/>
                <a:endParaRPr lang="en-US" sz="1000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For each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, we will remember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’s</a:t>
                </a:r>
              </a:p>
              <a:p>
                <a:pPr lvl="1"/>
                <a:r>
                  <a:rPr lang="en-US" sz="2200" dirty="0"/>
                  <a:t>predecessor along the estimated shortest path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200" dirty="0"/>
                  <a:t>, the current estimated distance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200" dirty="0"/>
              </a:p>
              <a:p>
                <a:pPr lvl="1"/>
                <a:endParaRPr lang="en-US" sz="21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3200400"/>
                <a:ext cx="10972800" cy="3124200"/>
              </a:xfrm>
              <a:blipFill>
                <a:blip r:embed="rId2"/>
                <a:stretch>
                  <a:fillRect l="-389" t="-1559" b="-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6749387-2ACC-4E15-B8EA-B1322DDC02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19200"/>
                <a:ext cx="10972800" cy="1828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Fix the source node to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Both algorithms keep track of the shortest path found so far, </a:t>
                </a:r>
              </a:p>
              <a:p>
                <a:pPr lvl="1"/>
                <a:r>
                  <a:rPr lang="en-US" sz="2400" dirty="0"/>
                  <a:t>we call these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estimated shortest paths</a:t>
                </a:r>
              </a:p>
              <a:p>
                <a:pPr lvl="1"/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:r>
                  <a:rPr lang="en-US" sz="2400" dirty="0"/>
                  <a:t>the length of estimated shortest path source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6749387-2ACC-4E15-B8EA-B1322DDC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10972800" cy="1828800"/>
              </a:xfrm>
              <a:prstGeom prst="rect">
                <a:avLst/>
              </a:prstGeom>
              <a:blipFill>
                <a:blip r:embed="rId3"/>
                <a:stretch>
                  <a:fillRect l="-333" t="-2318" b="-331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5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C2B0-8A4B-4AB7-B11A-DB0323CA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4EF20-77EA-40FA-8936-D3AA12B9C31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</p:spPr>
            <p:txBody>
              <a:bodyPr/>
              <a:lstStyle/>
              <a:p>
                <a:r>
                  <a:rPr lang="en-US" sz="2400" dirty="0"/>
                  <a:t>The way we update the estimates is via repeatedly performing “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)” operation over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has current predecessor</a:t>
                </a:r>
              </a:p>
              <a:p>
                <a:pPr lvl="1"/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 better predecessor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lvl="1"/>
                <a:r>
                  <a:rPr lang="en-US" sz="2000" dirty="0"/>
                  <a:t>if yes,  then we should update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s predecessor!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In particular: </a:t>
                </a:r>
              </a:p>
              <a:p>
                <a:pPr marL="274638" lvl="1" indent="0">
                  <a:buNone/>
                </a:pPr>
                <a:r>
                  <a:rPr lang="en-US" sz="2200" dirty="0"/>
                  <a:t>Is the current shortest path from </a:t>
                </a:r>
              </a:p>
              <a:p>
                <a:pPr marL="593725" lvl="2" indent="0">
                  <a:buNone/>
                </a:pPr>
                <a:r>
                  <a:rPr lang="en-US" sz="2200" dirty="0"/>
                  <a:t>		source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pPr marL="319088" lvl="1" indent="0">
                  <a:buNone/>
                </a:pPr>
                <a:r>
                  <a:rPr lang="en-US" sz="2200" dirty="0"/>
                  <a:t>shorter than the current shortest path from </a:t>
                </a:r>
              </a:p>
              <a:p>
                <a:pPr marL="319088" lvl="1" indent="0">
                  <a:buNone/>
                </a:pPr>
                <a:r>
                  <a:rPr lang="en-US" sz="2200" dirty="0"/>
                  <a:t>		</a:t>
                </a:r>
                <a:r>
                  <a:rPr lang="en-US" sz="2200" dirty="0">
                    <a:solidFill>
                      <a:schemeClr val="tx1"/>
                    </a:solidFill>
                  </a:rPr>
                  <a:t>source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⇝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’s current predecessor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?</a:t>
                </a:r>
              </a:p>
              <a:p>
                <a:pPr marL="319088" lvl="1" indent="0">
                  <a:buNone/>
                </a:pPr>
                <a:r>
                  <a:rPr lang="en-US" sz="2200" dirty="0"/>
                  <a:t>If </a:t>
                </a:r>
                <a:r>
                  <a:rPr lang="en-US" sz="2200" dirty="0">
                    <a:solidFill>
                      <a:srgbClr val="00B050"/>
                    </a:solidFill>
                  </a:rPr>
                  <a:t>yes, </a:t>
                </a:r>
                <a:r>
                  <a:rPr lang="en-US" sz="2200" dirty="0"/>
                  <a:t>then we have discovered </a:t>
                </a:r>
                <a:r>
                  <a:rPr lang="en-US" sz="2200" dirty="0">
                    <a:solidFill>
                      <a:srgbClr val="00B050"/>
                    </a:solidFill>
                  </a:rPr>
                  <a:t>a shorter path to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/>
                  <a:t>and we change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’s predecessor and estimated distance.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4EF20-77EA-40FA-8936-D3AA12B9C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  <a:blipFill>
                <a:blip r:embed="rId2"/>
                <a:stretch>
                  <a:fillRect l="-389" t="-955" b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F186-0EA3-4752-88C8-1BDB325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AE80-BF24-4650-AD4B-C119C951DC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2270760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C77E441-3B7F-44F0-8170-EEFE8B0B565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1371601"/>
                <a:ext cx="10896600" cy="243956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sz="2400" i="1" dirty="0"/>
                  <a:t>//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i="1" dirty="0"/>
                  <a:t> is an edge in graph</a:t>
                </a:r>
                <a:endParaRPr lang="en-US" i="1" dirty="0"/>
              </a:p>
              <a:p>
                <a:pPr lvl="1"/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Then we found a better path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dirty="0"/>
                  <a:t>by first going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and then go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edge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 we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’s predecessor</a:t>
                </a:r>
              </a:p>
              <a:p>
                <a:pPr lvl="1"/>
                <a:r>
                  <a:rPr lang="en-US" dirty="0"/>
                  <a:t>Otherwise, we do nothing.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C77E441-3B7F-44F0-8170-EEFE8B0B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1"/>
                <a:ext cx="10896600" cy="2439566"/>
              </a:xfrm>
              <a:prstGeom prst="rect">
                <a:avLst/>
              </a:prstGeom>
              <a:blipFill>
                <a:blip r:embed="rId2"/>
                <a:stretch>
                  <a:fillRect l="-950" t="-1985" b="-3722"/>
                </a:stretch>
              </a:blip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3BE1A-2156-41FC-9AFD-702192CB6DAC}"/>
              </a:ext>
            </a:extLst>
          </p:cNvPr>
          <p:cNvGrpSpPr/>
          <p:nvPr/>
        </p:nvGrpSpPr>
        <p:grpSpPr>
          <a:xfrm>
            <a:off x="3371202" y="4191001"/>
            <a:ext cx="5315599" cy="2172209"/>
            <a:chOff x="1371608" y="4172515"/>
            <a:chExt cx="5315599" cy="21722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91C6F3-D198-4EA7-88CE-512182A51E09}"/>
                </a:ext>
              </a:extLst>
            </p:cNvPr>
            <p:cNvGrpSpPr/>
            <p:nvPr/>
          </p:nvGrpSpPr>
          <p:grpSpPr>
            <a:xfrm>
              <a:off x="1371608" y="4172515"/>
              <a:ext cx="3962392" cy="1187004"/>
              <a:chOff x="1371608" y="4172515"/>
              <a:chExt cx="3962392" cy="11870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DEC0B9A-F549-44FB-A615-21F08A7C30D1}"/>
                  </a:ext>
                </a:extLst>
              </p:cNvPr>
              <p:cNvSpPr/>
              <p:nvPr/>
            </p:nvSpPr>
            <p:spPr>
              <a:xfrm>
                <a:off x="1752600" y="5029200"/>
                <a:ext cx="152400" cy="152400"/>
              </a:xfrm>
              <a:prstGeom prst="ellipse">
                <a:avLst/>
              </a:prstGeom>
              <a:solidFill>
                <a:srgbClr val="7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E95A674-481B-4A06-A307-8C84A51702E0}"/>
                  </a:ext>
                </a:extLst>
              </p:cNvPr>
              <p:cNvSpPr/>
              <p:nvPr/>
            </p:nvSpPr>
            <p:spPr>
              <a:xfrm>
                <a:off x="4191000" y="4495800"/>
                <a:ext cx="152400" cy="152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5398D0-E7F4-4205-ABEB-4785ADC61C19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2CA3C2D-C950-45AC-BF67-7D4482E5C850}"/>
                  </a:ext>
                </a:extLst>
              </p:cNvPr>
              <p:cNvSpPr/>
              <p:nvPr/>
            </p:nvSpPr>
            <p:spPr>
              <a:xfrm>
                <a:off x="1902372" y="4172515"/>
                <a:ext cx="2312276" cy="872451"/>
              </a:xfrm>
              <a:custGeom>
                <a:avLst/>
                <a:gdLst>
                  <a:gd name="connsiteX0" fmla="*/ 0 w 2312276"/>
                  <a:gd name="connsiteY0" fmla="*/ 872451 h 872451"/>
                  <a:gd name="connsiteX1" fmla="*/ 10511 w 2312276"/>
                  <a:gd name="connsiteY1" fmla="*/ 819899 h 872451"/>
                  <a:gd name="connsiteX2" fmla="*/ 52552 w 2312276"/>
                  <a:gd name="connsiteY2" fmla="*/ 756837 h 872451"/>
                  <a:gd name="connsiteX3" fmla="*/ 84083 w 2312276"/>
                  <a:gd name="connsiteY3" fmla="*/ 651733 h 872451"/>
                  <a:gd name="connsiteX4" fmla="*/ 126125 w 2312276"/>
                  <a:gd name="connsiteY4" fmla="*/ 588671 h 872451"/>
                  <a:gd name="connsiteX5" fmla="*/ 178676 w 2312276"/>
                  <a:gd name="connsiteY5" fmla="*/ 546630 h 872451"/>
                  <a:gd name="connsiteX6" fmla="*/ 273269 w 2312276"/>
                  <a:gd name="connsiteY6" fmla="*/ 557140 h 872451"/>
                  <a:gd name="connsiteX7" fmla="*/ 336331 w 2312276"/>
                  <a:gd name="connsiteY7" fmla="*/ 588671 h 872451"/>
                  <a:gd name="connsiteX8" fmla="*/ 367862 w 2312276"/>
                  <a:gd name="connsiteY8" fmla="*/ 599182 h 872451"/>
                  <a:gd name="connsiteX9" fmla="*/ 504497 w 2312276"/>
                  <a:gd name="connsiteY9" fmla="*/ 588671 h 872451"/>
                  <a:gd name="connsiteX10" fmla="*/ 515007 w 2312276"/>
                  <a:gd name="connsiteY10" fmla="*/ 525609 h 872451"/>
                  <a:gd name="connsiteX11" fmla="*/ 536028 w 2312276"/>
                  <a:gd name="connsiteY11" fmla="*/ 462547 h 872451"/>
                  <a:gd name="connsiteX12" fmla="*/ 546538 w 2312276"/>
                  <a:gd name="connsiteY12" fmla="*/ 420506 h 872451"/>
                  <a:gd name="connsiteX13" fmla="*/ 567559 w 2312276"/>
                  <a:gd name="connsiteY13" fmla="*/ 357444 h 872451"/>
                  <a:gd name="connsiteX14" fmla="*/ 588580 w 2312276"/>
                  <a:gd name="connsiteY14" fmla="*/ 273361 h 872451"/>
                  <a:gd name="connsiteX15" fmla="*/ 599090 w 2312276"/>
                  <a:gd name="connsiteY15" fmla="*/ 231319 h 872451"/>
                  <a:gd name="connsiteX16" fmla="*/ 620111 w 2312276"/>
                  <a:gd name="connsiteY16" fmla="*/ 199788 h 872451"/>
                  <a:gd name="connsiteX17" fmla="*/ 672662 w 2312276"/>
                  <a:gd name="connsiteY17" fmla="*/ 115706 h 872451"/>
                  <a:gd name="connsiteX18" fmla="*/ 693683 w 2312276"/>
                  <a:gd name="connsiteY18" fmla="*/ 84175 h 872451"/>
                  <a:gd name="connsiteX19" fmla="*/ 756745 w 2312276"/>
                  <a:gd name="connsiteY19" fmla="*/ 31623 h 872451"/>
                  <a:gd name="connsiteX20" fmla="*/ 798787 w 2312276"/>
                  <a:gd name="connsiteY20" fmla="*/ 21113 h 872451"/>
                  <a:gd name="connsiteX21" fmla="*/ 830318 w 2312276"/>
                  <a:gd name="connsiteY21" fmla="*/ 92 h 872451"/>
                  <a:gd name="connsiteX22" fmla="*/ 935421 w 2312276"/>
                  <a:gd name="connsiteY22" fmla="*/ 21113 h 872451"/>
                  <a:gd name="connsiteX23" fmla="*/ 998483 w 2312276"/>
                  <a:gd name="connsiteY23" fmla="*/ 63154 h 872451"/>
                  <a:gd name="connsiteX24" fmla="*/ 1051035 w 2312276"/>
                  <a:gd name="connsiteY24" fmla="*/ 115706 h 872451"/>
                  <a:gd name="connsiteX25" fmla="*/ 1103587 w 2312276"/>
                  <a:gd name="connsiteY25" fmla="*/ 189278 h 872451"/>
                  <a:gd name="connsiteX26" fmla="*/ 1166649 w 2312276"/>
                  <a:gd name="connsiteY26" fmla="*/ 252340 h 872451"/>
                  <a:gd name="connsiteX27" fmla="*/ 1198180 w 2312276"/>
                  <a:gd name="connsiteY27" fmla="*/ 283871 h 872451"/>
                  <a:gd name="connsiteX28" fmla="*/ 1219200 w 2312276"/>
                  <a:gd name="connsiteY28" fmla="*/ 325913 h 872451"/>
                  <a:gd name="connsiteX29" fmla="*/ 1313794 w 2312276"/>
                  <a:gd name="connsiteY29" fmla="*/ 409995 h 872451"/>
                  <a:gd name="connsiteX30" fmla="*/ 1324304 w 2312276"/>
                  <a:gd name="connsiteY30" fmla="*/ 441526 h 872451"/>
                  <a:gd name="connsiteX31" fmla="*/ 1387366 w 2312276"/>
                  <a:gd name="connsiteY31" fmla="*/ 462547 h 872451"/>
                  <a:gd name="connsiteX32" fmla="*/ 1429407 w 2312276"/>
                  <a:gd name="connsiteY32" fmla="*/ 483568 h 872451"/>
                  <a:gd name="connsiteX33" fmla="*/ 1492469 w 2312276"/>
                  <a:gd name="connsiteY33" fmla="*/ 504588 h 872451"/>
                  <a:gd name="connsiteX34" fmla="*/ 1587062 w 2312276"/>
                  <a:gd name="connsiteY34" fmla="*/ 494078 h 872451"/>
                  <a:gd name="connsiteX35" fmla="*/ 1629104 w 2312276"/>
                  <a:gd name="connsiteY35" fmla="*/ 431016 h 872451"/>
                  <a:gd name="connsiteX36" fmla="*/ 1639614 w 2312276"/>
                  <a:gd name="connsiteY36" fmla="*/ 399485 h 872451"/>
                  <a:gd name="connsiteX37" fmla="*/ 1692166 w 2312276"/>
                  <a:gd name="connsiteY37" fmla="*/ 346933 h 872451"/>
                  <a:gd name="connsiteX38" fmla="*/ 1797269 w 2312276"/>
                  <a:gd name="connsiteY38" fmla="*/ 220809 h 872451"/>
                  <a:gd name="connsiteX39" fmla="*/ 1860331 w 2312276"/>
                  <a:gd name="connsiteY39" fmla="*/ 178768 h 872451"/>
                  <a:gd name="connsiteX40" fmla="*/ 1923394 w 2312276"/>
                  <a:gd name="connsiteY40" fmla="*/ 157747 h 872451"/>
                  <a:gd name="connsiteX41" fmla="*/ 1954925 w 2312276"/>
                  <a:gd name="connsiteY41" fmla="*/ 147237 h 872451"/>
                  <a:gd name="connsiteX42" fmla="*/ 2060028 w 2312276"/>
                  <a:gd name="connsiteY42" fmla="*/ 168257 h 872451"/>
                  <a:gd name="connsiteX43" fmla="*/ 2123090 w 2312276"/>
                  <a:gd name="connsiteY43" fmla="*/ 210299 h 872451"/>
                  <a:gd name="connsiteX44" fmla="*/ 2154621 w 2312276"/>
                  <a:gd name="connsiteY44" fmla="*/ 231319 h 872451"/>
                  <a:gd name="connsiteX45" fmla="*/ 2186152 w 2312276"/>
                  <a:gd name="connsiteY45" fmla="*/ 241830 h 872451"/>
                  <a:gd name="connsiteX46" fmla="*/ 2217683 w 2312276"/>
                  <a:gd name="connsiteY46" fmla="*/ 273361 h 872451"/>
                  <a:gd name="connsiteX47" fmla="*/ 2249214 w 2312276"/>
                  <a:gd name="connsiteY47" fmla="*/ 294382 h 872451"/>
                  <a:gd name="connsiteX48" fmla="*/ 2301766 w 2312276"/>
                  <a:gd name="connsiteY48" fmla="*/ 346933 h 872451"/>
                  <a:gd name="connsiteX49" fmla="*/ 2312276 w 2312276"/>
                  <a:gd name="connsiteY49" fmla="*/ 346933 h 87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312276" h="872451">
                    <a:moveTo>
                      <a:pt x="0" y="872451"/>
                    </a:moveTo>
                    <a:cubicBezTo>
                      <a:pt x="3504" y="854934"/>
                      <a:pt x="3119" y="836162"/>
                      <a:pt x="10511" y="819899"/>
                    </a:cubicBezTo>
                    <a:cubicBezTo>
                      <a:pt x="20965" y="796900"/>
                      <a:pt x="52552" y="756837"/>
                      <a:pt x="52552" y="756837"/>
                    </a:cubicBezTo>
                    <a:cubicBezTo>
                      <a:pt x="58427" y="733334"/>
                      <a:pt x="73846" y="667089"/>
                      <a:pt x="84083" y="651733"/>
                    </a:cubicBezTo>
                    <a:lnTo>
                      <a:pt x="126125" y="588671"/>
                    </a:lnTo>
                    <a:cubicBezTo>
                      <a:pt x="153291" y="547921"/>
                      <a:pt x="135160" y="561135"/>
                      <a:pt x="178676" y="546630"/>
                    </a:cubicBezTo>
                    <a:cubicBezTo>
                      <a:pt x="210207" y="550133"/>
                      <a:pt x="241976" y="551924"/>
                      <a:pt x="273269" y="557140"/>
                    </a:cubicBezTo>
                    <a:cubicBezTo>
                      <a:pt x="312892" y="563744"/>
                      <a:pt x="300019" y="570515"/>
                      <a:pt x="336331" y="588671"/>
                    </a:cubicBezTo>
                    <a:cubicBezTo>
                      <a:pt x="346240" y="593626"/>
                      <a:pt x="357352" y="595678"/>
                      <a:pt x="367862" y="599182"/>
                    </a:cubicBezTo>
                    <a:cubicBezTo>
                      <a:pt x="413407" y="595678"/>
                      <a:pt x="463640" y="609100"/>
                      <a:pt x="504497" y="588671"/>
                    </a:cubicBezTo>
                    <a:cubicBezTo>
                      <a:pt x="523558" y="579141"/>
                      <a:pt x="509838" y="546283"/>
                      <a:pt x="515007" y="525609"/>
                    </a:cubicBezTo>
                    <a:cubicBezTo>
                      <a:pt x="520381" y="504113"/>
                      <a:pt x="530654" y="484043"/>
                      <a:pt x="536028" y="462547"/>
                    </a:cubicBezTo>
                    <a:cubicBezTo>
                      <a:pt x="539531" y="448533"/>
                      <a:pt x="542387" y="434342"/>
                      <a:pt x="546538" y="420506"/>
                    </a:cubicBezTo>
                    <a:cubicBezTo>
                      <a:pt x="552905" y="399283"/>
                      <a:pt x="563214" y="379172"/>
                      <a:pt x="567559" y="357444"/>
                    </a:cubicBezTo>
                    <a:cubicBezTo>
                      <a:pt x="588929" y="250588"/>
                      <a:pt x="567032" y="348780"/>
                      <a:pt x="588580" y="273361"/>
                    </a:cubicBezTo>
                    <a:cubicBezTo>
                      <a:pt x="592548" y="259472"/>
                      <a:pt x="593400" y="244596"/>
                      <a:pt x="599090" y="231319"/>
                    </a:cubicBezTo>
                    <a:cubicBezTo>
                      <a:pt x="604066" y="219708"/>
                      <a:pt x="613844" y="210756"/>
                      <a:pt x="620111" y="199788"/>
                    </a:cubicBezTo>
                    <a:cubicBezTo>
                      <a:pt x="676549" y="101021"/>
                      <a:pt x="600890" y="216186"/>
                      <a:pt x="672662" y="115706"/>
                    </a:cubicBezTo>
                    <a:cubicBezTo>
                      <a:pt x="680004" y="105427"/>
                      <a:pt x="685596" y="93879"/>
                      <a:pt x="693683" y="84175"/>
                    </a:cubicBezTo>
                    <a:cubicBezTo>
                      <a:pt x="707712" y="67340"/>
                      <a:pt x="735311" y="40809"/>
                      <a:pt x="756745" y="31623"/>
                    </a:cubicBezTo>
                    <a:cubicBezTo>
                      <a:pt x="770022" y="25933"/>
                      <a:pt x="784773" y="24616"/>
                      <a:pt x="798787" y="21113"/>
                    </a:cubicBezTo>
                    <a:cubicBezTo>
                      <a:pt x="809297" y="14106"/>
                      <a:pt x="817749" y="1349"/>
                      <a:pt x="830318" y="92"/>
                    </a:cubicBezTo>
                    <a:cubicBezTo>
                      <a:pt x="841830" y="-1059"/>
                      <a:pt x="913048" y="8683"/>
                      <a:pt x="935421" y="21113"/>
                    </a:cubicBezTo>
                    <a:cubicBezTo>
                      <a:pt x="957505" y="33382"/>
                      <a:pt x="998483" y="63154"/>
                      <a:pt x="998483" y="63154"/>
                    </a:cubicBezTo>
                    <a:cubicBezTo>
                      <a:pt x="1054539" y="147237"/>
                      <a:pt x="980966" y="45637"/>
                      <a:pt x="1051035" y="115706"/>
                    </a:cubicBezTo>
                    <a:cubicBezTo>
                      <a:pt x="1113725" y="178396"/>
                      <a:pt x="1055845" y="135569"/>
                      <a:pt x="1103587" y="189278"/>
                    </a:cubicBezTo>
                    <a:cubicBezTo>
                      <a:pt x="1123337" y="211497"/>
                      <a:pt x="1145628" y="231319"/>
                      <a:pt x="1166649" y="252340"/>
                    </a:cubicBezTo>
                    <a:lnTo>
                      <a:pt x="1198180" y="283871"/>
                    </a:lnTo>
                    <a:cubicBezTo>
                      <a:pt x="1205187" y="297885"/>
                      <a:pt x="1209412" y="313678"/>
                      <a:pt x="1219200" y="325913"/>
                    </a:cubicBezTo>
                    <a:cubicBezTo>
                      <a:pt x="1260341" y="377339"/>
                      <a:pt x="1270637" y="381226"/>
                      <a:pt x="1313794" y="409995"/>
                    </a:cubicBezTo>
                    <a:cubicBezTo>
                      <a:pt x="1317297" y="420505"/>
                      <a:pt x="1315289" y="435087"/>
                      <a:pt x="1324304" y="441526"/>
                    </a:cubicBezTo>
                    <a:cubicBezTo>
                      <a:pt x="1342334" y="454405"/>
                      <a:pt x="1367548" y="452638"/>
                      <a:pt x="1387366" y="462547"/>
                    </a:cubicBezTo>
                    <a:cubicBezTo>
                      <a:pt x="1401380" y="469554"/>
                      <a:pt x="1414860" y="477749"/>
                      <a:pt x="1429407" y="483568"/>
                    </a:cubicBezTo>
                    <a:cubicBezTo>
                      <a:pt x="1449980" y="491797"/>
                      <a:pt x="1492469" y="504588"/>
                      <a:pt x="1492469" y="504588"/>
                    </a:cubicBezTo>
                    <a:cubicBezTo>
                      <a:pt x="1524000" y="501085"/>
                      <a:pt x="1556284" y="501772"/>
                      <a:pt x="1587062" y="494078"/>
                    </a:cubicBezTo>
                    <a:cubicBezTo>
                      <a:pt x="1626856" y="484130"/>
                      <a:pt x="1619826" y="463488"/>
                      <a:pt x="1629104" y="431016"/>
                    </a:cubicBezTo>
                    <a:cubicBezTo>
                      <a:pt x="1632148" y="420363"/>
                      <a:pt x="1634659" y="409394"/>
                      <a:pt x="1639614" y="399485"/>
                    </a:cubicBezTo>
                    <a:cubicBezTo>
                      <a:pt x="1657131" y="364451"/>
                      <a:pt x="1660636" y="367953"/>
                      <a:pt x="1692166" y="346933"/>
                    </a:cubicBezTo>
                    <a:cubicBezTo>
                      <a:pt x="1723187" y="300400"/>
                      <a:pt x="1748713" y="253179"/>
                      <a:pt x="1797269" y="220809"/>
                    </a:cubicBezTo>
                    <a:cubicBezTo>
                      <a:pt x="1818290" y="206795"/>
                      <a:pt x="1836364" y="186757"/>
                      <a:pt x="1860331" y="178768"/>
                    </a:cubicBezTo>
                    <a:lnTo>
                      <a:pt x="1923394" y="157747"/>
                    </a:lnTo>
                    <a:lnTo>
                      <a:pt x="1954925" y="147237"/>
                    </a:lnTo>
                    <a:cubicBezTo>
                      <a:pt x="1973200" y="149848"/>
                      <a:pt x="2034630" y="154147"/>
                      <a:pt x="2060028" y="168257"/>
                    </a:cubicBezTo>
                    <a:cubicBezTo>
                      <a:pt x="2082113" y="180526"/>
                      <a:pt x="2102069" y="196285"/>
                      <a:pt x="2123090" y="210299"/>
                    </a:cubicBezTo>
                    <a:cubicBezTo>
                      <a:pt x="2133600" y="217306"/>
                      <a:pt x="2142638" y="227324"/>
                      <a:pt x="2154621" y="231319"/>
                    </a:cubicBezTo>
                    <a:lnTo>
                      <a:pt x="2186152" y="241830"/>
                    </a:lnTo>
                    <a:cubicBezTo>
                      <a:pt x="2196662" y="252340"/>
                      <a:pt x="2206264" y="263845"/>
                      <a:pt x="2217683" y="273361"/>
                    </a:cubicBezTo>
                    <a:cubicBezTo>
                      <a:pt x="2227387" y="281448"/>
                      <a:pt x="2240282" y="285450"/>
                      <a:pt x="2249214" y="294382"/>
                    </a:cubicBezTo>
                    <a:cubicBezTo>
                      <a:pt x="2291255" y="336423"/>
                      <a:pt x="2245712" y="318907"/>
                      <a:pt x="2301766" y="346933"/>
                    </a:cubicBezTo>
                    <a:cubicBezTo>
                      <a:pt x="2304899" y="348500"/>
                      <a:pt x="2308773" y="346933"/>
                      <a:pt x="2312276" y="346933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76A0B54-8292-4805-A459-F88A44C87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4603564"/>
                <a:ext cx="860518" cy="197036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719F7F-91BB-40A2-8419-C8D8887DB559}"/>
                      </a:ext>
                    </a:extLst>
                  </p:cNvPr>
                  <p:cNvSpPr txBox="1"/>
                  <p:nvPr/>
                </p:nvSpPr>
                <p:spPr>
                  <a:xfrm>
                    <a:off x="5079108" y="4897854"/>
                    <a:ext cx="2496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719F7F-91BB-40A2-8419-C8D8887DB5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9108" y="4897854"/>
                    <a:ext cx="24962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1437D3-C7BE-4251-997C-892852F9AE71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580" y="4583496"/>
                    <a:ext cx="2496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1437D3-C7BE-4251-997C-892852F9AE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80" y="4583496"/>
                    <a:ext cx="24962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9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0AA1D4-EDA6-4003-B80E-6BE93D3CFE1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608" y="4897854"/>
                    <a:ext cx="2496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20AA1D4-EDA6-4003-B80E-6BE93D3CFE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608" y="4897854"/>
                    <a:ext cx="24962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5F968D-7A7B-47A4-B829-00262685C77F}"/>
                </a:ext>
              </a:extLst>
            </p:cNvPr>
            <p:cNvCxnSpPr/>
            <p:nvPr/>
          </p:nvCxnSpPr>
          <p:spPr>
            <a:xfrm>
              <a:off x="2438400" y="4876800"/>
              <a:ext cx="1143000" cy="106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4F7654-906D-4E4E-B667-D4084794587F}"/>
                    </a:ext>
                  </a:extLst>
                </p:cNvPr>
                <p:cNvSpPr txBox="1"/>
                <p:nvPr/>
              </p:nvSpPr>
              <p:spPr>
                <a:xfrm>
                  <a:off x="3589283" y="5667616"/>
                  <a:ext cx="3097924" cy="67710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estimated shortest path from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/>
                    <a:t>to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4F7654-906D-4E4E-B667-D40847945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283" y="5667616"/>
                  <a:ext cx="3097924" cy="677108"/>
                </a:xfrm>
                <a:prstGeom prst="rect">
                  <a:avLst/>
                </a:prstGeom>
                <a:blipFill>
                  <a:blip r:embed="rId6"/>
                  <a:stretch>
                    <a:fillRect l="-1569" t="-4425" b="-1238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70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518-C11B-4D55-8CF8-674E37D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FE3AE-72A0-4D42-A5A3-1B2BFEBB0B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Before </a:t>
                </a: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FE3AE-72A0-4D42-A5A3-1B2BFEBB0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F7959B-CF78-44FA-8864-00E07FD3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44" y="2023111"/>
            <a:ext cx="5392103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5550FC3-0238-4E71-999A-7554560B1335}"/>
              </a:ext>
            </a:extLst>
          </p:cNvPr>
          <p:cNvGrpSpPr/>
          <p:nvPr/>
        </p:nvGrpSpPr>
        <p:grpSpPr>
          <a:xfrm>
            <a:off x="5504729" y="2005043"/>
            <a:ext cx="4784204" cy="3303895"/>
            <a:chOff x="3980728" y="2005042"/>
            <a:chExt cx="4784204" cy="33038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86D65C-8FDD-4C0B-BE3A-37A47E03219F}"/>
                </a:ext>
              </a:extLst>
            </p:cNvPr>
            <p:cNvGrpSpPr/>
            <p:nvPr/>
          </p:nvGrpSpPr>
          <p:grpSpPr>
            <a:xfrm>
              <a:off x="3980728" y="2322850"/>
              <a:ext cx="4784204" cy="2986087"/>
              <a:chOff x="3980728" y="2078355"/>
              <a:chExt cx="4784204" cy="29860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17F6F94-CC2B-4476-9C65-AC2F9F63B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4868" y="2078355"/>
                <a:ext cx="3890064" cy="2986087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6790BCC6-85A0-482F-91FE-0BF95243A12F}"/>
                  </a:ext>
                </a:extLst>
              </p:cNvPr>
              <p:cNvSpPr/>
              <p:nvPr/>
            </p:nvSpPr>
            <p:spPr>
              <a:xfrm>
                <a:off x="3980728" y="3284218"/>
                <a:ext cx="527603" cy="238602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C4F9FC-86A4-438A-B1AC-41D94DF38F52}"/>
                </a:ext>
              </a:extLst>
            </p:cNvPr>
            <p:cNvSpPr txBox="1"/>
            <p:nvPr/>
          </p:nvSpPr>
          <p:spPr>
            <a:xfrm>
              <a:off x="6239640" y="2005042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After update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EE50E0-BB4C-4E9C-9369-6A01AF8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850B-A3B2-415A-81DF-E7CDF4971D5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850B-A3B2-415A-81DF-E7CDF4971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8F7F87-2687-4A51-BF9A-15097F8B7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225695"/>
            <a:ext cx="4066626" cy="3083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64F12-B6E1-4D7F-941B-29446A0C5325}"/>
                  </a:ext>
                </a:extLst>
              </p:cNvPr>
              <p:cNvSpPr txBox="1"/>
              <p:nvPr/>
            </p:nvSpPr>
            <p:spPr>
              <a:xfrm>
                <a:off x="710505" y="5261641"/>
                <a:ext cx="4394895" cy="10156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= 4 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_2.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find a shorter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!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564F12-B6E1-4D7F-941B-29446A0C5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5" y="5261641"/>
                <a:ext cx="4394895" cy="1015663"/>
              </a:xfrm>
              <a:prstGeom prst="rect">
                <a:avLst/>
              </a:prstGeom>
              <a:blipFill>
                <a:blip r:embed="rId5"/>
                <a:stretch>
                  <a:fillRect t="-2367" b="-94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5EBA5BC-43A5-46CA-AF91-452EAFD1FC0A}"/>
              </a:ext>
            </a:extLst>
          </p:cNvPr>
          <p:cNvGrpSpPr/>
          <p:nvPr/>
        </p:nvGrpSpPr>
        <p:grpSpPr>
          <a:xfrm>
            <a:off x="5534024" y="5261641"/>
            <a:ext cx="4718817" cy="1015663"/>
            <a:chOff x="4653997" y="5124614"/>
            <a:chExt cx="4718817" cy="10156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4CF7FAB-E683-4AA2-A1DA-B793077FE219}"/>
                </a:ext>
              </a:extLst>
            </p:cNvPr>
            <p:cNvSpPr/>
            <p:nvPr/>
          </p:nvSpPr>
          <p:spPr>
            <a:xfrm>
              <a:off x="4653997" y="5491400"/>
              <a:ext cx="527603" cy="23860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8857E2-D972-4847-B66D-F6C007C4AD96}"/>
                    </a:ext>
                  </a:extLst>
                </p:cNvPr>
                <p:cNvSpPr txBox="1"/>
                <p:nvPr/>
              </p:nvSpPr>
              <p:spPr>
                <a:xfrm>
                  <a:off x="5783531" y="5124614"/>
                  <a:ext cx="3589283" cy="101566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So we update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sz="2000" dirty="0" err="1"/>
                    <a:t>est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_2.</m:t>
                      </m:r>
                    </m:oMath>
                  </a14:m>
                  <a:r>
                    <a:rPr lang="en-US" sz="2000" dirty="0" err="1"/>
                    <a:t>est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and set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000" dirty="0"/>
                    <a:t>’s predecessor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8857E2-D972-4847-B66D-F6C007C4A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531" y="5124614"/>
                  <a:ext cx="3589283" cy="1015663"/>
                </a:xfrm>
                <a:prstGeom prst="rect">
                  <a:avLst/>
                </a:prstGeom>
                <a:blipFill>
                  <a:blip r:embed="rId6"/>
                  <a:stretch>
                    <a:fillRect l="-1523" t="-1775" b="-9467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CA246C-81A3-42FE-AD59-DAEA53326171}"/>
              </a:ext>
            </a:extLst>
          </p:cNvPr>
          <p:cNvSpPr txBox="1"/>
          <p:nvPr/>
        </p:nvSpPr>
        <p:spPr>
          <a:xfrm>
            <a:off x="2010982" y="2005042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update</a:t>
            </a:r>
          </a:p>
        </p:txBody>
      </p:sp>
    </p:spTree>
    <p:extLst>
      <p:ext uri="{BB962C8B-B14F-4D97-AF65-F5344CB8AC3E}">
        <p14:creationId xmlns:p14="http://schemas.microsoft.com/office/powerpoint/2010/main" val="36435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D189414-22DD-43C1-86F8-8D8E62556A21}"/>
              </a:ext>
            </a:extLst>
          </p:cNvPr>
          <p:cNvGrpSpPr/>
          <p:nvPr/>
        </p:nvGrpSpPr>
        <p:grpSpPr>
          <a:xfrm>
            <a:off x="5654817" y="1891690"/>
            <a:ext cx="4862891" cy="3965955"/>
            <a:chOff x="4036743" y="1891689"/>
            <a:chExt cx="4862891" cy="39659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A90425-9F2D-4C41-BE55-5E84B0D9A249}"/>
                </a:ext>
              </a:extLst>
            </p:cNvPr>
            <p:cNvGrpSpPr/>
            <p:nvPr/>
          </p:nvGrpSpPr>
          <p:grpSpPr>
            <a:xfrm>
              <a:off x="4990479" y="1891689"/>
              <a:ext cx="3909155" cy="3213711"/>
              <a:chOff x="228600" y="1891689"/>
              <a:chExt cx="3909155" cy="321371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091D183-790B-4CA8-A664-D12199E27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600" y="2076355"/>
                <a:ext cx="3909155" cy="302904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39C3EA-5889-4D69-BCE6-E7DCBDA41539}"/>
                  </a:ext>
                </a:extLst>
              </p:cNvPr>
              <p:cNvSpPr txBox="1"/>
              <p:nvPr/>
            </p:nvSpPr>
            <p:spPr>
              <a:xfrm>
                <a:off x="1248982" y="1891689"/>
                <a:ext cx="16764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After update</a:t>
                </a:r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F734317-3F86-43A3-BFBB-561238D62E54}"/>
                </a:ext>
              </a:extLst>
            </p:cNvPr>
            <p:cNvSpPr/>
            <p:nvPr/>
          </p:nvSpPr>
          <p:spPr>
            <a:xfrm>
              <a:off x="4036743" y="3428999"/>
              <a:ext cx="527603" cy="21049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C907B7-7FD7-4F48-B5DE-0FACF27D1079}"/>
                </a:ext>
              </a:extLst>
            </p:cNvPr>
            <p:cNvSpPr txBox="1"/>
            <p:nvPr/>
          </p:nvSpPr>
          <p:spPr>
            <a:xfrm>
              <a:off x="6010861" y="5488312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 Nothing!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76F8EA-299C-47A4-9185-7D90BDF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F7F8-B5AE-4863-9280-05FF6B61A8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F7F8-B5AE-4863-9280-05FF6B61A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2B87590-1977-450F-B4BC-1CF6C36A09CF}"/>
              </a:ext>
            </a:extLst>
          </p:cNvPr>
          <p:cNvGrpSpPr/>
          <p:nvPr/>
        </p:nvGrpSpPr>
        <p:grpSpPr>
          <a:xfrm>
            <a:off x="990600" y="1891690"/>
            <a:ext cx="3909155" cy="3213711"/>
            <a:chOff x="228600" y="1891689"/>
            <a:chExt cx="3909155" cy="3213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A4BC10-9775-485D-A117-3C81130F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2076355"/>
              <a:ext cx="3909155" cy="30290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77BBD8-5413-4944-9C40-73685C1FACBE}"/>
                </a:ext>
              </a:extLst>
            </p:cNvPr>
            <p:cNvSpPr txBox="1"/>
            <p:nvPr/>
          </p:nvSpPr>
          <p:spPr>
            <a:xfrm>
              <a:off x="1248982" y="1891689"/>
              <a:ext cx="167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Before update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DE584-9AF9-43B6-94BB-B671DCED8941}"/>
                  </a:ext>
                </a:extLst>
              </p:cNvPr>
              <p:cNvSpPr txBox="1"/>
              <p:nvPr/>
            </p:nvSpPr>
            <p:spPr>
              <a:xfrm>
                <a:off x="560489" y="5011260"/>
                <a:ext cx="5029200" cy="13234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= 9 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_2.</m:t>
                    </m:r>
                  </m:oMath>
                </a14:m>
                <a:r>
                  <a:rPr lang="en-US" sz="2000" dirty="0" err="1"/>
                  <a:t>est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The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 shorter</a:t>
                </a:r>
                <a:r>
                  <a:rPr lang="en-US" sz="2000" dirty="0"/>
                  <a:t> than what already discovered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!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DE584-9AF9-43B6-94BB-B671DCED8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9" y="5011260"/>
                <a:ext cx="5029200" cy="1323439"/>
              </a:xfrm>
              <a:prstGeom prst="rect">
                <a:avLst/>
              </a:prstGeom>
              <a:blipFill>
                <a:blip r:embed="rId4"/>
                <a:stretch>
                  <a:fillRect l="-1209" t="-1826" r="-3265" b="-730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295400"/>
          </a:xfrm>
        </p:spPr>
        <p:txBody>
          <a:bodyPr/>
          <a:lstStyle/>
          <a:p>
            <a:pPr algn="ctr"/>
            <a:r>
              <a:rPr lang="en-US" dirty="0"/>
              <a:t>Weighted graphs, and shortest paths in them 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B821-FECD-4E90-83FF-6D57BE1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update()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DC2A-F197-4410-8DD2-225883C1A8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solidFill>
                  <a:srgbClr val="C00000"/>
                </a:solidFill>
              </a:rPr>
              <a:t>update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in python,  let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</a:rPr>
              <a:t>est</a:t>
            </a:r>
            <a:r>
              <a:rPr lang="en-US" dirty="0"/>
              <a:t> be a dictionary of estimated shortest path distances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predecessor</a:t>
            </a:r>
            <a:r>
              <a:rPr lang="en-US" dirty="0"/>
              <a:t> be a dictionary of estimated shortest path predecessors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weights</a:t>
            </a:r>
            <a:r>
              <a:rPr lang="en-US" dirty="0"/>
              <a:t> be a function which returns edge weights</a:t>
            </a:r>
          </a:p>
        </p:txBody>
      </p:sp>
    </p:spTree>
    <p:extLst>
      <p:ext uri="{BB962C8B-B14F-4D97-AF65-F5344CB8AC3E}">
        <p14:creationId xmlns:p14="http://schemas.microsoft.com/office/powerpoint/2010/main" val="1440725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B821-FECD-4E90-83FF-6D57BE1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update()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1D3C-9DBD-4AB5-93F9-D5CA5A391F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9801" y="1447800"/>
            <a:ext cx="7248525" cy="2857500"/>
          </a:xfr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5FFC1-516D-4F21-8333-A0E528D83972}"/>
              </a:ext>
            </a:extLst>
          </p:cNvPr>
          <p:cNvSpPr txBox="1"/>
          <p:nvPr/>
        </p:nvSpPr>
        <p:spPr>
          <a:xfrm>
            <a:off x="2133600" y="5029201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complexity:  _______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272D8-C8D6-49E9-99E3-9A083F761AA3}"/>
                  </a:ext>
                </a:extLst>
              </p:cNvPr>
              <p:cNvSpPr txBox="1"/>
              <p:nvPr/>
            </p:nvSpPr>
            <p:spPr>
              <a:xfrm>
                <a:off x="4876800" y="4948536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272D8-C8D6-49E9-99E3-9A083F761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48536"/>
                <a:ext cx="685800" cy="461665"/>
              </a:xfrm>
              <a:prstGeom prst="rect">
                <a:avLst/>
              </a:prstGeom>
              <a:blipFill>
                <a:blip r:embed="rId3"/>
                <a:stretch>
                  <a:fillRect l="-1770" r="-2477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8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50A8A-7C2B-40CC-8B98-3F7E9EB0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066801"/>
            <a:ext cx="3890064" cy="2986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D2D68-8ACE-4FC7-9E4A-1DE21355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When does an update discover a shortest path?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35BDB-DAF5-41D5-9FC3-955F63785E6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4334350"/>
                <a:ext cx="10972800" cy="2218850"/>
              </a:xfrm>
            </p:spPr>
            <p:txBody>
              <a:bodyPr/>
              <a:lstStyle/>
              <a:p>
                <a:r>
                  <a:rPr lang="en-US" dirty="0"/>
                  <a:t>So update(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discovered a new estimated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this the shortest path?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Not necessarily: </a:t>
                </a:r>
                <a:r>
                  <a:rPr lang="en-US" dirty="0"/>
                  <a:t> We might discover a shorter path, say,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35BDB-DAF5-41D5-9FC3-955F63785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4334350"/>
                <a:ext cx="10972800" cy="2218850"/>
              </a:xfrm>
              <a:blipFill>
                <a:blip r:embed="rId3"/>
                <a:stretch>
                  <a:fillRect l="-500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2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1C97-FFAE-4431-A718-3BEB640B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When does an update discover a shortest path?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B4E99-DB35-424B-B8C9-B2ACB8FC6E8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2766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/>
                  <a:t>[</a:t>
                </a:r>
                <a:r>
                  <a:rPr lang="en-US" sz="2400" dirty="0">
                    <a:solidFill>
                      <a:srgbClr val="00B050"/>
                    </a:solidFill>
                  </a:rPr>
                  <a:t>Theorem Update</a:t>
                </a:r>
                <a:r>
                  <a:rPr lang="en-US" sz="2400" dirty="0"/>
                  <a:t>]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be graph nodes</a:t>
                </a:r>
                <a:endParaRPr lang="en-US" sz="700" dirty="0"/>
              </a:p>
              <a:p>
                <a:pPr marL="0" indent="0">
                  <a:buNone/>
                </a:pPr>
                <a:r>
                  <a:rPr lang="en-US" sz="2400" dirty="0"/>
                  <a:t>Suppose: </a:t>
                </a:r>
              </a:p>
              <a:p>
                <a:pPr lvl="1"/>
                <a:r>
                  <a:rPr lang="en-US" sz="2000" dirty="0"/>
                  <a:t>(a) current shortest path distance estimate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/>
                  <a:t> is correct</a:t>
                </a:r>
              </a:p>
              <a:p>
                <a:pPr lvl="2"/>
                <a:r>
                  <a:rPr lang="en-US" sz="1800" dirty="0" err="1"/>
                  <a:t>i.e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(b) there is a shortest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being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’s predecessor </a:t>
                </a:r>
                <a:endParaRPr lang="en-US" sz="700" dirty="0"/>
              </a:p>
              <a:p>
                <a:pPr marL="0" indent="0">
                  <a:buNone/>
                </a:pPr>
                <a:r>
                  <a:rPr lang="en-US" sz="2400" dirty="0"/>
                  <a:t>Then,  after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), the estimated shortest path distance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correct</a:t>
                </a:r>
              </a:p>
              <a:p>
                <a:pPr lvl="1"/>
                <a:r>
                  <a:rPr lang="en-US" sz="2000" dirty="0"/>
                  <a:t>i.e.,  after update,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B4E99-DB35-424B-B8C9-B2ACB8FC6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276600"/>
              </a:xfrm>
              <a:blipFill>
                <a:blip r:embed="rId2"/>
                <a:stretch>
                  <a:fillRect l="-721" t="-1107" b="-1292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41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E8EE78-5C25-4487-B0A3-5D19D29BE7F1}"/>
              </a:ext>
            </a:extLst>
          </p:cNvPr>
          <p:cNvSpPr txBox="1">
            <a:spLocks/>
          </p:cNvSpPr>
          <p:nvPr/>
        </p:nvSpPr>
        <p:spPr bwMode="auto">
          <a:xfrm>
            <a:off x="1905000" y="2590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/>
              <a:t>Bellman-Ford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067821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46AF-0DE4-4B8A-A7E0-FC7E20A5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5D1F9-A6FA-40A9-A778-5BFF5893031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dirty="0">
                    <a:solidFill>
                      <a:srgbClr val="00B050"/>
                    </a:solidFill>
                  </a:rPr>
                  <a:t>Theorem Update</a:t>
                </a:r>
                <a:r>
                  <a:rPr lang="en-US" dirty="0"/>
                  <a:t>] implies that if we have already computed the shortest path distance from 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those nodes whose shortest paths from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hops, then we can compute those shortest paths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hops via the </a:t>
                </a: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 ) operations. </a:t>
                </a:r>
              </a:p>
              <a:p>
                <a:pPr lvl="1"/>
                <a:r>
                  <a:rPr lang="en-US" dirty="0"/>
                  <a:t>In particular,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 the predecessor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along some shortest path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err="1"/>
                  <a:t>est</a:t>
                </a:r>
                <a:r>
                  <a:rPr lang="en-US" dirty="0"/>
                  <a:t> is already correct (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err="1"/>
                  <a:t>est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performing update(</a:t>
                </a:r>
                <a:r>
                  <a:rPr lang="en-US" dirty="0" err="1"/>
                  <a:t>u,v</a:t>
                </a:r>
                <a:r>
                  <a:rPr lang="en-US" dirty="0"/>
                  <a:t>) will render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err="1"/>
                  <a:t>est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[</a:t>
                </a: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]:  </a:t>
                </a:r>
              </a:p>
              <a:p>
                <a:pPr lvl="1"/>
                <a:r>
                  <a:rPr lang="en-US" dirty="0"/>
                  <a:t>Any </a:t>
                </a:r>
                <a:r>
                  <a:rPr lang="en-US" dirty="0" err="1"/>
                  <a:t>any</a:t>
                </a:r>
                <a:r>
                  <a:rPr lang="en-US" dirty="0"/>
                  <a:t> moment,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/>
                  <a:t>est</a:t>
                </a:r>
                <a:r>
                  <a:rPr lang="en-US" dirty="0"/>
                  <a:t> is already correct, then performing further update() on any edge will not change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est.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5D1F9-A6FA-40A9-A778-5BFF58930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1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5124120"/>
                <a:ext cx="9601200" cy="1737360"/>
              </a:xfrm>
            </p:spPr>
            <p:txBody>
              <a:bodyPr/>
              <a:lstStyle/>
              <a:p>
                <a:r>
                  <a:rPr lang="en-US" sz="2400" dirty="0"/>
                  <a:t>At the beginning, we only know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est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For all other nodes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we set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5124120"/>
                <a:ext cx="9601200" cy="1737360"/>
              </a:xfrm>
              <a:blipFill>
                <a:blip r:embed="rId2"/>
                <a:stretch>
                  <a:fillRect l="-444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2C8F909-E60D-447F-A2F0-D8BFBD11EAA8}"/>
              </a:ext>
            </a:extLst>
          </p:cNvPr>
          <p:cNvGrpSpPr/>
          <p:nvPr/>
        </p:nvGrpSpPr>
        <p:grpSpPr>
          <a:xfrm>
            <a:off x="3810000" y="1371600"/>
            <a:ext cx="3935160" cy="3519000"/>
            <a:chOff x="2286000" y="1371600"/>
            <a:chExt cx="3935160" cy="3519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842851-D788-4D70-85C0-CF39649B06D0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A9358A-38C2-4FEB-BC84-CABCD5240317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77DF84-8484-49EC-91D7-C00BFAD9B791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F09DE0D9-A71F-4EE6-AC9C-2B120E5FA6DA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09DE0D9-A71F-4EE6-AC9C-2B120E5FA6D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2E8076-255D-4163-92B5-AD15835D106B}"/>
                  </a:ext>
                </a:extLst>
              </p:cNvPr>
              <p:cNvCxnSpPr>
                <a:stCxn id="9" idx="7"/>
                <a:endCxn id="12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1CDE560-1B25-4C84-9946-58146D350C35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E1532B8-03CD-45B0-9793-E97DC5B31388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73E6BA5-5CBC-4229-AA12-EADB9B3B9842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A26CEF5-F808-47E3-92F9-00D2AD1D2510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A26CEF5-F808-47E3-92F9-00D2AD1D251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3E8F6A-9EEC-4C2F-9938-AA360A1DE15F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F0D5612-0445-41BF-A1C6-79E2641104E4}"/>
                  </a:ext>
                </a:extLst>
              </p:cNvPr>
              <p:cNvCxnSpPr>
                <a:stCxn id="12" idx="6"/>
                <a:endCxn id="16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8476433-4C18-4353-87BE-790F070E6B00}"/>
                  </a:ext>
                </a:extLst>
              </p:cNvPr>
              <p:cNvCxnSpPr>
                <a:stCxn id="16" idx="3"/>
                <a:endCxn id="13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941D202-E58B-484B-8A8F-5A1252E91121}"/>
                  </a:ext>
                </a:extLst>
              </p:cNvPr>
              <p:cNvCxnSpPr>
                <a:cxnSpLocks/>
                <a:stCxn id="9" idx="6"/>
                <a:endCxn id="13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867470-2B82-4131-B8F9-0D6EE3D4AB3B}"/>
                  </a:ext>
                </a:extLst>
              </p:cNvPr>
              <p:cNvCxnSpPr>
                <a:stCxn id="9" idx="4"/>
                <a:endCxn id="14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8603444-5527-4FE2-B83C-FCDC6DF951B3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8603444-5527-4FE2-B83C-FCDC6DF951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16119BF-C3BF-4FF2-B533-58F5E7A84A0B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377EA3D-895A-4593-AAB9-33C56D1DF3CF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377EA3D-895A-4593-AAB9-33C56D1DF3C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4C7F66E-A53D-44B8-B8C9-29C473A3CA4B}"/>
                  </a:ext>
                </a:extLst>
              </p:cNvPr>
              <p:cNvCxnSpPr>
                <a:stCxn id="13" idx="4"/>
                <a:endCxn id="14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F2AC1A3-1EFE-448A-9F1B-9E3C0F1F43DE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F2AC1A3-1EFE-448A-9F1B-9E3C0F1F43D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0F0680-AB4C-4664-84DE-37E0840284B1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A0D01F-D352-4981-9D12-2A3828CE9339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945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</p:spPr>
            <p:txBody>
              <a:bodyPr/>
              <a:lstStyle/>
              <a:p>
                <a:r>
                  <a:rPr lang="en-US" sz="2400" dirty="0"/>
                  <a:t>Now perform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all edges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Afterwards, all nodes whose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has only </a:t>
                </a:r>
                <a:r>
                  <a:rPr lang="en-US" sz="2400" dirty="0">
                    <a:solidFill>
                      <a:srgbClr val="700000"/>
                    </a:solidFill>
                  </a:rPr>
                  <a:t>one</a:t>
                </a:r>
                <a:r>
                  <a:rPr lang="en-US" sz="2400" dirty="0"/>
                  <a:t> edge are now guaranteed to be estimated </a:t>
                </a:r>
                <a:r>
                  <a:rPr lang="en-US" sz="2400" dirty="0">
                    <a:solidFill>
                      <a:srgbClr val="700000"/>
                    </a:solidFill>
                  </a:rPr>
                  <a:t>correctly</a:t>
                </a:r>
                <a:r>
                  <a:rPr lang="en-US" sz="2400" dirty="0"/>
                  <a:t>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  <a:blipFill>
                <a:blip r:embed="rId2"/>
                <a:stretch>
                  <a:fillRect l="-389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7F6776A-808C-46FA-A31F-72E2FF379569}"/>
              </a:ext>
            </a:extLst>
          </p:cNvPr>
          <p:cNvGrpSpPr/>
          <p:nvPr/>
        </p:nvGrpSpPr>
        <p:grpSpPr>
          <a:xfrm>
            <a:off x="3810000" y="1219200"/>
            <a:ext cx="3935160" cy="3519000"/>
            <a:chOff x="2286000" y="1371600"/>
            <a:chExt cx="3935160" cy="3519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88811B-6C48-40EC-AE7C-EF04C56ADD98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40174D-601D-4D7C-B21D-74297A5E0C6C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3D93548-E738-493A-9255-54AC1C44D3B0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033CAE95-FC19-4B6B-8C77-6914864DF18E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033CAE95-FC19-4B6B-8C77-6914864DF1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3601680-1512-4CC8-BDBC-59521F53FCB2}"/>
                  </a:ext>
                </a:extLst>
              </p:cNvPr>
              <p:cNvCxnSpPr>
                <a:stCxn id="10" idx="7"/>
                <a:endCxn id="13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D163059-4D1A-462E-8D0E-37A9B77FE1AF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58B253-6F88-43BE-A51D-B806AD7CCF02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BB335F4-49A3-4F1D-BA64-E99FA250153B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3924B16-CEC5-42C1-AD11-7A456E782344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3924B16-CEC5-42C1-AD11-7A456E78234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F59D1E-BD0E-4BE2-B479-3041214EDC72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C65FE4-C388-41C1-932A-BEA4C17B001E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F77346-F708-4E85-B8D4-A2011D5E9EA8}"/>
                  </a:ext>
                </a:extLst>
              </p:cNvPr>
              <p:cNvCxnSpPr>
                <a:stCxn id="17" idx="3"/>
                <a:endCxn id="14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313CF9F-B899-498D-8FEE-03BC8D4974BD}"/>
                  </a:ext>
                </a:extLst>
              </p:cNvPr>
              <p:cNvCxnSpPr>
                <a:cxnSpLocks/>
                <a:stCxn id="10" idx="6"/>
                <a:endCxn id="14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47F08F-308C-4075-9110-725650FAEEDA}"/>
                  </a:ext>
                </a:extLst>
              </p:cNvPr>
              <p:cNvCxnSpPr>
                <a:stCxn id="10" idx="4"/>
                <a:endCxn id="15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0070296-5429-433E-B7A1-40F5FD3DC198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0070296-5429-433E-B7A1-40F5FD3DC19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C930E94-A883-41BA-AC06-7DDB0A3DFC05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7924DE2-3E36-4FD1-A2F5-500F6E14D428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7924DE2-3E36-4FD1-A2F5-500F6E14D42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8EBD6B-80D0-4B3C-9C35-A55F534720A2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51F9CC4-046B-4F3B-9CCD-D9331D3788B9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51F9CC4-046B-4F3B-9CCD-D9331D3788B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3C831D-5F08-420A-9963-06617E6D553D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1BC0771-0CFB-4697-9D9C-E0533381EA5F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246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</p:spPr>
            <p:txBody>
              <a:bodyPr/>
              <a:lstStyle/>
              <a:p>
                <a:r>
                  <a:rPr lang="en-US" sz="2400" dirty="0"/>
                  <a:t>Now perform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all edges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0000"/>
                    </a:solidFill>
                  </a:rPr>
                  <a:t>again</a:t>
                </a:r>
              </a:p>
              <a:p>
                <a:r>
                  <a:rPr lang="en-US" sz="2400" dirty="0"/>
                  <a:t>Afterwards, all nodes whose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has at most </a:t>
                </a:r>
                <a:r>
                  <a:rPr lang="en-US" sz="2400" dirty="0">
                    <a:solidFill>
                      <a:srgbClr val="700000"/>
                    </a:solidFill>
                  </a:rPr>
                  <a:t>two</a:t>
                </a:r>
                <a:r>
                  <a:rPr lang="en-US" sz="2400" dirty="0"/>
                  <a:t> edges are now guaranteed to be estimated </a:t>
                </a:r>
                <a:r>
                  <a:rPr lang="en-US" sz="2400" dirty="0">
                    <a:solidFill>
                      <a:srgbClr val="700000"/>
                    </a:solidFill>
                  </a:rPr>
                  <a:t>correctly</a:t>
                </a:r>
                <a:r>
                  <a:rPr lang="en-US" sz="2400" dirty="0"/>
                  <a:t>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737360"/>
              </a:xfrm>
              <a:blipFill>
                <a:blip r:embed="rId2"/>
                <a:stretch>
                  <a:fillRect l="-389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83D7731-6131-4909-AA32-50C5EC6A9895}"/>
              </a:ext>
            </a:extLst>
          </p:cNvPr>
          <p:cNvGrpSpPr/>
          <p:nvPr/>
        </p:nvGrpSpPr>
        <p:grpSpPr>
          <a:xfrm>
            <a:off x="3810000" y="1219200"/>
            <a:ext cx="3935160" cy="3519000"/>
            <a:chOff x="2286000" y="1371600"/>
            <a:chExt cx="3935160" cy="3519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BE24CB-6827-4F3A-8F52-41CE58677CA2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F604F3-A27E-46DA-AB22-BD2E0555B6F5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390924-FF5A-4DD9-B420-4DA67B410646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615403-2DC4-4D84-ADA3-7F81D1380AD3}"/>
                  </a:ext>
                </a:extLst>
              </p:cNvPr>
              <p:cNvCxnSpPr>
                <a:stCxn id="10" idx="7"/>
                <a:endCxn id="13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F7346B-E2A7-4031-9AC9-E48C30BE7B1A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1A49939-221C-4537-84F6-A1A3100F9A8B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81EC9E-FC66-444A-AA88-9661EA34B431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6DD537F-957B-49C2-A75F-061D90F4E1B7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F99956-D1B7-497C-85E1-D6E14ABFC98C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C443AB3-D418-4D9E-84E2-AC9559A957A3}"/>
                  </a:ext>
                </a:extLst>
              </p:cNvPr>
              <p:cNvCxnSpPr>
                <a:stCxn id="17" idx="3"/>
                <a:endCxn id="14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ECF376-4A2A-4C58-9EC2-B036436A0AD0}"/>
                  </a:ext>
                </a:extLst>
              </p:cNvPr>
              <p:cNvCxnSpPr>
                <a:cxnSpLocks/>
                <a:stCxn id="10" idx="6"/>
                <a:endCxn id="14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887976-B811-420B-9DFF-D76E15843A66}"/>
                  </a:ext>
                </a:extLst>
              </p:cNvPr>
              <p:cNvCxnSpPr>
                <a:stCxn id="10" idx="4"/>
                <a:endCxn id="15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A6E797-FB8F-4C43-9103-6E5D2088833A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3927EEB-7677-4B48-9663-1F8B009F4B6C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B683360-3AC3-4200-91F5-8D397A87583E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AAE9F6-9D01-4D7A-876B-4B47E7EC3A42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686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4E0-B486-4B72-BCA7-3019225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813560"/>
              </a:xfrm>
            </p:spPr>
            <p:txBody>
              <a:bodyPr/>
              <a:lstStyle/>
              <a:p>
                <a:r>
                  <a:rPr lang="en-US" sz="2400" dirty="0"/>
                  <a:t>Now perform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update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all edges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0000"/>
                    </a:solidFill>
                  </a:rPr>
                  <a:t>repeatedly … </a:t>
                </a:r>
              </a:p>
              <a:p>
                <a:r>
                  <a:rPr lang="en-US" sz="2400" dirty="0"/>
                  <a:t>Afterwards, all nodes whose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has at most </a:t>
                </a:r>
                <a:r>
                  <a:rPr lang="en-US" sz="2400" dirty="0">
                    <a:solidFill>
                      <a:srgbClr val="700000"/>
                    </a:solidFill>
                  </a:rPr>
                  <a:t>more and more</a:t>
                </a:r>
                <a:r>
                  <a:rPr lang="en-US" sz="2400" dirty="0"/>
                  <a:t> edges will be now guaranteed to be estimated </a:t>
                </a:r>
                <a:r>
                  <a:rPr lang="en-US" sz="2400" dirty="0">
                    <a:solidFill>
                      <a:srgbClr val="700000"/>
                    </a:solidFill>
                  </a:rPr>
                  <a:t>correctly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DC488-9F25-42F7-811B-08D7B4A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4892040"/>
                <a:ext cx="10972800" cy="1813560"/>
              </a:xfrm>
              <a:blipFill>
                <a:blip r:embed="rId2"/>
                <a:stretch>
                  <a:fillRect l="-389" t="-269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83D7731-6131-4909-AA32-50C5EC6A9895}"/>
              </a:ext>
            </a:extLst>
          </p:cNvPr>
          <p:cNvGrpSpPr/>
          <p:nvPr/>
        </p:nvGrpSpPr>
        <p:grpSpPr>
          <a:xfrm>
            <a:off x="3810000" y="1219200"/>
            <a:ext cx="3935160" cy="3519000"/>
            <a:chOff x="2286000" y="1371600"/>
            <a:chExt cx="3935160" cy="3519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BE24CB-6827-4F3A-8F52-41CE58677CA2}"/>
                </a:ext>
              </a:extLst>
            </p:cNvPr>
            <p:cNvSpPr/>
            <p:nvPr/>
          </p:nvSpPr>
          <p:spPr bwMode="auto">
            <a:xfrm>
              <a:off x="3051069" y="2980388"/>
              <a:ext cx="54040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800" dirty="0">
                  <a:latin typeface="Times" charset="0"/>
                </a:rPr>
                <a:t>-1</a:t>
              </a:r>
              <a:endParaRPr lang="en-US" sz="2000" dirty="0">
                <a:latin typeface="Times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F604F3-A27E-46DA-AB22-BD2E0555B6F5}"/>
                </a:ext>
              </a:extLst>
            </p:cNvPr>
            <p:cNvGrpSpPr/>
            <p:nvPr/>
          </p:nvGrpSpPr>
          <p:grpSpPr>
            <a:xfrm>
              <a:off x="2286000" y="1371600"/>
              <a:ext cx="3935160" cy="3519000"/>
              <a:chOff x="304800" y="2255400"/>
              <a:chExt cx="3935160" cy="3519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390924-FF5A-4DD9-B420-4DA67B410646}"/>
                  </a:ext>
                </a:extLst>
              </p:cNvPr>
              <p:cNvSpPr/>
              <p:nvPr/>
            </p:nvSpPr>
            <p:spPr>
              <a:xfrm>
                <a:off x="304800" y="3210840"/>
                <a:ext cx="742320" cy="7426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14:cNvPr>
                  <p14:cNvContentPartPr/>
                  <p14:nvPr/>
                </p14:nvContentPartPr>
                <p14:xfrm>
                  <a:off x="547660" y="3413760"/>
                  <a:ext cx="208440" cy="2847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17A554B-3ED0-43FF-8B77-10EC2445BE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800" y="3401895"/>
                    <a:ext cx="232159" cy="30849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615403-2DC4-4D84-ADA3-7F81D1380AD3}"/>
                  </a:ext>
                </a:extLst>
              </p:cNvPr>
              <p:cNvCxnSpPr>
                <a:stCxn id="10" idx="7"/>
                <a:endCxn id="13" idx="2"/>
              </p:cNvCxnSpPr>
              <p:nvPr/>
            </p:nvCxnSpPr>
            <p:spPr>
              <a:xfrm flipV="1">
                <a:off x="938410" y="2617200"/>
                <a:ext cx="683270" cy="702403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F7346B-E2A7-4031-9AC9-E48C30BE7B1A}"/>
                  </a:ext>
                </a:extLst>
              </p:cNvPr>
              <p:cNvSpPr/>
              <p:nvPr/>
            </p:nvSpPr>
            <p:spPr>
              <a:xfrm>
                <a:off x="1621680" y="2255400"/>
                <a:ext cx="723960" cy="72360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1A49939-221C-4537-84F6-A1A3100F9A8B}"/>
                  </a:ext>
                </a:extLst>
              </p:cNvPr>
              <p:cNvSpPr/>
              <p:nvPr/>
            </p:nvSpPr>
            <p:spPr>
              <a:xfrm>
                <a:off x="1725000" y="3710880"/>
                <a:ext cx="712080" cy="71208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81EC9E-FC66-444A-AA88-9661EA34B431}"/>
                  </a:ext>
                </a:extLst>
              </p:cNvPr>
              <p:cNvSpPr/>
              <p:nvPr/>
            </p:nvSpPr>
            <p:spPr>
              <a:xfrm>
                <a:off x="1730400" y="5044680"/>
                <a:ext cx="729720" cy="72972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14:cNvPr>
                  <p14:cNvContentPartPr/>
                  <p14:nvPr/>
                </p14:nvContentPartPr>
                <p14:xfrm>
                  <a:off x="1983340" y="5278200"/>
                  <a:ext cx="258120" cy="2142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78902F-BC9E-4E0C-B257-3562B4530CF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71460" y="5266360"/>
                    <a:ext cx="281880" cy="237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6DD537F-957B-49C2-A75F-061D90F4E1B7}"/>
                  </a:ext>
                </a:extLst>
              </p:cNvPr>
              <p:cNvSpPr/>
              <p:nvPr/>
            </p:nvSpPr>
            <p:spPr>
              <a:xfrm>
                <a:off x="3491160" y="2422440"/>
                <a:ext cx="748800" cy="74844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F99956-D1B7-497C-85E1-D6E14ABFC98C}"/>
                  </a:ext>
                </a:extLst>
              </p:cNvPr>
              <p:cNvCxnSpPr>
                <a:stCxn id="13" idx="6"/>
                <a:endCxn id="17" idx="2"/>
              </p:cNvCxnSpPr>
              <p:nvPr/>
            </p:nvCxnSpPr>
            <p:spPr>
              <a:xfrm>
                <a:off x="2345640" y="2617200"/>
                <a:ext cx="1145520" cy="17946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C443AB3-D418-4D9E-84E2-AC9559A957A3}"/>
                  </a:ext>
                </a:extLst>
              </p:cNvPr>
              <p:cNvCxnSpPr>
                <a:stCxn id="17" idx="3"/>
                <a:endCxn id="14" idx="6"/>
              </p:cNvCxnSpPr>
              <p:nvPr/>
            </p:nvCxnSpPr>
            <p:spPr>
              <a:xfrm flipH="1">
                <a:off x="2437080" y="3061273"/>
                <a:ext cx="1163739" cy="1005647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ECF376-4A2A-4C58-9EC2-B036436A0AD0}"/>
                  </a:ext>
                </a:extLst>
              </p:cNvPr>
              <p:cNvCxnSpPr>
                <a:cxnSpLocks/>
                <a:stCxn id="10" idx="6"/>
                <a:endCxn id="14" idx="1"/>
              </p:cNvCxnSpPr>
              <p:nvPr/>
            </p:nvCxnSpPr>
            <p:spPr>
              <a:xfrm>
                <a:off x="1047120" y="3582180"/>
                <a:ext cx="782162" cy="232982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887976-B811-420B-9DFF-D76E15843A66}"/>
                  </a:ext>
                </a:extLst>
              </p:cNvPr>
              <p:cNvCxnSpPr>
                <a:stCxn id="10" idx="4"/>
                <a:endCxn id="15" idx="1"/>
              </p:cNvCxnSpPr>
              <p:nvPr/>
            </p:nvCxnSpPr>
            <p:spPr>
              <a:xfrm>
                <a:off x="675960" y="3953520"/>
                <a:ext cx="1161305" cy="1198025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14:cNvPr>
                  <p14:cNvContentPartPr/>
                  <p14:nvPr/>
                </p14:nvContentPartPr>
                <p14:xfrm>
                  <a:off x="1093060" y="2397120"/>
                  <a:ext cx="2833200" cy="12877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501DD18-EA70-4003-A4A1-E017A49D993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1178" y="2385273"/>
                    <a:ext cx="2856963" cy="13114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A6E797-FB8F-4C43-9103-6E5D2088833A}"/>
                  </a:ext>
                </a:extLst>
              </p:cNvPr>
              <p:cNvSpPr/>
              <p:nvPr/>
            </p:nvSpPr>
            <p:spPr>
              <a:xfrm>
                <a:off x="1518360" y="3508920"/>
                <a:ext cx="102960" cy="102960"/>
              </a:xfrm>
              <a:prstGeom prst="ellipse">
                <a:avLst/>
              </a:prstGeom>
              <a:noFill/>
              <a:ln w="24000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2400" b="1">
                  <a:solidFill>
                    <a:srgbClr val="000000"/>
                  </a:solidFill>
                  <a:latin typeface="Times" charset="0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14:cNvPr>
                  <p14:cNvContentPartPr/>
                  <p14:nvPr/>
                </p14:nvContentPartPr>
                <p14:xfrm>
                  <a:off x="2835460" y="3266520"/>
                  <a:ext cx="45000" cy="202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4B79B450-1AF9-4D3A-ABE9-A88471343B0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23580" y="3254640"/>
                    <a:ext cx="68760" cy="22608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3927EEB-7677-4B48-9663-1F8B009F4B6C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>
                <a:off x="2081040" y="4422960"/>
                <a:ext cx="14220" cy="621720"/>
              </a:xfrm>
              <a:prstGeom prst="line">
                <a:avLst/>
              </a:prstGeom>
              <a:ln w="24000">
                <a:solidFill>
                  <a:srgbClr val="000000"/>
                </a:solidFill>
                <a:tailEnd type="arrow" w="med" len="lg"/>
              </a:ln>
            </p:spPr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14:cNvPr>
                  <p14:cNvContentPartPr/>
                  <p14:nvPr/>
                </p14:nvContentPartPr>
                <p14:xfrm>
                  <a:off x="1072540" y="3850080"/>
                  <a:ext cx="1355400" cy="1169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0FB6626-831A-4344-8AF2-58206972EC9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0673" y="3838211"/>
                    <a:ext cx="1379135" cy="119337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B683360-3AC3-4200-91F5-8D397A87583E}"/>
                  </a:ext>
                </a:extLst>
              </p:cNvPr>
              <p:cNvSpPr/>
              <p:nvPr/>
            </p:nvSpPr>
            <p:spPr bwMode="auto">
              <a:xfrm>
                <a:off x="2189920" y="4443793"/>
                <a:ext cx="540400" cy="5239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3200" dirty="0">
                    <a:latin typeface="Times" charset="0"/>
                  </a:rPr>
                  <a:t>-6</a:t>
                </a:r>
                <a:endParaRPr lang="en-US" sz="2400" dirty="0">
                  <a:latin typeface="Times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AAE9F6-9D01-4D7A-876B-4B47E7EC3A42}"/>
                </a:ext>
              </a:extLst>
            </p:cNvPr>
            <p:cNvSpPr/>
            <p:nvPr/>
          </p:nvSpPr>
          <p:spPr>
            <a:xfrm>
              <a:off x="2963917" y="2921876"/>
              <a:ext cx="714704" cy="199976"/>
            </a:xfrm>
            <a:custGeom>
              <a:avLst/>
              <a:gdLst>
                <a:gd name="connsiteX0" fmla="*/ 714704 w 714704"/>
                <a:gd name="connsiteY0" fmla="*/ 199696 h 199976"/>
                <a:gd name="connsiteX1" fmla="*/ 346842 w 714704"/>
                <a:gd name="connsiteY1" fmla="*/ 168165 h 199976"/>
                <a:gd name="connsiteX2" fmla="*/ 0 w 714704"/>
                <a:gd name="connsiteY2" fmla="*/ 0 h 19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04" h="199976">
                  <a:moveTo>
                    <a:pt x="714704" y="199696"/>
                  </a:moveTo>
                  <a:cubicBezTo>
                    <a:pt x="590331" y="200572"/>
                    <a:pt x="465959" y="201448"/>
                    <a:pt x="346842" y="168165"/>
                  </a:cubicBezTo>
                  <a:cubicBezTo>
                    <a:pt x="227725" y="134882"/>
                    <a:pt x="113862" y="6744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7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7409-8979-46BF-9B5D-A5D5E65B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04ACD-2139-474B-8DD3-06B4AD87B9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Unweighted graph: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800" dirty="0"/>
              </a:p>
              <a:p>
                <a:r>
                  <a:rPr lang="en-US" sz="2400" dirty="0"/>
                  <a:t>Nodes and edges can carry meaning, and thus can carry weights as well. </a:t>
                </a:r>
              </a:p>
              <a:p>
                <a:endParaRPr lang="en-US" sz="800" dirty="0"/>
              </a:p>
              <a:p>
                <a:r>
                  <a:rPr lang="en-US" sz="2400" dirty="0"/>
                  <a:t>Example:  transportation network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04ACD-2139-474B-8DD3-06B4AD87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931C66-5DFB-4B1B-8830-BFCE3255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88080"/>
            <a:ext cx="2836192" cy="28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C6645-EED3-4F13-82DC-69FC057ED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581400"/>
            <a:ext cx="2905930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D4B-EEFA-4063-B3EC-D75DB2E4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20706-333D-4816-91A9-26BF11E855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perform “update all edges”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</a:t>
                </a:r>
              </a:p>
              <a:p>
                <a:r>
                  <a:rPr lang="en-US" dirty="0"/>
                  <a:t>Loop invariant: </a:t>
                </a:r>
              </a:p>
              <a:p>
                <a:pPr lvl="1"/>
                <a:r>
                  <a:rPr lang="en-US" dirty="0"/>
                  <a:t>Then all nodes whose shortest path from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edges are guaranteed to be estimated correctly.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 that it is possible that some nodes whose shortest path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edges are also estimated correctly.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20706-333D-4816-91A9-26BF11E85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74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C0BC-1705-4D36-B778-797270D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75DA2-7846-4E7F-9789-A0450971E17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times should we perform “update all edges” </a:t>
                </a:r>
              </a:p>
              <a:p>
                <a:pPr lvl="1"/>
                <a:r>
                  <a:rPr lang="en-US" dirty="0"/>
                  <a:t>in order to guarantee that we find shortest path for all nodes?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 that shortest paths are </a:t>
                </a:r>
                <a:r>
                  <a:rPr lang="en-US" dirty="0">
                    <a:solidFill>
                      <a:srgbClr val="00B050"/>
                    </a:solidFill>
                  </a:rPr>
                  <a:t>simple</a:t>
                </a:r>
              </a:p>
              <a:p>
                <a:pPr lvl="1"/>
                <a:r>
                  <a:rPr lang="en-US" dirty="0"/>
                  <a:t>Hence a shortest path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edges in it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Hence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rounds of “update all edges”, </a:t>
                </a:r>
              </a:p>
              <a:p>
                <a:pPr lvl="1"/>
                <a:r>
                  <a:rPr lang="en-US" dirty="0"/>
                  <a:t>we can guarantee that the shortest path distances to </a:t>
                </a:r>
                <a:r>
                  <a:rPr lang="en-US" dirty="0">
                    <a:solidFill>
                      <a:srgbClr val="700000"/>
                    </a:solidFill>
                  </a:rPr>
                  <a:t>all nodes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estimated correctly.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75DA2-7846-4E7F-9789-A0450971E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A041128-79CA-4058-B60D-802721B2F46B}"/>
              </a:ext>
            </a:extLst>
          </p:cNvPr>
          <p:cNvSpPr/>
          <p:nvPr/>
        </p:nvSpPr>
        <p:spPr>
          <a:xfrm>
            <a:off x="2971800" y="5410200"/>
            <a:ext cx="640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the idea behind Bellman-Ford Algorithm ! </a:t>
            </a:r>
          </a:p>
        </p:txBody>
      </p:sp>
    </p:spTree>
    <p:extLst>
      <p:ext uri="{BB962C8B-B14F-4D97-AF65-F5344CB8AC3E}">
        <p14:creationId xmlns:p14="http://schemas.microsoft.com/office/powerpoint/2010/main" val="22880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1A1A-430D-4DE6-86DC-FBE272B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215A-03D1-4D9A-B9A9-6462A201A5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648202"/>
            <a:ext cx="8229600" cy="1752598"/>
          </a:xfrm>
        </p:spPr>
        <p:txBody>
          <a:bodyPr/>
          <a:lstStyle/>
          <a:p>
            <a:r>
              <a:rPr lang="en-US" sz="2400" dirty="0"/>
              <a:t>Setup takes ____________ time</a:t>
            </a:r>
          </a:p>
          <a:p>
            <a:r>
              <a:rPr lang="en-US" sz="2400" dirty="0"/>
              <a:t>Each update takes ____________ time</a:t>
            </a:r>
          </a:p>
          <a:p>
            <a:r>
              <a:rPr lang="en-US" sz="2400" dirty="0"/>
              <a:t>There are __________ numbers of updates</a:t>
            </a:r>
          </a:p>
          <a:p>
            <a:r>
              <a:rPr lang="en-US" sz="2400" dirty="0"/>
              <a:t>Total time complexity is ______________.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84A8A-475D-452E-90F5-D29EFBC8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1"/>
            <a:ext cx="8046720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508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1A1A-430D-4DE6-86DC-FBE272B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215A-03D1-4D9A-B9A9-6462A201A5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648202"/>
            <a:ext cx="8229600" cy="1752598"/>
          </a:xfrm>
        </p:spPr>
        <p:txBody>
          <a:bodyPr/>
          <a:lstStyle/>
          <a:p>
            <a:r>
              <a:rPr lang="en-US" sz="2400" dirty="0"/>
              <a:t>Setup takes ____________ time</a:t>
            </a:r>
          </a:p>
          <a:p>
            <a:r>
              <a:rPr lang="en-US" sz="2400" dirty="0"/>
              <a:t>Each update takes ____________ time</a:t>
            </a:r>
          </a:p>
          <a:p>
            <a:r>
              <a:rPr lang="en-US" sz="2400" dirty="0"/>
              <a:t>There are _____________ numbers of updates</a:t>
            </a:r>
          </a:p>
          <a:p>
            <a:r>
              <a:rPr lang="en-US" sz="2400" dirty="0"/>
              <a:t>Total time complexity is ______________.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84A8A-475D-452E-90F5-D29EFBC8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1"/>
            <a:ext cx="8046720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CB866-57A7-4129-8472-F8B470208DCA}"/>
                  </a:ext>
                </a:extLst>
              </p:cNvPr>
              <p:cNvSpPr txBox="1"/>
              <p:nvPr/>
            </p:nvSpPr>
            <p:spPr>
              <a:xfrm>
                <a:off x="4191000" y="458514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CB866-57A7-4129-8472-F8B47020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5140"/>
                <a:ext cx="144780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30C707-9BBB-440E-94BB-437E03711BAF}"/>
                  </a:ext>
                </a:extLst>
              </p:cNvPr>
              <p:cNvSpPr txBox="1"/>
              <p:nvPr/>
            </p:nvSpPr>
            <p:spPr>
              <a:xfrm>
                <a:off x="4556760" y="5018167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30C707-9BBB-440E-94BB-437E03711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60" y="5018167"/>
                <a:ext cx="14478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7D45D8-8BC3-4242-B754-FB3E8F15BD1C}"/>
                  </a:ext>
                </a:extLst>
              </p:cNvPr>
              <p:cNvSpPr txBox="1"/>
              <p:nvPr/>
            </p:nvSpPr>
            <p:spPr>
              <a:xfrm>
                <a:off x="3610566" y="5492969"/>
                <a:ext cx="2180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7D45D8-8BC3-4242-B754-FB3E8F1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66" y="5492969"/>
                <a:ext cx="2180634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2B332-A446-46D6-976B-E98DF2400FDE}"/>
                  </a:ext>
                </a:extLst>
              </p:cNvPr>
              <p:cNvSpPr txBox="1"/>
              <p:nvPr/>
            </p:nvSpPr>
            <p:spPr>
              <a:xfrm>
                <a:off x="5791200" y="5936902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2B332-A446-46D6-976B-E98DF240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936902"/>
                <a:ext cx="1905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786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5F60-2593-45FF-BFB2-71D5592A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E1BC6-777E-4B63-B2F0-94A45155752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:r>
                  <a:rPr lang="en-US" dirty="0" err="1">
                    <a:latin typeface="Arial Nova Cond" panose="020B0604020202020204" pitchFamily="34" charset="0"/>
                  </a:rPr>
                  <a:t>graph.edges</a:t>
                </a:r>
                <a:r>
                  <a:rPr lang="en-US" dirty="0"/>
                  <a:t> returns edges in the following order: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E1BC6-777E-4B63-B2F0-94A451557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  <a:blipFill>
                <a:blip r:embed="rId2"/>
                <a:stretch>
                  <a:fillRect l="-500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4DC3C6-720D-4B1C-B02D-F386D317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286000"/>
            <a:ext cx="6953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0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E8EE78-5C25-4487-B0A3-5D19D29BE7F1}"/>
              </a:ext>
            </a:extLst>
          </p:cNvPr>
          <p:cNvSpPr txBox="1">
            <a:spLocks/>
          </p:cNvSpPr>
          <p:nvPr/>
        </p:nvSpPr>
        <p:spPr bwMode="auto">
          <a:xfrm>
            <a:off x="1905000" y="2590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/>
              <a:t>Early-stopping and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3043831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2852-876B-4863-86C2-574E2436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Early-stopping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73145-5C62-4699-AE2F-598D5BA00C0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Bellman-Ford may not need to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r>
                  <a:rPr lang="en-US" dirty="0"/>
                  <a:t>If there is no distance change after a round, we can stop (called </a:t>
                </a:r>
                <a:r>
                  <a:rPr lang="en-US" dirty="0">
                    <a:solidFill>
                      <a:srgbClr val="00B050"/>
                    </a:solidFill>
                  </a:rPr>
                  <a:t>early-stopping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73145-5C62-4699-AE2F-598D5BA00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86182C-3837-44AF-B9C8-4268B8AD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362200"/>
            <a:ext cx="7543800" cy="39565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7677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0361-5842-4BCC-98B3-49F7413F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81FA-4F37-487A-A741-271225E843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Recall: if a graph has negative cycle(s), then the shortest paths are not well-defined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5BF56-D74C-43E3-A3E7-B1B4884A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2066925"/>
            <a:ext cx="3952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18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0361-5842-4BCC-98B3-49F7413F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if a graph has negative cycle(s), then the shortest paths are not well-defined</a:t>
                </a:r>
              </a:p>
              <a:p>
                <a:endParaRPr lang="en-US" dirty="0"/>
              </a:p>
              <a:p>
                <a:r>
                  <a:rPr lang="en-US" dirty="0"/>
                  <a:t>If a graph does not have any negative cycle, then the estimated distances </a:t>
                </a:r>
                <a:r>
                  <a:rPr lang="en-US" dirty="0">
                    <a:solidFill>
                      <a:srgbClr val="00B050"/>
                    </a:solidFill>
                  </a:rPr>
                  <a:t>stop changing </a:t>
                </a:r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r>
                  <a:rPr lang="en-US" dirty="0"/>
                  <a:t>Why?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But if a graph has negative cycle(s), then some estimated distances </a:t>
                </a:r>
                <a:r>
                  <a:rPr lang="en-US" dirty="0">
                    <a:solidFill>
                      <a:srgbClr val="C00000"/>
                    </a:solidFill>
                  </a:rPr>
                  <a:t>continue to decrease </a:t>
                </a:r>
                <a:r>
                  <a:rPr lang="en-US" dirty="0"/>
                  <a:t>even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99771C-1FE2-4026-9513-C17410C5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037083"/>
            <a:ext cx="265367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5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0361-5842-4BCC-98B3-49F7413F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a graph does not have any negative cycle, then the estimated distances </a:t>
                </a:r>
                <a:r>
                  <a:rPr lang="en-US" dirty="0">
                    <a:solidFill>
                      <a:srgbClr val="00B050"/>
                    </a:solidFill>
                  </a:rPr>
                  <a:t>stop changing </a:t>
                </a:r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r>
                  <a:rPr lang="en-US" dirty="0"/>
                  <a:t>But if a graph has negative cycle(s), then some estimated distances </a:t>
                </a:r>
                <a:r>
                  <a:rPr lang="en-US" dirty="0">
                    <a:solidFill>
                      <a:srgbClr val="C00000"/>
                    </a:solidFill>
                  </a:rPr>
                  <a:t>continue to decrease </a:t>
                </a:r>
                <a:r>
                  <a:rPr lang="en-US" dirty="0"/>
                  <a:t>even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endParaRPr lang="en-US" dirty="0"/>
              </a:p>
              <a:p>
                <a:r>
                  <a:rPr lang="en-US" dirty="0"/>
                  <a:t>Hence Bellman-Ford can be modified to also detect negative cycles</a:t>
                </a:r>
              </a:p>
              <a:p>
                <a:pPr lvl="1"/>
                <a:r>
                  <a:rPr lang="en-US" dirty="0"/>
                  <a:t>Run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iteration of “update all edges”</a:t>
                </a:r>
              </a:p>
              <a:p>
                <a:pPr lvl="1"/>
                <a:r>
                  <a:rPr lang="en-US" dirty="0"/>
                  <a:t>If any estimated distance is still decreasing, a negative cycle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B81FA-4F37-487A-A741-271225E84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3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1CA7-18B4-4B19-A635-3C7F379D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50C2F-2697-4A6C-81AC-B757493CC51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515600" cy="1981200"/>
              </a:xfrm>
            </p:spPr>
            <p:txBody>
              <a:bodyPr/>
              <a:lstStyle/>
              <a:p>
                <a:r>
                  <a:rPr lang="en-US" dirty="0"/>
                  <a:t>(Edge) </a:t>
                </a:r>
                <a:r>
                  <a:rPr lang="en-US" dirty="0">
                    <a:solidFill>
                      <a:srgbClr val="0070C0"/>
                    </a:solidFill>
                  </a:rPr>
                  <a:t>weighted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together with an edge weight assignment map: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 a graph where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has a weight (real value)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50C2F-2697-4A6C-81AC-B757493CC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515600" cy="1981200"/>
              </a:xfrm>
              <a:blipFill>
                <a:blip r:embed="rId2"/>
                <a:stretch>
                  <a:fillRect l="-522" t="-2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3788DA-CA89-493E-90F7-8A4E1C39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95782"/>
            <a:ext cx="2905930" cy="28432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382474-B61F-4ABB-8C65-1B6683E03ECF}"/>
              </a:ext>
            </a:extLst>
          </p:cNvPr>
          <p:cNvSpPr txBox="1">
            <a:spLocks/>
          </p:cNvSpPr>
          <p:nvPr/>
        </p:nvSpPr>
        <p:spPr bwMode="auto">
          <a:xfrm>
            <a:off x="5334000" y="3200400"/>
            <a:ext cx="6248400" cy="2843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be directed / undirected</a:t>
            </a:r>
          </a:p>
          <a:p>
            <a:pPr lvl="1"/>
            <a:r>
              <a:rPr lang="en-US" sz="2100" dirty="0"/>
              <a:t>weights can be positive/negative</a:t>
            </a:r>
          </a:p>
          <a:p>
            <a:r>
              <a:rPr lang="en-US" sz="2400" dirty="0"/>
              <a:t>useful in many applications</a:t>
            </a:r>
          </a:p>
          <a:p>
            <a:pPr lvl="1"/>
            <a:r>
              <a:rPr lang="en-US" sz="2000" dirty="0"/>
              <a:t>strength of connection in a social network</a:t>
            </a:r>
          </a:p>
          <a:p>
            <a:pPr lvl="1"/>
            <a:r>
              <a:rPr lang="en-US" sz="2000" dirty="0"/>
              <a:t>distance in a transportation network</a:t>
            </a:r>
          </a:p>
          <a:p>
            <a:pPr lvl="1"/>
            <a:r>
              <a:rPr lang="en-US" sz="2000" dirty="0"/>
              <a:t>probability that two nodes interact in a protein-protein interaction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5D00-9D6B-4A22-A0DF-28EF8ADF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Modified Bellman-Ford with early stopping and negative cycle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B30C-FA9C-45BF-A53D-813C7A8836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3E6CA-5006-453A-A639-FB0B1B7D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6" y="1311662"/>
            <a:ext cx="8153400" cy="4752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1147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4398-26DB-4068-AC3D-37EEF96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F7B1-0A6F-42BD-8F90-26D7B438EB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path in a weighted graph, its </a:t>
            </a:r>
            <a:r>
              <a:rPr lang="en-US" dirty="0">
                <a:solidFill>
                  <a:srgbClr val="0070C0"/>
                </a:solidFill>
              </a:rPr>
              <a:t>length</a:t>
            </a:r>
            <a:r>
              <a:rPr lang="en-US" dirty="0"/>
              <a:t> is the total weights of all edges in the path. </a:t>
            </a:r>
          </a:p>
          <a:p>
            <a:endParaRPr lang="en-US" sz="800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sz="2000" dirty="0"/>
              <a:t>SF, LA, Bakersfield, Riverside</a:t>
            </a:r>
          </a:p>
          <a:p>
            <a:pPr lvl="2"/>
            <a:r>
              <a:rPr lang="en-US" sz="1800" dirty="0"/>
              <a:t>length = 728</a:t>
            </a:r>
          </a:p>
          <a:p>
            <a:pPr lvl="1"/>
            <a:r>
              <a:rPr lang="en-US" sz="2000" dirty="0"/>
              <a:t>SF, LA, Riverside</a:t>
            </a:r>
          </a:p>
          <a:p>
            <a:pPr lvl="2"/>
            <a:r>
              <a:rPr lang="en-US" sz="1800" dirty="0"/>
              <a:t>length = 490</a:t>
            </a:r>
          </a:p>
          <a:p>
            <a:pPr lvl="1"/>
            <a:r>
              <a:rPr lang="en-US" sz="2000" dirty="0"/>
              <a:t>LA, SD, Riverside, LA, SF </a:t>
            </a:r>
          </a:p>
          <a:p>
            <a:pPr lvl="2"/>
            <a:r>
              <a:rPr lang="en-US" sz="1700" dirty="0"/>
              <a:t>length = 688 </a:t>
            </a:r>
          </a:p>
          <a:p>
            <a:pPr lvl="1"/>
            <a:r>
              <a:rPr lang="en-US" sz="2000" dirty="0"/>
              <a:t>LA, SF</a:t>
            </a:r>
          </a:p>
          <a:p>
            <a:pPr lvl="2"/>
            <a:r>
              <a:rPr lang="en-US" sz="1800" dirty="0"/>
              <a:t>length = 409</a:t>
            </a:r>
          </a:p>
          <a:p>
            <a:pPr lvl="1"/>
            <a:r>
              <a:rPr lang="en-US" sz="2000" dirty="0"/>
              <a:t>LA, </a:t>
            </a:r>
            <a:r>
              <a:rPr lang="en-US" sz="2000" dirty="0" err="1"/>
              <a:t>Bakerfield</a:t>
            </a:r>
            <a:r>
              <a:rPr lang="en-US" sz="2000" dirty="0"/>
              <a:t>, SF</a:t>
            </a:r>
          </a:p>
          <a:p>
            <a:pPr lvl="2"/>
            <a:r>
              <a:rPr lang="en-US" sz="1800" dirty="0"/>
              <a:t>length = 402</a:t>
            </a:r>
          </a:p>
          <a:p>
            <a:pPr lvl="1"/>
            <a:r>
              <a:rPr lang="en-US" sz="20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EC3DB-0462-4E8A-88F6-E667A1C8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124200"/>
            <a:ext cx="2905930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1C03-03D4-49D5-A442-2E442D65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 minimum length.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9348838-930F-4C13-98C4-E548564F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38400"/>
            <a:ext cx="6515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6E92AB9-C6D1-4227-A183-D35A3D79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9178"/>
            <a:ext cx="5729260" cy="295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81C03-03D4-49D5-A442-2E442D65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shortest path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 minimum length. </a:t>
                </a:r>
              </a:p>
              <a:p>
                <a:r>
                  <a:rPr lang="en-US" dirty="0"/>
                  <a:t>The (shortest-path) </a:t>
                </a:r>
                <a:r>
                  <a:rPr lang="en-US" dirty="0">
                    <a:solidFill>
                      <a:srgbClr val="0070C0"/>
                    </a:solidFill>
                  </a:rPr>
                  <a:t>distance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length of the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may not be unique</a:t>
                </a:r>
              </a:p>
              <a:p>
                <a:pPr lvl="1"/>
                <a:r>
                  <a:rPr lang="en-US" dirty="0"/>
                  <a:t>but all shortest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have same length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7764E-A8C4-4A9F-BD06-92771156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2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B93B-069C-4D2C-B620-A984DFFB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6E08-290F-4E58-8242-F13BADA794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Shortest path is not well-defined if the input graph has “</a:t>
            </a:r>
            <a:r>
              <a:rPr lang="en-US" dirty="0">
                <a:solidFill>
                  <a:srgbClr val="700000"/>
                </a:solidFill>
              </a:rPr>
              <a:t>negative cycles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700000"/>
                </a:solidFill>
              </a:rPr>
              <a:t>negative cycle </a:t>
            </a:r>
            <a:r>
              <a:rPr lang="en-US" dirty="0"/>
              <a:t>is a cycle whose length is negative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BE14C7-2D61-47D3-B27D-82B1AABD812E}"/>
              </a:ext>
            </a:extLst>
          </p:cNvPr>
          <p:cNvSpPr/>
          <p:nvPr/>
        </p:nvSpPr>
        <p:spPr>
          <a:xfrm>
            <a:off x="7065420" y="3281591"/>
            <a:ext cx="2941540" cy="165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weights are usually okay. Negative cycles make shortest path not well-defined.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9D5A6F3-84B3-4C5B-940C-2C538846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914650"/>
            <a:ext cx="3952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9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25730</TotalTime>
  <Words>2826</Words>
  <Application>Microsoft Office PowerPoint</Application>
  <PresentationFormat>Widescreen</PresentationFormat>
  <Paragraphs>339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Wingdings</vt:lpstr>
      <vt:lpstr>Calibri Light</vt:lpstr>
      <vt:lpstr>Wingdings 3</vt:lpstr>
      <vt:lpstr>Segoe UI</vt:lpstr>
      <vt:lpstr>Bookman Old Style</vt:lpstr>
      <vt:lpstr>Abadi</vt:lpstr>
      <vt:lpstr>Arial</vt:lpstr>
      <vt:lpstr>Times</vt:lpstr>
      <vt:lpstr>Cambria Math</vt:lpstr>
      <vt:lpstr>Gill Sans MT</vt:lpstr>
      <vt:lpstr>Arial Nova Cond</vt:lpstr>
      <vt:lpstr>Calibri</vt:lpstr>
      <vt:lpstr>Origin</vt:lpstr>
      <vt:lpstr>1_Custom Design</vt:lpstr>
      <vt:lpstr>Custom Design</vt:lpstr>
      <vt:lpstr>DSC40B: Theoretical Foundations of Data Science II </vt:lpstr>
      <vt:lpstr>Prelude</vt:lpstr>
      <vt:lpstr>Weighted graphs, and shortest paths in them </vt:lpstr>
      <vt:lpstr>PowerPoint Presentation</vt:lpstr>
      <vt:lpstr>Weighted Graph</vt:lpstr>
      <vt:lpstr>Path lengths</vt:lpstr>
      <vt:lpstr>Shortest Paths</vt:lpstr>
      <vt:lpstr>Shortest Paths</vt:lpstr>
      <vt:lpstr>Properties of shortest paths</vt:lpstr>
      <vt:lpstr>Properties of shortest paths</vt:lpstr>
      <vt:lpstr>Properties of shortest paths</vt:lpstr>
      <vt:lpstr>Properties of shortest path</vt:lpstr>
      <vt:lpstr>Property of shortest paths</vt:lpstr>
      <vt:lpstr>Single-source shortest paths (SSSP) and Does BFS work for weighted graphs?</vt:lpstr>
      <vt:lpstr>PowerPoint Presentation</vt:lpstr>
      <vt:lpstr>PowerPoint Presentation</vt:lpstr>
      <vt:lpstr>Can BFS idea work in general? </vt:lpstr>
      <vt:lpstr>Can BFS idea work? </vt:lpstr>
      <vt:lpstr>Can we use BFS to solve SSSP?</vt:lpstr>
      <vt:lpstr>Problem with Approach #0</vt:lpstr>
      <vt:lpstr>Key operation for SSSP: Edge Update  </vt:lpstr>
      <vt:lpstr>Two algorithms for SSSP</vt:lpstr>
      <vt:lpstr>Estimated shortest path</vt:lpstr>
      <vt:lpstr>Estimated shortest path so far</vt:lpstr>
      <vt:lpstr>Updating edges</vt:lpstr>
      <vt:lpstr>Updating edges</vt:lpstr>
      <vt:lpstr>Example</vt:lpstr>
      <vt:lpstr>Example</vt:lpstr>
      <vt:lpstr>Another Example</vt:lpstr>
      <vt:lpstr>Implementing update() in python</vt:lpstr>
      <vt:lpstr>Implementing update() in python</vt:lpstr>
      <vt:lpstr>When does an update discover a shortest path? </vt:lpstr>
      <vt:lpstr>When does an update discover a shortest path? </vt:lpstr>
      <vt:lpstr>PowerPoint Presentation</vt:lpstr>
      <vt:lpstr>PowerPoint Presentation</vt:lpstr>
      <vt:lpstr>More specifically </vt:lpstr>
      <vt:lpstr>More specifically </vt:lpstr>
      <vt:lpstr>More specifically </vt:lpstr>
      <vt:lpstr>More specifically </vt:lpstr>
      <vt:lpstr>Loop Invariant</vt:lpstr>
      <vt:lpstr>PowerPoint Presentation</vt:lpstr>
      <vt:lpstr>Bellman-Ford Algorithm in Python</vt:lpstr>
      <vt:lpstr>Bellman-Ford Algorithm in Python</vt:lpstr>
      <vt:lpstr>Example</vt:lpstr>
      <vt:lpstr>PowerPoint Presentation</vt:lpstr>
      <vt:lpstr>Early-stopping</vt:lpstr>
      <vt:lpstr>Negative Cycles </vt:lpstr>
      <vt:lpstr>Negative Cycles </vt:lpstr>
      <vt:lpstr>Negative Cycles </vt:lpstr>
      <vt:lpstr>Modified Bellman-Ford with early stopping and negative cycle detection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enid wang</cp:lastModifiedBy>
  <cp:revision>1344</cp:revision>
  <dcterms:created xsi:type="dcterms:W3CDTF">2006-08-16T00:00:00Z</dcterms:created>
  <dcterms:modified xsi:type="dcterms:W3CDTF">2023-05-21T19:41:35Z</dcterms:modified>
</cp:coreProperties>
</file>