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1" r:id="rId4"/>
    <p:sldId id="264" r:id="rId5"/>
    <p:sldId id="265" r:id="rId6"/>
    <p:sldId id="262" r:id="rId7"/>
    <p:sldId id="272" r:id="rId8"/>
    <p:sldId id="276" r:id="rId9"/>
    <p:sldId id="273" r:id="rId10"/>
    <p:sldId id="274" r:id="rId11"/>
    <p:sldId id="27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2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707F-17B9-9F55-ED4D-A71271F46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ED97B-302E-B1EC-89BC-2D030216B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F46B-BD3E-44DF-B86A-5A0042C2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633-78CB-4EB5-BCA1-D24393E8C21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4933-F3CE-F9FF-0957-5AB4E9B3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28C4-49E0-7F72-6846-2680EB49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FF33-DF95-4BD4-BFDC-A8BF696B8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89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B350-351C-6FA6-C337-611171EB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BAB9E-EAE8-C5C3-43B4-3C08EC5CB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E3D2-E74D-8C17-9C44-D7B86649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633-78CB-4EB5-BCA1-D24393E8C21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614D-868E-E174-B68D-9CEF94A6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D1CF7-0DF2-1F3C-B938-B80A95EB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FF33-DF95-4BD4-BFDC-A8BF696B8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84149-C215-2719-FFF4-428FC8DFD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CE31A-8572-8ABA-044D-AE46AF509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E16FB-9631-9F0E-95C9-17FA26CA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633-78CB-4EB5-BCA1-D24393E8C21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865C-FBE3-5BE0-2ED9-95CB1FF6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E43EE-73EE-34EB-518D-52A1D435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FF33-DF95-4BD4-BFDC-A8BF696B8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0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1B96-042A-CA2E-BF8C-34072D30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6ACE-0DAC-6ACE-01BA-ECE32710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5CA23-5400-F364-2BC3-000FD904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633-78CB-4EB5-BCA1-D24393E8C21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FB63-7E54-FE72-912C-D9CAF4FD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1BA14-D21E-634D-961F-FB213818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FF33-DF95-4BD4-BFDC-A8BF696B8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9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5EDC-0D40-694E-14ED-8523E0EB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3DD6-6253-F883-AB6F-7D7FEED2E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9EA4E-62EA-AC41-B726-E91A3BFA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633-78CB-4EB5-BCA1-D24393E8C21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7166E-05C4-8840-C945-D8FADA74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E497-C22E-9AE9-226E-947F8447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FF33-DF95-4BD4-BFDC-A8BF696B8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18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D7A1-9ACA-670E-C0A6-C90C55C2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5977-6A39-ED70-96C4-8C83F262E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5C4E7-159F-5F7A-24F0-A550F35C5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5DF5-831B-192C-D9E9-F108E9B4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633-78CB-4EB5-BCA1-D24393E8C21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5A964-58DA-DDA7-497F-AE5160B6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B0EB6-B38C-0B3E-72D4-6ABC91DE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FF33-DF95-4BD4-BFDC-A8BF696B8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2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C0CE-A7F0-E99E-2427-560479F6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3432-8447-0C83-CDF1-24FDA2C1B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F6FF6-3773-BE3E-ED2E-C9C15726E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5D383-537F-1AF0-9429-333CA5DA0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9F850-723E-2058-CFF9-84D034CF8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10E3D-1EF0-00B8-5718-F054629D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633-78CB-4EB5-BCA1-D24393E8C21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3D7AD-AA86-653F-0753-182FC930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37342-E1B7-C0C6-7258-49C0A2C9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FF33-DF95-4BD4-BFDC-A8BF696B8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62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AB3-9B3E-7080-35EE-5FADA83A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2E789-FEEE-D05F-D97F-363B6D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633-78CB-4EB5-BCA1-D24393E8C21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EF20A-2F18-DCF7-2FF0-7151BF4B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97391-9AB1-0497-A296-311831D1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FF33-DF95-4BD4-BFDC-A8BF696B8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1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6FDDA-C5CD-CDDA-7ED1-36D278BC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633-78CB-4EB5-BCA1-D24393E8C21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665DF-B6EE-9CEC-006E-D6624EB3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3F393-C66F-EF26-78CD-542891F8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FF33-DF95-4BD4-BFDC-A8BF696B8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61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C56B-1AAC-B3EF-123C-561B1B1F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4DEA-CDF8-1448-1545-4D58146C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B2275-26D0-2E02-41DC-E22AF0DBE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BE86F-539A-7184-A528-AF7D74A3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633-78CB-4EB5-BCA1-D24393E8C21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D57BB-0772-D316-5AFB-4333A66B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8FC2B-7396-1D5C-E987-88F993CD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FF33-DF95-4BD4-BFDC-A8BF696B8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9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ACE8-C0C6-B3FA-18D8-B9319413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3562E-5A9C-718E-2A03-5AE09978D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15AA9-B161-64A1-D264-95D33D514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5B3F1-7B30-541E-DAEF-B3A1E60D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E633-78CB-4EB5-BCA1-D24393E8C21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E9D99-7793-1073-3BD9-A87F7DCD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E86B8-4A38-E459-3F78-6BAE7FD1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FF33-DF95-4BD4-BFDC-A8BF696B8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7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B7296-92A9-EBA9-7A1C-A0B752B2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2252D-31D5-F73E-CBA8-907B503A4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64A3C-0831-3DF0-A66E-22184433C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E633-78CB-4EB5-BCA1-D24393E8C21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8B291-74DD-63F1-BADE-E2C379EC2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8E13-DC59-54C5-6C6C-5A30B17E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FF33-DF95-4BD4-BFDC-A8BF696B8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24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.inspiredpencil.com/pictures-2023/mysql-logo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s://logohistory.net/power-bi-log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2667002" y="-2667000"/>
            <a:ext cx="6857999" cy="12192001"/>
          </a:xfrm>
          <a:custGeom>
            <a:avLst/>
            <a:gdLst/>
            <a:ahLst/>
            <a:cxnLst/>
            <a:rect l="l" t="t" r="r" b="b"/>
            <a:pathLst>
              <a:path w="10287000" h="18466755">
                <a:moveTo>
                  <a:pt x="0" y="0"/>
                </a:moveTo>
                <a:lnTo>
                  <a:pt x="10287000" y="0"/>
                </a:lnTo>
                <a:lnTo>
                  <a:pt x="10287000" y="18466754"/>
                </a:lnTo>
                <a:lnTo>
                  <a:pt x="0" y="1846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39" t="-37931" r="-1963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5841" y="1009642"/>
            <a:ext cx="9900319" cy="4838717"/>
            <a:chOff x="0" y="0"/>
            <a:chExt cx="19800637" cy="9677433"/>
          </a:xfrm>
        </p:grpSpPr>
        <p:sp>
          <p:nvSpPr>
            <p:cNvPr id="4" name="Freeform 4"/>
            <p:cNvSpPr/>
            <p:nvPr/>
          </p:nvSpPr>
          <p:spPr>
            <a:xfrm>
              <a:off x="0" y="9053484"/>
              <a:ext cx="593532" cy="623949"/>
            </a:xfrm>
            <a:custGeom>
              <a:avLst/>
              <a:gdLst/>
              <a:ahLst/>
              <a:cxnLst/>
              <a:rect l="l" t="t" r="r" b="b"/>
              <a:pathLst>
                <a:path w="593532" h="623949">
                  <a:moveTo>
                    <a:pt x="0" y="0"/>
                  </a:moveTo>
                  <a:lnTo>
                    <a:pt x="593532" y="0"/>
                  </a:lnTo>
                  <a:lnTo>
                    <a:pt x="593532" y="623949"/>
                  </a:lnTo>
                  <a:lnTo>
                    <a:pt x="0" y="623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flipH="1">
              <a:off x="19207106" y="9053484"/>
              <a:ext cx="593532" cy="623949"/>
            </a:xfrm>
            <a:custGeom>
              <a:avLst/>
              <a:gdLst/>
              <a:ahLst/>
              <a:cxnLst/>
              <a:rect l="l" t="t" r="r" b="b"/>
              <a:pathLst>
                <a:path w="593532" h="623949">
                  <a:moveTo>
                    <a:pt x="593531" y="0"/>
                  </a:moveTo>
                  <a:lnTo>
                    <a:pt x="0" y="0"/>
                  </a:lnTo>
                  <a:lnTo>
                    <a:pt x="0" y="623949"/>
                  </a:lnTo>
                  <a:lnTo>
                    <a:pt x="593531" y="623949"/>
                  </a:lnTo>
                  <a:lnTo>
                    <a:pt x="593531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flipV="1">
              <a:off x="0" y="0"/>
              <a:ext cx="593532" cy="623949"/>
            </a:xfrm>
            <a:custGeom>
              <a:avLst/>
              <a:gdLst/>
              <a:ahLst/>
              <a:cxnLst/>
              <a:rect l="l" t="t" r="r" b="b"/>
              <a:pathLst>
                <a:path w="593532" h="623949">
                  <a:moveTo>
                    <a:pt x="0" y="623949"/>
                  </a:moveTo>
                  <a:lnTo>
                    <a:pt x="593532" y="623949"/>
                  </a:lnTo>
                  <a:lnTo>
                    <a:pt x="593532" y="0"/>
                  </a:lnTo>
                  <a:lnTo>
                    <a:pt x="0" y="0"/>
                  </a:lnTo>
                  <a:lnTo>
                    <a:pt x="0" y="623949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flipH="1" flipV="1">
              <a:off x="19207106" y="0"/>
              <a:ext cx="593532" cy="623949"/>
            </a:xfrm>
            <a:custGeom>
              <a:avLst/>
              <a:gdLst/>
              <a:ahLst/>
              <a:cxnLst/>
              <a:rect l="l" t="t" r="r" b="b"/>
              <a:pathLst>
                <a:path w="593532" h="623949">
                  <a:moveTo>
                    <a:pt x="593531" y="623949"/>
                  </a:moveTo>
                  <a:lnTo>
                    <a:pt x="0" y="623949"/>
                  </a:lnTo>
                  <a:lnTo>
                    <a:pt x="0" y="0"/>
                  </a:lnTo>
                  <a:lnTo>
                    <a:pt x="593531" y="0"/>
                  </a:lnTo>
                  <a:lnTo>
                    <a:pt x="593531" y="623949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5733302" y="1282572"/>
            <a:ext cx="725398" cy="1315914"/>
          </a:xfrm>
          <a:custGeom>
            <a:avLst/>
            <a:gdLst/>
            <a:ahLst/>
            <a:cxnLst/>
            <a:rect l="l" t="t" r="r" b="b"/>
            <a:pathLst>
              <a:path w="1088097" h="1973871">
                <a:moveTo>
                  <a:pt x="0" y="0"/>
                </a:moveTo>
                <a:lnTo>
                  <a:pt x="1088096" y="0"/>
                </a:lnTo>
                <a:lnTo>
                  <a:pt x="1088096" y="1973871"/>
                </a:lnTo>
                <a:lnTo>
                  <a:pt x="0" y="19738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085370" y="4608888"/>
            <a:ext cx="2021261" cy="639273"/>
            <a:chOff x="0" y="0"/>
            <a:chExt cx="4042522" cy="127854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4042522" cy="1278546"/>
              <a:chOff x="0" y="0"/>
              <a:chExt cx="857147" cy="271094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57147" cy="271094"/>
              </a:xfrm>
              <a:custGeom>
                <a:avLst/>
                <a:gdLst/>
                <a:ahLst/>
                <a:cxnLst/>
                <a:rect l="l" t="t" r="r" b="b"/>
                <a:pathLst>
                  <a:path w="857147" h="271094">
                    <a:moveTo>
                      <a:pt x="76605" y="0"/>
                    </a:moveTo>
                    <a:lnTo>
                      <a:pt x="780543" y="0"/>
                    </a:lnTo>
                    <a:cubicBezTo>
                      <a:pt x="800859" y="0"/>
                      <a:pt x="820344" y="8071"/>
                      <a:pt x="834710" y="22437"/>
                    </a:cubicBezTo>
                    <a:cubicBezTo>
                      <a:pt x="849077" y="36803"/>
                      <a:pt x="857147" y="56288"/>
                      <a:pt x="857147" y="76605"/>
                    </a:cubicBezTo>
                    <a:lnTo>
                      <a:pt x="857147" y="194489"/>
                    </a:lnTo>
                    <a:cubicBezTo>
                      <a:pt x="857147" y="214806"/>
                      <a:pt x="849077" y="234291"/>
                      <a:pt x="834710" y="248657"/>
                    </a:cubicBezTo>
                    <a:cubicBezTo>
                      <a:pt x="820344" y="263023"/>
                      <a:pt x="800859" y="271094"/>
                      <a:pt x="780543" y="271094"/>
                    </a:cubicBezTo>
                    <a:lnTo>
                      <a:pt x="76605" y="271094"/>
                    </a:lnTo>
                    <a:cubicBezTo>
                      <a:pt x="56288" y="271094"/>
                      <a:pt x="36803" y="263023"/>
                      <a:pt x="22437" y="248657"/>
                    </a:cubicBezTo>
                    <a:cubicBezTo>
                      <a:pt x="8071" y="234291"/>
                      <a:pt x="0" y="214806"/>
                      <a:pt x="0" y="194489"/>
                    </a:cubicBezTo>
                    <a:lnTo>
                      <a:pt x="0" y="76605"/>
                    </a:lnTo>
                    <a:cubicBezTo>
                      <a:pt x="0" y="56288"/>
                      <a:pt x="8071" y="36803"/>
                      <a:pt x="22437" y="22437"/>
                    </a:cubicBezTo>
                    <a:cubicBezTo>
                      <a:pt x="36803" y="8071"/>
                      <a:pt x="56288" y="0"/>
                      <a:pt x="76605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857147" cy="309194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987828" y="343450"/>
              <a:ext cx="482741" cy="614601"/>
            </a:xfrm>
            <a:custGeom>
              <a:avLst/>
              <a:gdLst/>
              <a:ahLst/>
              <a:cxnLst/>
              <a:rect l="l" t="t" r="r" b="b"/>
              <a:pathLst>
                <a:path w="482741" h="614601">
                  <a:moveTo>
                    <a:pt x="0" y="0"/>
                  </a:moveTo>
                  <a:lnTo>
                    <a:pt x="482741" y="0"/>
                  </a:lnTo>
                  <a:lnTo>
                    <a:pt x="482741" y="614600"/>
                  </a:lnTo>
                  <a:lnTo>
                    <a:pt x="0" y="614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1663898" y="253822"/>
              <a:ext cx="1390794" cy="7009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69"/>
                </a:lnSpc>
              </a:pPr>
              <a:r>
                <a:rPr lang="en-US" sz="2121">
                  <a:solidFill>
                    <a:srgbClr val="252525"/>
                  </a:solidFill>
                  <a:latin typeface="Montserrat Bold"/>
                </a:rPr>
                <a:t>Play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459382" y="4343400"/>
            <a:ext cx="2879313" cy="2743200"/>
          </a:xfrm>
          <a:custGeom>
            <a:avLst/>
            <a:gdLst/>
            <a:ahLst/>
            <a:cxnLst/>
            <a:rect l="l" t="t" r="r" b="b"/>
            <a:pathLst>
              <a:path w="4318969" h="4114800">
                <a:moveTo>
                  <a:pt x="0" y="0"/>
                </a:moveTo>
                <a:lnTo>
                  <a:pt x="4318969" y="0"/>
                </a:lnTo>
                <a:lnTo>
                  <a:pt x="43189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7472790" y="-361959"/>
            <a:ext cx="2879313" cy="2743200"/>
          </a:xfrm>
          <a:custGeom>
            <a:avLst/>
            <a:gdLst/>
            <a:ahLst/>
            <a:cxnLst/>
            <a:rect l="l" t="t" r="r" b="b"/>
            <a:pathLst>
              <a:path w="4318969" h="4114800">
                <a:moveTo>
                  <a:pt x="0" y="0"/>
                </a:moveTo>
                <a:lnTo>
                  <a:pt x="4318969" y="0"/>
                </a:lnTo>
                <a:lnTo>
                  <a:pt x="43189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442607" y="3042918"/>
            <a:ext cx="9418088" cy="1031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Netflix Content Analysis: Data-Driven Insights</a:t>
            </a:r>
          </a:p>
          <a:p>
            <a:pPr algn="ctr">
              <a:lnSpc>
                <a:spcPct val="150000"/>
              </a:lnSpc>
            </a:pPr>
            <a:r>
              <a:rPr lang="en-IN" sz="2667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   </a:t>
            </a:r>
            <a:r>
              <a:rPr lang="en-IN" sz="2400" b="1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</a:t>
            </a:r>
            <a:r>
              <a:rPr lang="en-US" sz="24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 Power BI and SQL Analysis Report)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F2FC7-FB8B-11A4-B040-89B0E66B3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F8F5FAF-F12D-D53E-B885-B4D39AE77684}"/>
              </a:ext>
            </a:extLst>
          </p:cNvPr>
          <p:cNvSpPr/>
          <p:nvPr/>
        </p:nvSpPr>
        <p:spPr>
          <a:xfrm rot="-5400000">
            <a:off x="2667000" y="-2667000"/>
            <a:ext cx="6857999" cy="12192001"/>
          </a:xfrm>
          <a:custGeom>
            <a:avLst/>
            <a:gdLst/>
            <a:ahLst/>
            <a:cxnLst/>
            <a:rect l="l" t="t" r="r" b="b"/>
            <a:pathLst>
              <a:path w="10287000" h="18466755">
                <a:moveTo>
                  <a:pt x="0" y="0"/>
                </a:moveTo>
                <a:lnTo>
                  <a:pt x="10287000" y="0"/>
                </a:lnTo>
                <a:lnTo>
                  <a:pt x="10287000" y="18466754"/>
                </a:lnTo>
                <a:lnTo>
                  <a:pt x="0" y="1846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39" t="-37931" r="-19639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2AAF5-9FCD-E625-2A4B-2476A0711CFC}"/>
              </a:ext>
            </a:extLst>
          </p:cNvPr>
          <p:cNvSpPr txBox="1"/>
          <p:nvPr/>
        </p:nvSpPr>
        <p:spPr>
          <a:xfrm>
            <a:off x="101600" y="881688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 2. Slicer: Movies and TV Shows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6D50F-8C3A-BCD8-AA4B-D050383E0711}"/>
              </a:ext>
            </a:extLst>
          </p:cNvPr>
          <p:cNvSpPr txBox="1"/>
          <p:nvPr/>
        </p:nvSpPr>
        <p:spPr>
          <a:xfrm>
            <a:off x="337945" y="1859340"/>
            <a:ext cx="11516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Provides flexibility to analyze data separately for movies and TV shows, ensuring a focused analysis of each content type. Allows for deeper insights by isolating data, revealing specific trends and patterns unique to movies or TV shows.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059F6-8923-4D88-76F7-D5DC7E1D8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52" y="4008185"/>
            <a:ext cx="3584128" cy="19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7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563DC-7FDE-7126-A396-E84BB33FB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2C35FF6-B0F3-34D6-48EC-5EB49C2791C0}"/>
              </a:ext>
            </a:extLst>
          </p:cNvPr>
          <p:cNvSpPr/>
          <p:nvPr/>
        </p:nvSpPr>
        <p:spPr>
          <a:xfrm rot="-5400000">
            <a:off x="2667000" y="-2667000"/>
            <a:ext cx="6857999" cy="12192001"/>
          </a:xfrm>
          <a:custGeom>
            <a:avLst/>
            <a:gdLst/>
            <a:ahLst/>
            <a:cxnLst/>
            <a:rect l="l" t="t" r="r" b="b"/>
            <a:pathLst>
              <a:path w="10287000" h="18466755">
                <a:moveTo>
                  <a:pt x="0" y="0"/>
                </a:moveTo>
                <a:lnTo>
                  <a:pt x="10287000" y="0"/>
                </a:lnTo>
                <a:lnTo>
                  <a:pt x="10287000" y="18466754"/>
                </a:lnTo>
                <a:lnTo>
                  <a:pt x="0" y="1846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39" t="-37931" r="-19639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06D8-CFD5-B326-E504-F674805B621D}"/>
              </a:ext>
            </a:extLst>
          </p:cNvPr>
          <p:cNvSpPr txBox="1"/>
          <p:nvPr/>
        </p:nvSpPr>
        <p:spPr>
          <a:xfrm>
            <a:off x="396240" y="568960"/>
            <a:ext cx="736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2DDC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3. </a:t>
            </a:r>
            <a:r>
              <a:rPr lang="en-IN" sz="24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Map Visualization: Geographical 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B11C5-1189-041D-E089-E5608234ECB3}"/>
              </a:ext>
            </a:extLst>
          </p:cNvPr>
          <p:cNvSpPr txBox="1"/>
          <p:nvPr/>
        </p:nvSpPr>
        <p:spPr>
          <a:xfrm>
            <a:off x="73658" y="1444982"/>
            <a:ext cx="12044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Visualizes the distribution of content across different countries, highlighting regional production-trends and content popularity. Enables analysis of geographic markets, helping to understand where Netflix is expanding and which regions are most active in content production.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54E03-42DB-1F74-4718-35BAB313B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752" y="3121549"/>
            <a:ext cx="5210368" cy="33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9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50EF25-326B-CAFF-7CE8-000FE0B130AE}"/>
              </a:ext>
            </a:extLst>
          </p:cNvPr>
          <p:cNvSpPr txBox="1"/>
          <p:nvPr/>
        </p:nvSpPr>
        <p:spPr>
          <a:xfrm>
            <a:off x="134618" y="609600"/>
            <a:ext cx="1000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4. Stacked Column Chart: Total Movies and TV Shows by 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F164B-5719-280B-19D1-8A329C59756D}"/>
              </a:ext>
            </a:extLst>
          </p:cNvPr>
          <p:cNvSpPr txBox="1"/>
          <p:nvPr/>
        </p:nvSpPr>
        <p:spPr>
          <a:xfrm>
            <a:off x="73658" y="1587222"/>
            <a:ext cx="12118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Breaks down the contribution of each country to the overall content library, showing both </a:t>
            </a:r>
          </a:p>
          <a:p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movies and TV shows. Reveals leading countries in content production and highlights the diversity of Netflix's content</a:t>
            </a:r>
          </a:p>
          <a:p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library across different regions.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219DC-AD95-0084-601C-043EBE59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144" y="3299122"/>
            <a:ext cx="5694856" cy="3426798"/>
          </a:xfrm>
          <a:prstGeom prst="rect">
            <a:avLst/>
          </a:prstGeom>
        </p:spPr>
      </p:pic>
      <p:sp>
        <p:nvSpPr>
          <p:cNvPr id="4" name="Freeform 2">
            <a:extLst>
              <a:ext uri="{FF2B5EF4-FFF2-40B4-BE49-F238E27FC236}">
                <a16:creationId xmlns:a16="http://schemas.microsoft.com/office/drawing/2014/main" id="{3B8EBAB1-DEA6-4749-19A6-207433184E2F}"/>
              </a:ext>
            </a:extLst>
          </p:cNvPr>
          <p:cNvSpPr/>
          <p:nvPr/>
        </p:nvSpPr>
        <p:spPr>
          <a:xfrm rot="-5400000">
            <a:off x="2667002" y="-2636856"/>
            <a:ext cx="6857999" cy="12192001"/>
          </a:xfrm>
          <a:custGeom>
            <a:avLst/>
            <a:gdLst/>
            <a:ahLst/>
            <a:cxnLst/>
            <a:rect l="l" t="t" r="r" b="b"/>
            <a:pathLst>
              <a:path w="10287000" h="18466755">
                <a:moveTo>
                  <a:pt x="0" y="0"/>
                </a:moveTo>
                <a:lnTo>
                  <a:pt x="10287000" y="0"/>
                </a:lnTo>
                <a:lnTo>
                  <a:pt x="10287000" y="18466754"/>
                </a:lnTo>
                <a:lnTo>
                  <a:pt x="0" y="18466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639" t="-37931" r="-19639"/>
            </a:stretch>
          </a:blipFill>
        </p:spPr>
      </p:sp>
    </p:spTree>
    <p:extLst>
      <p:ext uri="{BB962C8B-B14F-4D97-AF65-F5344CB8AC3E}">
        <p14:creationId xmlns:p14="http://schemas.microsoft.com/office/powerpoint/2010/main" val="179523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E2887-697B-A889-2E1C-7C28C41C0040}"/>
              </a:ext>
            </a:extLst>
          </p:cNvPr>
          <p:cNvSpPr txBox="1"/>
          <p:nvPr/>
        </p:nvSpPr>
        <p:spPr>
          <a:xfrm>
            <a:off x="246378" y="609600"/>
            <a:ext cx="945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2DDC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  <a:r>
              <a:rPr lang="en-US" sz="24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. Stacked Bar Chart: Total Movies and TV Shows by Directors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6E0CF-7E8E-AD68-E1FE-0BB4CAA0768F}"/>
              </a:ext>
            </a:extLst>
          </p:cNvPr>
          <p:cNvSpPr txBox="1"/>
          <p:nvPr/>
        </p:nvSpPr>
        <p:spPr>
          <a:xfrm>
            <a:off x="73658" y="1587222"/>
            <a:ext cx="12118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Provides insights into the output of individual directors, showcasing prolific directors and their </a:t>
            </a:r>
          </a:p>
          <a:p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contributions. Helps identify top directors in terms of content creation, potentially guiding decisions on </a:t>
            </a:r>
          </a:p>
          <a:p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collaborations and future content production.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0378B-EB80-35CE-BD36-BD92700EC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617" y="3429000"/>
            <a:ext cx="5444889" cy="3215640"/>
          </a:xfrm>
          <a:prstGeom prst="rect">
            <a:avLst/>
          </a:prstGeom>
        </p:spPr>
      </p:pic>
      <p:sp>
        <p:nvSpPr>
          <p:cNvPr id="4" name="Freeform 2">
            <a:extLst>
              <a:ext uri="{FF2B5EF4-FFF2-40B4-BE49-F238E27FC236}">
                <a16:creationId xmlns:a16="http://schemas.microsoft.com/office/drawing/2014/main" id="{CF69368F-5CD8-408A-CD36-55F046D10D9C}"/>
              </a:ext>
            </a:extLst>
          </p:cNvPr>
          <p:cNvSpPr/>
          <p:nvPr/>
        </p:nvSpPr>
        <p:spPr>
          <a:xfrm rot="-5400000">
            <a:off x="2667002" y="-2667000"/>
            <a:ext cx="6857999" cy="12192001"/>
          </a:xfrm>
          <a:custGeom>
            <a:avLst/>
            <a:gdLst/>
            <a:ahLst/>
            <a:cxnLst/>
            <a:rect l="l" t="t" r="r" b="b"/>
            <a:pathLst>
              <a:path w="10287000" h="18466755">
                <a:moveTo>
                  <a:pt x="0" y="0"/>
                </a:moveTo>
                <a:lnTo>
                  <a:pt x="10287000" y="0"/>
                </a:lnTo>
                <a:lnTo>
                  <a:pt x="10287000" y="18466754"/>
                </a:lnTo>
                <a:lnTo>
                  <a:pt x="0" y="18466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639" t="-37931" r="-19639"/>
            </a:stretch>
          </a:blipFill>
        </p:spPr>
      </p:sp>
    </p:spTree>
    <p:extLst>
      <p:ext uri="{BB962C8B-B14F-4D97-AF65-F5344CB8AC3E}">
        <p14:creationId xmlns:p14="http://schemas.microsoft.com/office/powerpoint/2010/main" val="52037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40EE91-A2D7-4C5B-455B-6EA1193435D6}"/>
              </a:ext>
            </a:extLst>
          </p:cNvPr>
          <p:cNvSpPr txBox="1"/>
          <p:nvPr/>
        </p:nvSpPr>
        <p:spPr>
          <a:xfrm>
            <a:off x="73658" y="375920"/>
            <a:ext cx="387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6. Cards for Key 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54203-14DE-6351-A144-D9755DDAA9CE}"/>
              </a:ext>
            </a:extLst>
          </p:cNvPr>
          <p:cNvSpPr txBox="1"/>
          <p:nvPr/>
        </p:nvSpPr>
        <p:spPr>
          <a:xfrm>
            <a:off x="419098" y="951728"/>
            <a:ext cx="824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F2DDCC"/>
                </a:solidFill>
                <a:effectLst/>
                <a:latin typeface="Ginto"/>
              </a:rPr>
              <a:t>1. Total TV Shows and Movies</a:t>
            </a:r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Displays the total count of TV shows and movies in the dataset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639B3-DA32-BCE9-AAC1-79A3A522F2E8}"/>
              </a:ext>
            </a:extLst>
          </p:cNvPr>
          <p:cNvSpPr txBox="1"/>
          <p:nvPr/>
        </p:nvSpPr>
        <p:spPr>
          <a:xfrm>
            <a:off x="359966" y="3228616"/>
            <a:ext cx="11507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F2DDCC"/>
                </a:solidFill>
                <a:latin typeface="Ginto"/>
              </a:rPr>
              <a:t>2</a:t>
            </a:r>
            <a:r>
              <a:rPr lang="en-US" sz="2400" b="1" i="0" dirty="0">
                <a:solidFill>
                  <a:srgbClr val="F2DDCC"/>
                </a:solidFill>
                <a:effectLst/>
                <a:latin typeface="Ginto"/>
              </a:rPr>
              <a:t>. </a:t>
            </a:r>
            <a:r>
              <a:rPr lang="en-IN" sz="2400" b="1" i="0" dirty="0">
                <a:solidFill>
                  <a:srgbClr val="F2DDCC"/>
                </a:solidFill>
                <a:effectLst/>
                <a:latin typeface="Ginto"/>
              </a:rPr>
              <a:t>Total Ratings and Total Genre</a:t>
            </a:r>
            <a:r>
              <a:rPr lang="en-IN" sz="2400" b="0" i="0" dirty="0">
                <a:solidFill>
                  <a:srgbClr val="F2DDCC"/>
                </a:solidFill>
                <a:effectLst/>
                <a:latin typeface="Ginto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Shows the total number of ratings for all content, with a tooltip for additional details.     </a:t>
            </a:r>
            <a:endParaRPr lang="en-US" sz="2400" dirty="0">
              <a:solidFill>
                <a:srgbClr val="F2DDCC"/>
              </a:solidFill>
              <a:latin typeface="Ginto"/>
            </a:endParaRPr>
          </a:p>
          <a:p>
            <a:pPr algn="l"/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Genre displays the different genres available, with a tooltip for further information.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F7DD1-AE37-38BC-57AA-329C353E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240" y="1772364"/>
            <a:ext cx="2389566" cy="1111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360B7A-E089-5FEE-8C82-50938BE7C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4" y="4604714"/>
            <a:ext cx="3082985" cy="2215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5D351-17C0-B5BC-B814-8ED5743DD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822" y="4604715"/>
            <a:ext cx="3082984" cy="2215261"/>
          </a:xfrm>
          <a:prstGeom prst="rect">
            <a:avLst/>
          </a:prstGeom>
        </p:spPr>
      </p:pic>
      <p:sp>
        <p:nvSpPr>
          <p:cNvPr id="5" name="Freeform 2">
            <a:extLst>
              <a:ext uri="{FF2B5EF4-FFF2-40B4-BE49-F238E27FC236}">
                <a16:creationId xmlns:a16="http://schemas.microsoft.com/office/drawing/2014/main" id="{9E9ECC63-8C06-7138-5D91-EA61B4283496}"/>
              </a:ext>
            </a:extLst>
          </p:cNvPr>
          <p:cNvSpPr/>
          <p:nvPr/>
        </p:nvSpPr>
        <p:spPr>
          <a:xfrm rot="-5400000">
            <a:off x="2667002" y="-2667000"/>
            <a:ext cx="6857999" cy="12192001"/>
          </a:xfrm>
          <a:custGeom>
            <a:avLst/>
            <a:gdLst/>
            <a:ahLst/>
            <a:cxnLst/>
            <a:rect l="l" t="t" r="r" b="b"/>
            <a:pathLst>
              <a:path w="10287000" h="18466755">
                <a:moveTo>
                  <a:pt x="0" y="0"/>
                </a:moveTo>
                <a:lnTo>
                  <a:pt x="10287000" y="0"/>
                </a:lnTo>
                <a:lnTo>
                  <a:pt x="10287000" y="18466754"/>
                </a:lnTo>
                <a:lnTo>
                  <a:pt x="0" y="184667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639" t="-37931" r="-19639"/>
            </a:stretch>
          </a:blipFill>
        </p:spPr>
      </p:sp>
    </p:spTree>
    <p:extLst>
      <p:ext uri="{BB962C8B-B14F-4D97-AF65-F5344CB8AC3E}">
        <p14:creationId xmlns:p14="http://schemas.microsoft.com/office/powerpoint/2010/main" val="3514142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4830D-F38E-6F0A-718A-C666600F4692}"/>
              </a:ext>
            </a:extLst>
          </p:cNvPr>
          <p:cNvSpPr txBox="1"/>
          <p:nvPr/>
        </p:nvSpPr>
        <p:spPr>
          <a:xfrm>
            <a:off x="529906" y="253050"/>
            <a:ext cx="1091484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dirty="0">
                <a:solidFill>
                  <a:srgbClr val="FF0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Business Problems and Solutions</a:t>
            </a:r>
          </a:p>
          <a:p>
            <a:endParaRPr lang="en-IN" sz="2400" b="1" i="0" dirty="0">
              <a:solidFill>
                <a:srgbClr val="F2DDCC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IN" sz="2400" b="1" i="0" dirty="0">
              <a:solidFill>
                <a:srgbClr val="F2DDCC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IN" sz="2400" b="1" i="0" dirty="0">
              <a:solidFill>
                <a:srgbClr val="F2DDCC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Audience Engagement</a:t>
            </a:r>
            <a:r>
              <a:rPr lang="en-IN" sz="2400" b="0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  <a:p>
            <a:r>
              <a:rPr lang="en-US" sz="2000" b="0" i="0" dirty="0">
                <a:solidFill>
                  <a:srgbClr val="F2DDCC"/>
                </a:solidFill>
                <a:effectLst/>
                <a:latin typeface="Ginto"/>
              </a:rPr>
              <a:t>Identify viewer preferences via genre, ratings, and new releases</a:t>
            </a:r>
          </a:p>
          <a:p>
            <a:endParaRPr lang="en-US" b="0" i="0" dirty="0">
              <a:solidFill>
                <a:srgbClr val="F2DDCC"/>
              </a:solidFill>
              <a:effectLst/>
              <a:latin typeface="Gin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Geographical Targeting</a:t>
            </a:r>
            <a:r>
              <a:rPr lang="en-IN" sz="2400" b="0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  <a:p>
            <a:r>
              <a:rPr lang="en-US" sz="2000" b="0" i="0" dirty="0">
                <a:solidFill>
                  <a:srgbClr val="F2DDCC"/>
                </a:solidFill>
                <a:effectLst/>
                <a:latin typeface="Ginto"/>
              </a:rPr>
              <a:t>Use geographic data to tailor marketing efforts.</a:t>
            </a:r>
            <a:endParaRPr lang="en-IN" sz="2000" dirty="0">
              <a:solidFill>
                <a:srgbClr val="F2DDCC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IN" sz="2000" dirty="0">
              <a:solidFill>
                <a:srgbClr val="F2DDCC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Performance Monitoring</a:t>
            </a:r>
            <a:r>
              <a:rPr lang="en-IN" sz="2400" b="0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  <a:p>
            <a:r>
              <a:rPr lang="en-US" sz="2000" b="0" i="0" dirty="0">
                <a:solidFill>
                  <a:srgbClr val="F2DDCC"/>
                </a:solidFill>
                <a:effectLst/>
                <a:latin typeface="Ginto"/>
              </a:rPr>
              <a:t>Evaluate key metrics like total shows, movies, and ratings.</a:t>
            </a:r>
            <a:endParaRPr lang="en-IN" sz="2000" dirty="0">
              <a:solidFill>
                <a:srgbClr val="F2DDCC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IN" sz="2000" dirty="0">
              <a:solidFill>
                <a:srgbClr val="F2DDCC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Content Acquisition Strategy</a:t>
            </a:r>
            <a:r>
              <a:rPr lang="en-IN" sz="2400" b="0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  <a:p>
            <a:r>
              <a:rPr lang="en-US" sz="2000" b="0" i="0" dirty="0">
                <a:solidFill>
                  <a:srgbClr val="F2DDCC"/>
                </a:solidFill>
                <a:effectLst/>
                <a:latin typeface="Ginto"/>
              </a:rPr>
              <a:t>Analyze trends in popular genres, release years, and ratings.</a:t>
            </a:r>
            <a:endParaRPr lang="en-IN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8E709E5-BB23-EBE6-0CCD-EA2FF92F904E}"/>
              </a:ext>
            </a:extLst>
          </p:cNvPr>
          <p:cNvSpPr/>
          <p:nvPr/>
        </p:nvSpPr>
        <p:spPr>
          <a:xfrm rot="-5400000">
            <a:off x="2667002" y="-2667000"/>
            <a:ext cx="6857999" cy="12192001"/>
          </a:xfrm>
          <a:custGeom>
            <a:avLst/>
            <a:gdLst/>
            <a:ahLst/>
            <a:cxnLst/>
            <a:rect l="l" t="t" r="r" b="b"/>
            <a:pathLst>
              <a:path w="10287000" h="18466755">
                <a:moveTo>
                  <a:pt x="0" y="0"/>
                </a:moveTo>
                <a:lnTo>
                  <a:pt x="10287000" y="0"/>
                </a:lnTo>
                <a:lnTo>
                  <a:pt x="10287000" y="18466754"/>
                </a:lnTo>
                <a:lnTo>
                  <a:pt x="0" y="1846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39" t="-37931" r="-19639"/>
            </a:stretch>
          </a:blipFill>
        </p:spPr>
      </p:sp>
    </p:spTree>
    <p:extLst>
      <p:ext uri="{BB962C8B-B14F-4D97-AF65-F5344CB8AC3E}">
        <p14:creationId xmlns:p14="http://schemas.microsoft.com/office/powerpoint/2010/main" val="266947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E2075-F105-F38F-007B-0FA393173255}"/>
              </a:ext>
            </a:extLst>
          </p:cNvPr>
          <p:cNvSpPr txBox="1"/>
          <p:nvPr/>
        </p:nvSpPr>
        <p:spPr>
          <a:xfrm>
            <a:off x="745523" y="1488746"/>
            <a:ext cx="99679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Preparation: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Detailed steps for cleaning and structuring Netflix data using MySQL and </a:t>
            </a:r>
            <a:r>
              <a:rPr lang="en-US" sz="2000" dirty="0" err="1">
                <a:solidFill>
                  <a:schemeClr val="bg1"/>
                </a:solidFill>
              </a:rPr>
              <a:t>PowerBI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Data Analysis: Key findings from MySQL queries, highlighting trends and patterns in Netflix content.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Power BI Visualizations: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Comprehensive visual representation of data insights, including release trends, geographic distribution, and content metrics.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Business Problems and Solutions: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Strategic recommendations to tackle key business challenges using data-driven insights.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Key Insights: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Identification of viewer preferences, content performance, and regional distribution trends.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21A41-CE1E-5DEC-B152-73C41EC7C69C}"/>
              </a:ext>
            </a:extLst>
          </p:cNvPr>
          <p:cNvSpPr txBox="1"/>
          <p:nvPr/>
        </p:nvSpPr>
        <p:spPr>
          <a:xfrm>
            <a:off x="4828719" y="272245"/>
            <a:ext cx="22493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endParaRPr lang="en-IN" sz="30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A9E99209-DBCC-3528-2419-D8C6E7E231DB}"/>
              </a:ext>
            </a:extLst>
          </p:cNvPr>
          <p:cNvSpPr/>
          <p:nvPr/>
        </p:nvSpPr>
        <p:spPr>
          <a:xfrm rot="-5400000">
            <a:off x="2667001" y="-2667001"/>
            <a:ext cx="6857999" cy="12192001"/>
          </a:xfrm>
          <a:custGeom>
            <a:avLst/>
            <a:gdLst/>
            <a:ahLst/>
            <a:cxnLst/>
            <a:rect l="l" t="t" r="r" b="b"/>
            <a:pathLst>
              <a:path w="10287000" h="18466755">
                <a:moveTo>
                  <a:pt x="0" y="0"/>
                </a:moveTo>
                <a:lnTo>
                  <a:pt x="10287000" y="0"/>
                </a:lnTo>
                <a:lnTo>
                  <a:pt x="10287000" y="18466754"/>
                </a:lnTo>
                <a:lnTo>
                  <a:pt x="0" y="1846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39" t="-37931" r="-19639"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07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F353D12-7977-8385-4508-F55E7FC9E043}"/>
              </a:ext>
            </a:extLst>
          </p:cNvPr>
          <p:cNvSpPr/>
          <p:nvPr/>
        </p:nvSpPr>
        <p:spPr>
          <a:xfrm rot="-5400000">
            <a:off x="2667002" y="-2667000"/>
            <a:ext cx="6857999" cy="12192001"/>
          </a:xfrm>
          <a:custGeom>
            <a:avLst/>
            <a:gdLst/>
            <a:ahLst/>
            <a:cxnLst/>
            <a:rect l="l" t="t" r="r" b="b"/>
            <a:pathLst>
              <a:path w="10287000" h="18466755">
                <a:moveTo>
                  <a:pt x="0" y="0"/>
                </a:moveTo>
                <a:lnTo>
                  <a:pt x="10287000" y="0"/>
                </a:lnTo>
                <a:lnTo>
                  <a:pt x="10287000" y="18466754"/>
                </a:lnTo>
                <a:lnTo>
                  <a:pt x="0" y="1846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39" t="-37931" r="-19639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59703-FE88-A612-2144-8F8B4FE0EC66}"/>
              </a:ext>
            </a:extLst>
          </p:cNvPr>
          <p:cNvSpPr txBox="1"/>
          <p:nvPr/>
        </p:nvSpPr>
        <p:spPr>
          <a:xfrm>
            <a:off x="572237" y="334181"/>
            <a:ext cx="28887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F92A07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AB45E-1564-89E7-5F01-E6669CC8DABC}"/>
              </a:ext>
            </a:extLst>
          </p:cNvPr>
          <p:cNvSpPr txBox="1"/>
          <p:nvPr/>
        </p:nvSpPr>
        <p:spPr>
          <a:xfrm>
            <a:off x="1244126" y="1246714"/>
            <a:ext cx="4606067" cy="4262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Objective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Preparation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Analysis with MySQL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Visualization with Power Bi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Business Problems and Solutions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0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B23B0AB-DF21-1809-4DA5-EEA890A6B920}"/>
              </a:ext>
            </a:extLst>
          </p:cNvPr>
          <p:cNvSpPr/>
          <p:nvPr/>
        </p:nvSpPr>
        <p:spPr>
          <a:xfrm rot="-5400000">
            <a:off x="2667002" y="-2667000"/>
            <a:ext cx="6857999" cy="12192001"/>
          </a:xfrm>
          <a:custGeom>
            <a:avLst/>
            <a:gdLst/>
            <a:ahLst/>
            <a:cxnLst/>
            <a:rect l="l" t="t" r="r" b="b"/>
            <a:pathLst>
              <a:path w="10287000" h="18466755">
                <a:moveTo>
                  <a:pt x="0" y="0"/>
                </a:moveTo>
                <a:lnTo>
                  <a:pt x="10287000" y="0"/>
                </a:lnTo>
                <a:lnTo>
                  <a:pt x="10287000" y="18466754"/>
                </a:lnTo>
                <a:lnTo>
                  <a:pt x="0" y="1846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39" t="-37931" r="-19639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397B8-D78E-42D3-A60A-1DA08907FD87}"/>
              </a:ext>
            </a:extLst>
          </p:cNvPr>
          <p:cNvSpPr txBox="1"/>
          <p:nvPr/>
        </p:nvSpPr>
        <p:spPr>
          <a:xfrm>
            <a:off x="993058" y="2197912"/>
            <a:ext cx="10933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 err="1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Anal</a:t>
            </a:r>
            <a:r>
              <a:rPr lang="en-IN" sz="24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y</a:t>
            </a:r>
            <a:r>
              <a:rPr lang="en-IN" sz="2400" b="1" i="0" dirty="0" err="1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ze</a:t>
            </a:r>
            <a:r>
              <a:rPr lang="en-IN" sz="2400" b="1" i="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 Netflix’s </a:t>
            </a:r>
            <a:r>
              <a:rPr lang="en-IN" sz="2400" b="1" i="0" dirty="0" err="1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catalog</a:t>
            </a:r>
            <a:r>
              <a:rPr lang="en-IN" sz="2400" b="1" i="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 data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 to uncover trends, viewer preferences, and content insights using MySQL and Power BI.</a:t>
            </a:r>
          </a:p>
          <a:p>
            <a:pPr algn="l"/>
            <a:endParaRPr lang="en-IN" sz="2400" b="0" i="0" dirty="0">
              <a:solidFill>
                <a:schemeClr val="bg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Provide strategic recommendations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 for content acquisition and viewer engagement based on data-driven Insights.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35F77-3671-F2FC-4C49-76B4ADF51BD9}"/>
              </a:ext>
            </a:extLst>
          </p:cNvPr>
          <p:cNvSpPr txBox="1"/>
          <p:nvPr/>
        </p:nvSpPr>
        <p:spPr>
          <a:xfrm>
            <a:off x="471949" y="707922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Objective</a:t>
            </a:r>
            <a:endParaRPr lang="en-IN" sz="40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7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64570-9328-45F4-7861-2260CFCAB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6A6D56F-6389-629C-6DA2-25E5AA6F8D60}"/>
              </a:ext>
            </a:extLst>
          </p:cNvPr>
          <p:cNvSpPr/>
          <p:nvPr/>
        </p:nvSpPr>
        <p:spPr>
          <a:xfrm rot="-5400000">
            <a:off x="2667002" y="-2667000"/>
            <a:ext cx="6857999" cy="12192001"/>
          </a:xfrm>
          <a:custGeom>
            <a:avLst/>
            <a:gdLst/>
            <a:ahLst/>
            <a:cxnLst/>
            <a:rect l="l" t="t" r="r" b="b"/>
            <a:pathLst>
              <a:path w="10287000" h="18466755">
                <a:moveTo>
                  <a:pt x="0" y="0"/>
                </a:moveTo>
                <a:lnTo>
                  <a:pt x="10287000" y="0"/>
                </a:lnTo>
                <a:lnTo>
                  <a:pt x="10287000" y="18466754"/>
                </a:lnTo>
                <a:lnTo>
                  <a:pt x="0" y="1846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39" t="-37931" r="-19639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B050B-C30F-B4B9-2B83-D7E92CFDF056}"/>
              </a:ext>
            </a:extLst>
          </p:cNvPr>
          <p:cNvSpPr txBox="1"/>
          <p:nvPr/>
        </p:nvSpPr>
        <p:spPr>
          <a:xfrm>
            <a:off x="481781" y="560440"/>
            <a:ext cx="5053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dirty="0">
                <a:solidFill>
                  <a:srgbClr val="FF0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Data Preparation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DA0A4-9ACA-1319-9075-3696BCBCDB88}"/>
              </a:ext>
            </a:extLst>
          </p:cNvPr>
          <p:cNvSpPr txBox="1"/>
          <p:nvPr/>
        </p:nvSpPr>
        <p:spPr>
          <a:xfrm>
            <a:off x="791687" y="1738336"/>
            <a:ext cx="10928365" cy="10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Data Extraction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Netflix’s dataset includes Title, Director, Country, ratings, and release dates.</a:t>
            </a:r>
            <a:endParaRPr lang="en-US" sz="2400" b="0" i="0" dirty="0">
              <a:solidFill>
                <a:schemeClr val="bg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A0126-525E-6307-C86B-C8027CF5DB3C}"/>
              </a:ext>
            </a:extLst>
          </p:cNvPr>
          <p:cNvSpPr txBox="1"/>
          <p:nvPr/>
        </p:nvSpPr>
        <p:spPr>
          <a:xfrm>
            <a:off x="791687" y="3309110"/>
            <a:ext cx="2315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Tools Used</a:t>
            </a:r>
            <a:endParaRPr lang="en-US" b="0" i="0" dirty="0">
              <a:solidFill>
                <a:srgbClr val="F2DDCC"/>
              </a:solidFill>
              <a:effectLst/>
              <a:latin typeface="Gin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FC8C1F-552B-EE3F-B950-5EA2B98F8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70113" y="5266202"/>
            <a:ext cx="1538558" cy="10313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C9A95F-DD3B-5956-BAF6-A9DAC8626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70113" y="3969410"/>
            <a:ext cx="1538558" cy="10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0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9CD3B-44D3-FCFA-CF82-05F4A7CFC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239E3CC-7342-CFB4-D883-42998D2D4A9C}"/>
              </a:ext>
            </a:extLst>
          </p:cNvPr>
          <p:cNvSpPr/>
          <p:nvPr/>
        </p:nvSpPr>
        <p:spPr>
          <a:xfrm rot="-5400000">
            <a:off x="2667000" y="-2667000"/>
            <a:ext cx="6857999" cy="12192001"/>
          </a:xfrm>
          <a:custGeom>
            <a:avLst/>
            <a:gdLst/>
            <a:ahLst/>
            <a:cxnLst/>
            <a:rect l="l" t="t" r="r" b="b"/>
            <a:pathLst>
              <a:path w="10287000" h="18466755">
                <a:moveTo>
                  <a:pt x="0" y="0"/>
                </a:moveTo>
                <a:lnTo>
                  <a:pt x="10287000" y="0"/>
                </a:lnTo>
                <a:lnTo>
                  <a:pt x="10287000" y="18466754"/>
                </a:lnTo>
                <a:lnTo>
                  <a:pt x="0" y="1846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39" t="-37931" r="-19639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52B83-A48E-9145-CD9F-7BFF4206B96B}"/>
              </a:ext>
            </a:extLst>
          </p:cNvPr>
          <p:cNvSpPr txBox="1"/>
          <p:nvPr/>
        </p:nvSpPr>
        <p:spPr>
          <a:xfrm>
            <a:off x="320040" y="320040"/>
            <a:ext cx="562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i="0" dirty="0">
                <a:solidFill>
                  <a:srgbClr val="FF0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Steps for Data Preparation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4AFD7-EC98-F21D-A625-2A5722276579}"/>
              </a:ext>
            </a:extLst>
          </p:cNvPr>
          <p:cNvSpPr txBox="1"/>
          <p:nvPr/>
        </p:nvSpPr>
        <p:spPr>
          <a:xfrm>
            <a:off x="472439" y="1189196"/>
            <a:ext cx="11247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Data Extraction</a:t>
            </a:r>
            <a:r>
              <a:rPr lang="en-US" sz="2400" b="0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Used MySQL to extract relevant data from the Netflix dataset.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Focused on fields like title, genre, release date, rating, and country of release.</a:t>
            </a:r>
          </a:p>
          <a:p>
            <a:pPr lvl="1" algn="l"/>
            <a:endParaRPr lang="en-US" sz="2400" b="0" i="0" dirty="0">
              <a:solidFill>
                <a:srgbClr val="F2DDCC"/>
              </a:solidFill>
              <a:effectLst/>
              <a:latin typeface="Ginto"/>
            </a:endParaRPr>
          </a:p>
          <a:p>
            <a:pPr lvl="1" algn="l"/>
            <a:endParaRPr lang="en-US" sz="2400" b="0" i="0" dirty="0">
              <a:solidFill>
                <a:srgbClr val="F2DDCC"/>
              </a:solidFill>
              <a:effectLst/>
              <a:latin typeface="Ginto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Data Cleaning</a:t>
            </a:r>
            <a:r>
              <a:rPr lang="en-US" sz="2400" b="0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Handled missing values by either filling in gaps or removing incomplete entries.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Standardized date formats and corrected any inconsistencies.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2400" b="0" i="0" dirty="0">
              <a:solidFill>
                <a:srgbClr val="F2DDCC"/>
              </a:solidFill>
              <a:effectLst/>
              <a:latin typeface="Ginto"/>
            </a:endParaRPr>
          </a:p>
          <a:p>
            <a:pPr lvl="1" algn="l"/>
            <a:endParaRPr lang="en-US" sz="2400" b="0" i="0" dirty="0">
              <a:solidFill>
                <a:srgbClr val="F2DDCC"/>
              </a:solidFill>
              <a:effectLst/>
              <a:latin typeface="Ginto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Data Transformation</a:t>
            </a:r>
            <a:r>
              <a:rPr lang="en-US" sz="2400" b="0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Created new columns such as ‘Year of Release’ by extracting the year from the release date.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F2DDCC"/>
                </a:solidFill>
                <a:effectLst/>
                <a:latin typeface="Ginto"/>
              </a:rPr>
              <a:t>Generated categorical variables for genres.</a:t>
            </a:r>
          </a:p>
        </p:txBody>
      </p:sp>
    </p:spTree>
    <p:extLst>
      <p:ext uri="{BB962C8B-B14F-4D97-AF65-F5344CB8AC3E}">
        <p14:creationId xmlns:p14="http://schemas.microsoft.com/office/powerpoint/2010/main" val="347270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DF0434E-4310-14A9-7360-73AA232C81E3}"/>
              </a:ext>
            </a:extLst>
          </p:cNvPr>
          <p:cNvSpPr/>
          <p:nvPr/>
        </p:nvSpPr>
        <p:spPr>
          <a:xfrm rot="-5400000">
            <a:off x="2667000" y="-2667000"/>
            <a:ext cx="6857999" cy="12192001"/>
          </a:xfrm>
          <a:custGeom>
            <a:avLst/>
            <a:gdLst/>
            <a:ahLst/>
            <a:cxnLst/>
            <a:rect l="l" t="t" r="r" b="b"/>
            <a:pathLst>
              <a:path w="10287000" h="18466755">
                <a:moveTo>
                  <a:pt x="0" y="0"/>
                </a:moveTo>
                <a:lnTo>
                  <a:pt x="10287000" y="0"/>
                </a:lnTo>
                <a:lnTo>
                  <a:pt x="10287000" y="18466754"/>
                </a:lnTo>
                <a:lnTo>
                  <a:pt x="0" y="1846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39" t="-37931" r="-19639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199B5-C156-30CC-587D-8FADE9981E8D}"/>
              </a:ext>
            </a:extLst>
          </p:cNvPr>
          <p:cNvSpPr txBox="1"/>
          <p:nvPr/>
        </p:nvSpPr>
        <p:spPr>
          <a:xfrm>
            <a:off x="619760" y="914400"/>
            <a:ext cx="10877337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4. Data Loading</a:t>
            </a:r>
            <a:r>
              <a:rPr lang="en-US" sz="2400" b="0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rgbClr val="F2DDCC"/>
                </a:solidFill>
                <a:effectLst/>
                <a:latin typeface="Ginto"/>
              </a:rPr>
              <a:t>Imported the cleaned data into </a:t>
            </a:r>
            <a:r>
              <a:rPr lang="en-US" sz="2800" b="0" i="0" dirty="0" err="1">
                <a:solidFill>
                  <a:srgbClr val="F2DDCC"/>
                </a:solidFill>
                <a:effectLst/>
                <a:latin typeface="Ginto"/>
              </a:rPr>
              <a:t>PowerBI</a:t>
            </a:r>
            <a:r>
              <a:rPr lang="en-US" sz="2800" b="0" i="0" dirty="0">
                <a:solidFill>
                  <a:srgbClr val="F2DDCC"/>
                </a:solidFill>
                <a:effectLst/>
                <a:latin typeface="Ginto"/>
              </a:rPr>
              <a:t> for visualization.</a:t>
            </a:r>
          </a:p>
          <a:p>
            <a:pPr lvl="1" algn="l"/>
            <a:endParaRPr lang="en-US" sz="2800" dirty="0">
              <a:solidFill>
                <a:srgbClr val="F2DDCC"/>
              </a:solidFill>
              <a:latin typeface="Ginto"/>
            </a:endParaRPr>
          </a:p>
          <a:p>
            <a:pPr lvl="1" algn="l"/>
            <a:endParaRPr lang="en-US" sz="2400" b="0" i="0" dirty="0">
              <a:solidFill>
                <a:srgbClr val="F2DDCC"/>
              </a:solidFill>
              <a:effectLst/>
              <a:latin typeface="Ginto"/>
            </a:endParaRPr>
          </a:p>
          <a:p>
            <a:pPr algn="l"/>
            <a:r>
              <a:rPr lang="en-US" sz="24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5. Verification</a:t>
            </a:r>
            <a:r>
              <a:rPr lang="en-US" sz="2400" b="0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rgbClr val="F2DDCC"/>
                </a:solidFill>
                <a:effectLst/>
                <a:latin typeface="Ginto"/>
              </a:rPr>
              <a:t>Ensured the data was accurate and consistent across different fields.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rgbClr val="F2DDCC"/>
                </a:solidFill>
                <a:effectLst/>
                <a:latin typeface="Ginto"/>
              </a:rPr>
              <a:t>Performed sample checks to validate the data transformations.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202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C0280-15FE-1D1C-A506-E458181ED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494D57C-00FC-655D-316D-FAA56B299C67}"/>
              </a:ext>
            </a:extLst>
          </p:cNvPr>
          <p:cNvSpPr/>
          <p:nvPr/>
        </p:nvSpPr>
        <p:spPr>
          <a:xfrm rot="-5400000">
            <a:off x="2667000" y="-2667000"/>
            <a:ext cx="6857999" cy="12192001"/>
          </a:xfrm>
          <a:custGeom>
            <a:avLst/>
            <a:gdLst/>
            <a:ahLst/>
            <a:cxnLst/>
            <a:rect l="l" t="t" r="r" b="b"/>
            <a:pathLst>
              <a:path w="10287000" h="18466755">
                <a:moveTo>
                  <a:pt x="0" y="0"/>
                </a:moveTo>
                <a:lnTo>
                  <a:pt x="10287000" y="0"/>
                </a:lnTo>
                <a:lnTo>
                  <a:pt x="10287000" y="18466754"/>
                </a:lnTo>
                <a:lnTo>
                  <a:pt x="0" y="1846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39" t="-37931" r="-19639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39D28-F4A3-DCAC-F633-978FC6EA07F1}"/>
              </a:ext>
            </a:extLst>
          </p:cNvPr>
          <p:cNvSpPr txBox="1"/>
          <p:nvPr/>
        </p:nvSpPr>
        <p:spPr>
          <a:xfrm>
            <a:off x="3251200" y="365760"/>
            <a:ext cx="4796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0" dirty="0">
                <a:solidFill>
                  <a:srgbClr val="FF0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Data Analysis with MySQL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2F4AC-5992-9C80-525D-E871817F2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445" y="1528254"/>
            <a:ext cx="3975510" cy="1030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4003A7-D266-D9E9-B881-5407CD74F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445" y="5516105"/>
            <a:ext cx="4646602" cy="1107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DE29E2-371E-347F-6E0D-1A54C0072832}"/>
              </a:ext>
            </a:extLst>
          </p:cNvPr>
          <p:cNvSpPr txBox="1"/>
          <p:nvPr/>
        </p:nvSpPr>
        <p:spPr>
          <a:xfrm>
            <a:off x="252362" y="1003710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Popular Genres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84EED-D57B-34C6-CCA7-EE67E2A3C4EC}"/>
              </a:ext>
            </a:extLst>
          </p:cNvPr>
          <p:cNvSpPr txBox="1"/>
          <p:nvPr/>
        </p:nvSpPr>
        <p:spPr>
          <a:xfrm>
            <a:off x="252362" y="4973994"/>
            <a:ext cx="315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Content Release Trends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8ABD4B-3774-713C-BAC3-5552BCB38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445" y="3632099"/>
            <a:ext cx="7794657" cy="1107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555C02-A1E3-9A58-6B4E-86D3CFA3D020}"/>
              </a:ext>
            </a:extLst>
          </p:cNvPr>
          <p:cNvSpPr txBox="1"/>
          <p:nvPr/>
        </p:nvSpPr>
        <p:spPr>
          <a:xfrm>
            <a:off x="252361" y="2988852"/>
            <a:ext cx="5094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Monthly Content Additions by Country</a:t>
            </a:r>
          </a:p>
        </p:txBody>
      </p:sp>
    </p:spTree>
    <p:extLst>
      <p:ext uri="{BB962C8B-B14F-4D97-AF65-F5344CB8AC3E}">
        <p14:creationId xmlns:p14="http://schemas.microsoft.com/office/powerpoint/2010/main" val="403972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561E8-A391-F067-12E9-E3E2FC511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78" y="882022"/>
            <a:ext cx="7741207" cy="1100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CA145F-B981-6A68-C26B-5D8437A8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78" y="2946817"/>
            <a:ext cx="7741207" cy="1267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82E9B-F2B2-647A-9BE6-35A1C0AB6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378" y="5179131"/>
            <a:ext cx="7741207" cy="122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3FD38D-AEB4-0747-2D8B-3EBE157A5C79}"/>
              </a:ext>
            </a:extLst>
          </p:cNvPr>
          <p:cNvSpPr txBox="1"/>
          <p:nvPr/>
        </p:nvSpPr>
        <p:spPr>
          <a:xfrm>
            <a:off x="163870" y="328513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Content Distribution in Top Countries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131AC-783C-1EC0-1D01-C11A8A97CD0F}"/>
              </a:ext>
            </a:extLst>
          </p:cNvPr>
          <p:cNvSpPr txBox="1"/>
          <p:nvPr/>
        </p:nvSpPr>
        <p:spPr>
          <a:xfrm>
            <a:off x="163871" y="2328554"/>
            <a:ext cx="7095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Directors with Most Content Across Multiple Countries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75C6A-DFD5-B8C3-C71A-80CD56A857E2}"/>
              </a:ext>
            </a:extLst>
          </p:cNvPr>
          <p:cNvSpPr txBox="1"/>
          <p:nvPr/>
        </p:nvSpPr>
        <p:spPr>
          <a:xfrm>
            <a:off x="163870" y="4499273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Popular Genres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61DC941B-E4F7-34EB-F205-92982514A63C}"/>
              </a:ext>
            </a:extLst>
          </p:cNvPr>
          <p:cNvSpPr/>
          <p:nvPr/>
        </p:nvSpPr>
        <p:spPr>
          <a:xfrm rot="-5400000">
            <a:off x="2667002" y="-2667000"/>
            <a:ext cx="6857999" cy="12192001"/>
          </a:xfrm>
          <a:custGeom>
            <a:avLst/>
            <a:gdLst/>
            <a:ahLst/>
            <a:cxnLst/>
            <a:rect l="l" t="t" r="r" b="b"/>
            <a:pathLst>
              <a:path w="10287000" h="18466755">
                <a:moveTo>
                  <a:pt x="0" y="0"/>
                </a:moveTo>
                <a:lnTo>
                  <a:pt x="10287000" y="0"/>
                </a:lnTo>
                <a:lnTo>
                  <a:pt x="10287000" y="18466754"/>
                </a:lnTo>
                <a:lnTo>
                  <a:pt x="0" y="184667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639" t="-37931" r="-19639"/>
            </a:stretch>
          </a:blipFill>
        </p:spPr>
      </p:sp>
    </p:spTree>
    <p:extLst>
      <p:ext uri="{BB962C8B-B14F-4D97-AF65-F5344CB8AC3E}">
        <p14:creationId xmlns:p14="http://schemas.microsoft.com/office/powerpoint/2010/main" val="180462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2E6E-5A23-3924-7F2B-71A820857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75DC2FB-D32C-7A2A-E9FD-396F62F549E3}"/>
              </a:ext>
            </a:extLst>
          </p:cNvPr>
          <p:cNvSpPr/>
          <p:nvPr/>
        </p:nvSpPr>
        <p:spPr>
          <a:xfrm rot="-5400000">
            <a:off x="2667000" y="-2667000"/>
            <a:ext cx="6857999" cy="12192001"/>
          </a:xfrm>
          <a:custGeom>
            <a:avLst/>
            <a:gdLst/>
            <a:ahLst/>
            <a:cxnLst/>
            <a:rect l="l" t="t" r="r" b="b"/>
            <a:pathLst>
              <a:path w="10287000" h="18466755">
                <a:moveTo>
                  <a:pt x="0" y="0"/>
                </a:moveTo>
                <a:lnTo>
                  <a:pt x="10287000" y="0"/>
                </a:lnTo>
                <a:lnTo>
                  <a:pt x="10287000" y="18466754"/>
                </a:lnTo>
                <a:lnTo>
                  <a:pt x="0" y="1846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39" t="-37931" r="-19639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56F93-BA36-A475-F164-51F56E959645}"/>
              </a:ext>
            </a:extLst>
          </p:cNvPr>
          <p:cNvSpPr txBox="1"/>
          <p:nvPr/>
        </p:nvSpPr>
        <p:spPr>
          <a:xfrm>
            <a:off x="2600960" y="243840"/>
            <a:ext cx="6449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0" dirty="0">
                <a:solidFill>
                  <a:srgbClr val="FF0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 Power BI Dashboard Visualizations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56DB2-CFDD-A30A-FDDA-ABC4028B07BB}"/>
              </a:ext>
            </a:extLst>
          </p:cNvPr>
          <p:cNvSpPr txBox="1"/>
          <p:nvPr/>
        </p:nvSpPr>
        <p:spPr>
          <a:xfrm>
            <a:off x="213360" y="1010899"/>
            <a:ext cx="894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F2DDCC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1. Area Chart: Total Movies and TV Shows by Release 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AC1C6-A5A6-B04A-9EC2-0A2D52944800}"/>
              </a:ext>
            </a:extLst>
          </p:cNvPr>
          <p:cNvSpPr txBox="1"/>
          <p:nvPr/>
        </p:nvSpPr>
        <p:spPr>
          <a:xfrm>
            <a:off x="314960" y="1716403"/>
            <a:ext cx="11795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F2DDCC"/>
                </a:solidFill>
                <a:effectLst/>
                <a:latin typeface="Ginto"/>
              </a:rPr>
              <a:t>This chart highlights trends in content release over the years, showing peaks and troughs which can indicate periods of high production activity and the potential impact of market changes.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A9AA4-113B-7665-6E41-4926688C5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984" y="3345237"/>
            <a:ext cx="5728691" cy="30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704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Ginto</vt:lpstr>
      <vt:lpstr>Montserrat Bold</vt:lpstr>
      <vt:lpstr>Segoe UI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Shaik Fazil Karim</dc:creator>
  <cp:lastModifiedBy>Shaik Fazil Karim</cp:lastModifiedBy>
  <cp:revision>7</cp:revision>
  <dcterms:created xsi:type="dcterms:W3CDTF">2024-10-25T13:48:55Z</dcterms:created>
  <dcterms:modified xsi:type="dcterms:W3CDTF">2024-10-28T01:42:57Z</dcterms:modified>
</cp:coreProperties>
</file>