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Fira Sans Extra Condensed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68BED-C044-4F2D-8AD3-25A12BEB3F9C}">
  <a:tblStyle styleId="{D2768BED-C044-4F2D-8AD3-25A12BEB3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8167a03f5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8167a03f5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ab1ea10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ab1ea10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ab1ea1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ab1ea1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167a03f5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8167a03f5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8167a03f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8167a03f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8167a03f5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8167a03f5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167a03f5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8167a03f5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167a03f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8167a03f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167a03f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167a03f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167a03f5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167a03f5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167a03f5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8167a03f5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8167a03f5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8167a03f5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8167a03f5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8167a03f5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167a03f5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8167a03f5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ceanservice.noaa.gov/ocean/sanctuaries/" TargetMode="External"/><Relationship Id="rId4" Type="http://schemas.openxmlformats.org/officeDocument/2006/relationships/hyperlink" Target="https://coastalstudies.org/humpback-whale-research/" TargetMode="External"/><Relationship Id="rId9" Type="http://schemas.openxmlformats.org/officeDocument/2006/relationships/hyperlink" Target="https://www.neaq.org" TargetMode="External"/><Relationship Id="rId5" Type="http://schemas.openxmlformats.org/officeDocument/2006/relationships/hyperlink" Target="https://www.mass.gov/info-details/massgis-data-layers" TargetMode="External"/><Relationship Id="rId6" Type="http://schemas.openxmlformats.org/officeDocument/2006/relationships/hyperlink" Target="https://coast.noaa.gov/digitalcoast/data/vesseltraffic.html" TargetMode="External"/><Relationship Id="rId7" Type="http://schemas.openxmlformats.org/officeDocument/2006/relationships/hyperlink" Target="https://www.geeksforgeeks.org/ml-linear-regression/" TargetMode="External"/><Relationship Id="rId8" Type="http://schemas.openxmlformats.org/officeDocument/2006/relationships/hyperlink" Target="https://scikit-learn.org/stabl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ceanservice.noaa.gov/ocean/sanctuaries/" TargetMode="External"/><Relationship Id="rId4" Type="http://schemas.openxmlformats.org/officeDocument/2006/relationships/hyperlink" Target="https://coastalstudies.org/humpback-whale-research/" TargetMode="External"/><Relationship Id="rId9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mass.gov/info-details/massgis-data-layers" TargetMode="External"/><Relationship Id="rId6" Type="http://schemas.openxmlformats.org/officeDocument/2006/relationships/hyperlink" Target="https://coast.noaa.gov/digitalcoast/data/vesseltraffic.html" TargetMode="External"/><Relationship Id="rId7" Type="http://schemas.openxmlformats.org/officeDocument/2006/relationships/hyperlink" Target="https://coast.noaa.gov/digitalcoast/data/vesseltraffic.html" TargetMode="External"/><Relationship Id="rId8" Type="http://schemas.openxmlformats.org/officeDocument/2006/relationships/hyperlink" Target="https://www.geeksforgeeks.org/ml-linear-regression/" TargetMode="External"/><Relationship Id="rId10" Type="http://schemas.openxmlformats.org/officeDocument/2006/relationships/hyperlink" Target="https://www.neaq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507533" y="1257450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22222"/>
                </a:solidFill>
                <a:highlight>
                  <a:srgbClr val="FFFFFF"/>
                </a:highlight>
              </a:rPr>
              <a:t>How do the unique environmental factors present in Stellwagen Bank affect humpback whales</a:t>
            </a:r>
            <a:endParaRPr sz="5900"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507525" y="3310050"/>
            <a:ext cx="2527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Sean Folan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my model, I used the Linear Regression feature to see if the computer could predict the latitude of the whale sightings given 10 of the </a:t>
            </a:r>
            <a:r>
              <a:rPr lang="en" sz="1800"/>
              <a:t>environmental</a:t>
            </a:r>
            <a:r>
              <a:rPr lang="en" sz="1800"/>
              <a:t> factors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is based on supervised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attempts to predict the dependent variable (y) by coming up with a linear regression of y in relation to the independent variable (x)</a:t>
            </a:r>
            <a:endParaRPr sz="1800"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3" y="3214127"/>
            <a:ext cx="7717500" cy="158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38"/>
          <p:cNvGraphicFramePr/>
          <p:nvPr/>
        </p:nvGraphicFramePr>
        <p:xfrm>
          <a:off x="952500" y="-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{D2768BED-C044-4F2D-8AD3-25A12BEB3F9C}</a:tableStyleId>
              </a:tblPr>
              <a:tblGrid>
                <a:gridCol w="3619500"/>
                <a:gridCol w="3619500"/>
              </a:tblGrid>
              <a:tr h="5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X (Independent Variables)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Y (Dependent Variable)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Current Weather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Latitude of the Whale Sighting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The Weather During the Past 12 hours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Visibility in Nautical Miles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Cloud Cover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Wind Direction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Wind Speed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Swell Direction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Swell Height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Sea Height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CFF"/>
                          </a:solidFill>
                        </a:rPr>
                        <a:t>Hour of Departure</a:t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A8C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713225" y="1152475"/>
            <a:ext cx="33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resulted in the graph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y-axis is the predicted latitude and the x-axis is the actual latitude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</a:t>
            </a:r>
            <a:r>
              <a:rPr baseline="30000" lang="en" sz="1800"/>
              <a:t>2</a:t>
            </a:r>
            <a:r>
              <a:rPr lang="en" sz="1800"/>
              <a:t> of this graph is .015 which means there is no correlation or a very weak correlation</a:t>
            </a:r>
            <a:endParaRPr/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341" y="1152475"/>
            <a:ext cx="51116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though the model showed that the environmental factors alone are not enough to predict the location of a whale in Stellwagen Bank, I am very satisfied with my findings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this summer I had never worked with python or machine learning and I feel I have developed a solid </a:t>
            </a:r>
            <a:r>
              <a:rPr lang="en" sz="1800"/>
              <a:t>understanding</a:t>
            </a:r>
            <a:r>
              <a:rPr lang="en" sz="1800"/>
              <a:t> in both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plan to continue this project to try and predict what section of the bank the whales are in as well as what behaviors whale watchers are likely to see.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Along with this I plan to answer my original question about the pandemic’s affect on humpback whales as soon as the data for 2020 and 2021 becomes available</a:t>
            </a:r>
            <a:endParaRPr sz="1800"/>
          </a:p>
        </p:txBody>
      </p:sp>
      <p:sp>
        <p:nvSpPr>
          <p:cNvPr id="264" name="Google Shape;264;p40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wanted to thank all the people who helped me with this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thanks 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Christof Teuscher as well as the rest of the altREU staff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Martin </a:t>
            </a:r>
            <a:r>
              <a:rPr lang="en" sz="1800">
                <a:highlight>
                  <a:srgbClr val="FFFFFF"/>
                </a:highlight>
              </a:rPr>
              <a:t>Siderius for helping me as a mentor all summer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Laura Howes and the New England Aquarium for helping me with access to the whale sighting database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Sources</a:t>
            </a:r>
            <a:endParaRPr sz="180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https://oceanservice.noaa.gov/ocean/sanctuaries/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https://coastalstudies.org/humpback-whale-research/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https://www.mass.gov/info-details/massgis-data-layers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https://coast.noaa.gov/digitalcoast/data/vesseltraffic.html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https://www.geeksforgeeks.org/ml-linear-regression/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https://www.neaq.org</a:t>
            </a:r>
            <a:r>
              <a:rPr lang="en"/>
              <a:t> 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270" name="Google Shape;270;p41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https://oceanservice.noaa.gov/ocean/sanctuaries/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https://coastalstudies.org/humpback-whale-research/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https://www.mass.gov/info-details/massgis-data-layers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https://coast.noaa.gov/digitalcoast/data/vesseltraffic.ht</a:t>
            </a:r>
            <a:r>
              <a:rPr lang="en" u="sng">
                <a:solidFill>
                  <a:schemeClr val="hlink"/>
                </a:solidFill>
                <a:hlinkClick r:id="rId7"/>
              </a:rPr>
              <a:t>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https://www.geeksforgeeks.org/ml-linear-regression/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https://scikit-learn.org/stable/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https://www.neaq.org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13225" y="1152475"/>
            <a:ext cx="31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Stellwagen Bank is one of only 13 National Marine Sanctuaries in the 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located East of Boston off the coast of Massachusetts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popular destination for whale watching</a:t>
            </a:r>
            <a:endParaRPr sz="1800"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Stellwagen Bank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325" y="1152475"/>
            <a:ext cx="4930025" cy="36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7287850" y="1194425"/>
            <a:ext cx="16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Stellwagen Bank National Marine Sanctuary</a:t>
            </a:r>
            <a:endParaRPr sz="1200">
              <a:solidFill>
                <a:srgbClr val="FF0000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 flipH="1">
            <a:off x="7330025" y="1803625"/>
            <a:ext cx="576600" cy="42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971350" y="1152475"/>
            <a:ext cx="3711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Whale Watching is one of the largest ecotourism industries in New England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whale watches also serve the purpose of data collection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humpback population in New England is the longest studied population of humpbacks in the world</a:t>
            </a:r>
            <a:endParaRPr sz="1800"/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Whale Watching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11174" r="5989" t="0"/>
          <a:stretch/>
        </p:blipFill>
        <p:spPr>
          <a:xfrm>
            <a:off x="0" y="1152475"/>
            <a:ext cx="497134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Naturalists from the New England Aquarium collect a wide array of data in collaboration with the Center for Coastal Studies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collected about environmental conditions such as Weather and Sea Height as well as data about each sighting including species and behavior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this data collection over more than 4 decades has resulted in a very large and detailed database </a:t>
            </a:r>
            <a:r>
              <a:rPr lang="en" sz="1800"/>
              <a:t>which</a:t>
            </a:r>
            <a:r>
              <a:rPr lang="en" sz="1800"/>
              <a:t> can even be used to create family trees for whales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 used included 33,302 sightings from 2013-2019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Source: Boston Harbor City Cruises</a:t>
            </a:r>
            <a:endParaRPr sz="1800"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13225" y="1152475"/>
            <a:ext cx="3725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My first step with the data was to visualize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of the plotting was done using the geopandas and matplotlib.pyplot libraries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this plot does not convey much if you aren’t familiar with the bank</a:t>
            </a:r>
            <a:endParaRPr sz="1800"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Analysis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339" y="1109150"/>
            <a:ext cx="4705662" cy="403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5334700" y="1152325"/>
            <a:ext cx="3410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my second plot, I included more detail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removed the clutter of the sightings that were not humpbacks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I also added in nearby land and the </a:t>
            </a:r>
            <a:r>
              <a:rPr lang="en" sz="1800"/>
              <a:t>bathymetry</a:t>
            </a:r>
            <a:r>
              <a:rPr lang="en" sz="1800"/>
              <a:t> of the Gulf of Maine</a:t>
            </a:r>
            <a:endParaRPr sz="1800"/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Analysis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152475"/>
            <a:ext cx="533471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341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342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20975" y="341852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One of the first interesting things that thes plot show is that these whale actually congregate on the underwater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plateaus. They do this since the drop off provides the perfect conditions for upwelling which brings nutrients which are usually in the deeper water closer to the surface.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13225" y="1143000"/>
            <a:ext cx="30207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Just because Stellwagen is a Marine Sanctuary doesn’t mean it is </a:t>
            </a:r>
            <a:r>
              <a:rPr lang="en" sz="1800"/>
              <a:t>completely</a:t>
            </a:r>
            <a:r>
              <a:rPr lang="en" sz="1800"/>
              <a:t> devoid of human </a:t>
            </a:r>
            <a:r>
              <a:rPr lang="en" sz="1800"/>
              <a:t>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even a </a:t>
            </a:r>
            <a:r>
              <a:rPr lang="en" sz="1800"/>
              <a:t>major</a:t>
            </a:r>
            <a:r>
              <a:rPr lang="en" sz="1800"/>
              <a:t> shipping lane that goes straight through the </a:t>
            </a:r>
            <a:r>
              <a:rPr lang="en" sz="1800"/>
              <a:t>Sanctuary</a:t>
            </a:r>
            <a:r>
              <a:rPr lang="en" sz="1800"/>
              <a:t> which was moved in 2007 to protect Right Whales</a:t>
            </a:r>
            <a:endParaRPr sz="1800"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Traffic in Stellwagen Bank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33" y="1100025"/>
            <a:ext cx="5410166" cy="4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4056150" y="1100050"/>
            <a:ext cx="50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though I was able to notice some interesting patterns through plotting and looking at the data, I can not go through tens of thousands of sightings to fully answer my question.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Through utilizing machine learning I can train a model to do the work for me while looking at all of the pieces of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chose to use the library Sci-Kit learn due to its versatility and its  preprocessing tools which I used to convert my original data into a form that could be used in a model</a:t>
            </a:r>
            <a:endParaRPr sz="18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Sci-Kit Learn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050"/>
            <a:ext cx="3986825" cy="21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