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1c01fbe0_1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1c01fbe0_1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f1c01fbe0_1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1c01fbe0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1c01fbe0_1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1c01fbe0_1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f1c01fbe0_1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f1c01fbe0_1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f1c01fbe0_1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1c01fbe0_1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f1c01fbe0_1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1c01fbe0_1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f1c01fbe0_1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1c01fbe0_1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f1c01fbe0_1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1c01fbe0_1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f1c01fbe0_1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1c01fbe0_1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1c01fbe0_1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f1c01fbe0_1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f1c01fbe0_1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1c01fbe0_1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5" name="Shape 85"/>
        <p:cNvGrpSpPr/>
        <p:nvPr/>
      </p:nvGrpSpPr>
      <p:grpSpPr>
        <a:xfrm>
          <a:off x="0" y="0"/>
          <a:ext cx="0" cy="0"/>
          <a:chOff x="0" y="0"/>
          <a:chExt cx="0" cy="0"/>
        </a:xfrm>
      </p:grpSpPr>
      <p:sp>
        <p:nvSpPr>
          <p:cNvPr id="86" name="Google Shape;86;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Google Shape;89;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1" name="Shape 91"/>
        <p:cNvGrpSpPr/>
        <p:nvPr/>
      </p:nvGrpSpPr>
      <p:grpSpPr>
        <a:xfrm>
          <a:off x="0" y="0"/>
          <a:ext cx="0" cy="0"/>
          <a:chOff x="0" y="0"/>
          <a:chExt cx="0" cy="0"/>
        </a:xfrm>
      </p:grpSpPr>
      <p:sp>
        <p:nvSpPr>
          <p:cNvPr id="92" name="Google Shape;92;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3" name="Google Shape;93;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4" name="Shape 94"/>
        <p:cNvGrpSpPr/>
        <p:nvPr/>
      </p:nvGrpSpPr>
      <p:grpSpPr>
        <a:xfrm>
          <a:off x="0" y="0"/>
          <a:ext cx="0" cy="0"/>
          <a:chOff x="0" y="0"/>
          <a:chExt cx="0" cy="0"/>
        </a:xfrm>
      </p:grpSpPr>
      <p:sp>
        <p:nvSpPr>
          <p:cNvPr id="95" name="Google Shape;95;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8" name="Google Shape;9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 name="Google Shape;99;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4" name="Google Shape;104;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5" name="Google Shape;105;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7" name="Shape 107"/>
        <p:cNvGrpSpPr/>
        <p:nvPr/>
      </p:nvGrpSpPr>
      <p:grpSpPr>
        <a:xfrm>
          <a:off x="0" y="0"/>
          <a:ext cx="0" cy="0"/>
          <a:chOff x="0" y="0"/>
          <a:chExt cx="0" cy="0"/>
        </a:xfrm>
      </p:grpSpPr>
      <p:sp>
        <p:nvSpPr>
          <p:cNvPr id="108" name="Google Shape;108;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1" name="Google Shape;111;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2" name="Shape 112"/>
        <p:cNvGrpSpPr/>
        <p:nvPr/>
      </p:nvGrpSpPr>
      <p:grpSpPr>
        <a:xfrm>
          <a:off x="0" y="0"/>
          <a:ext cx="0" cy="0"/>
          <a:chOff x="0" y="0"/>
          <a:chExt cx="0" cy="0"/>
        </a:xfrm>
      </p:grpSpPr>
      <p:sp>
        <p:nvSpPr>
          <p:cNvPr id="113" name="Google Shape;113;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117" name="Google Shape;117;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8" name="Shape 118"/>
        <p:cNvGrpSpPr/>
        <p:nvPr/>
      </p:nvGrpSpPr>
      <p:grpSpPr>
        <a:xfrm>
          <a:off x="0" y="0"/>
          <a:ext cx="0" cy="0"/>
          <a:chOff x="0" y="0"/>
          <a:chExt cx="0" cy="0"/>
        </a:xfrm>
      </p:grpSpPr>
      <p:sp>
        <p:nvSpPr>
          <p:cNvPr id="119" name="Google Shape;119;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20" name="Google Shape;120;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25" name="Google Shape;125;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6" name="Google Shape;12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7" name="Google Shape;127;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8" name="Shape 128"/>
        <p:cNvGrpSpPr/>
        <p:nvPr/>
      </p:nvGrpSpPr>
      <p:grpSpPr>
        <a:xfrm>
          <a:off x="0" y="0"/>
          <a:ext cx="0" cy="0"/>
          <a:chOff x="0" y="0"/>
          <a:chExt cx="0" cy="0"/>
        </a:xfrm>
      </p:grpSpPr>
      <p:sp>
        <p:nvSpPr>
          <p:cNvPr id="129" name="Google Shape;129;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32" name="Google Shape;132;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33" name="Shape 133"/>
        <p:cNvGrpSpPr/>
        <p:nvPr/>
      </p:nvGrpSpPr>
      <p:grpSpPr>
        <a:xfrm>
          <a:off x="0" y="0"/>
          <a:ext cx="0" cy="0"/>
          <a:chOff x="0" y="0"/>
          <a:chExt cx="0" cy="0"/>
        </a:xfrm>
      </p:grpSpPr>
      <p:sp>
        <p:nvSpPr>
          <p:cNvPr id="134" name="Google Shape;134;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35" name="Google Shape;135;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6" name="Google Shape;136;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37" name="Shape 137"/>
        <p:cNvGrpSpPr/>
        <p:nvPr/>
      </p:nvGrpSpPr>
      <p:grpSpPr>
        <a:xfrm>
          <a:off x="0" y="0"/>
          <a:ext cx="0" cy="0"/>
          <a:chOff x="0" y="0"/>
          <a:chExt cx="0" cy="0"/>
        </a:xfrm>
      </p:grpSpPr>
      <p:sp>
        <p:nvSpPr>
          <p:cNvPr id="138" name="Google Shape;138;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83" name="Google Shape;83;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4" name="Google Shape;84;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ataverse.harvard.edu/dataset.xhtml?persistentId=doi:10.7910/DVN/ZZR7WX" TargetMode="External"/><Relationship Id="rId4" Type="http://schemas.openxmlformats.org/officeDocument/2006/relationships/hyperlink" Target="https://www.kaggle.com/inancigdem/eeg-data-for-mental-attention-state-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368275" y="27645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of</a:t>
            </a:r>
            <a:endParaRPr/>
          </a:p>
          <a:p>
            <a:pPr indent="0" lvl="0" marL="0" rtl="0" algn="l">
              <a:spcBef>
                <a:spcPts val="0"/>
              </a:spcBef>
              <a:spcAft>
                <a:spcPts val="0"/>
              </a:spcAft>
              <a:buNone/>
            </a:pPr>
            <a:r>
              <a:rPr lang="en"/>
              <a:t>Artificial Intelligence in</a:t>
            </a:r>
            <a:endParaRPr/>
          </a:p>
          <a:p>
            <a:pPr indent="0" lvl="0" marL="0" rtl="0" algn="l">
              <a:spcBef>
                <a:spcPts val="0"/>
              </a:spcBef>
              <a:spcAft>
                <a:spcPts val="0"/>
              </a:spcAft>
              <a:buNone/>
            </a:pPr>
            <a:r>
              <a:rPr lang="en"/>
              <a:t>Cognitive Neuroscience</a:t>
            </a:r>
            <a:endParaRPr/>
          </a:p>
        </p:txBody>
      </p:sp>
      <p:sp>
        <p:nvSpPr>
          <p:cNvPr id="144" name="Google Shape;144;p25"/>
          <p:cNvSpPr txBox="1"/>
          <p:nvPr/>
        </p:nvSpPr>
        <p:spPr>
          <a:xfrm>
            <a:off x="474325" y="3957675"/>
            <a:ext cx="39207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SAiDL, BITS Goa</a:t>
            </a:r>
            <a:endParaRPr sz="3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199" name="Google Shape;19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Familiarity with any programming language (Python preferred)</a:t>
            </a:r>
            <a:endParaRPr/>
          </a:p>
          <a:p>
            <a:pPr indent="-342900" lvl="0" marL="457200" rtl="0" algn="l">
              <a:spcBef>
                <a:spcPts val="0"/>
              </a:spcBef>
              <a:spcAft>
                <a:spcPts val="0"/>
              </a:spcAft>
              <a:buSzPts val="1800"/>
              <a:buChar char="-"/>
            </a:pPr>
            <a:r>
              <a:rPr lang="en"/>
              <a:t>Knowledge of Deep Learning is preferred but not required</a:t>
            </a:r>
            <a:endParaRPr/>
          </a:p>
          <a:p>
            <a:pPr indent="-342900" lvl="0" marL="457200" rtl="0" algn="l">
              <a:spcBef>
                <a:spcPts val="0"/>
              </a:spcBef>
              <a:spcAft>
                <a:spcPts val="0"/>
              </a:spcAft>
              <a:buSzPts val="1800"/>
              <a:buChar char="-"/>
            </a:pPr>
            <a:r>
              <a:rPr lang="en"/>
              <a:t>Motivation to dedicate time as the project will involve reading papers which can be difficult, analysis of data and experimenting with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20125" y="164287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205" name="Google Shape;205;p35"/>
          <p:cNvSpPr txBox="1"/>
          <p:nvPr/>
        </p:nvSpPr>
        <p:spPr>
          <a:xfrm>
            <a:off x="433450" y="3627875"/>
            <a:ext cx="8158500" cy="13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Contact Information:</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Alish Dipani : 8055565051(Whatsapp only), f20160005@goa.bits-pilani.ac.in</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Rijul Ganguly : 9804202305,  f20170971@goa.bits-pilani.ac.in</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Sharad Chitlangia : 9892219249, f20170472@goa.bits-pilani.ac.in</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50" name="Google Shape;15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Both Deep Learning and Cognitive Neuroscience are fast growing fields of research which are interminably linked together. In fact the main ideas of Deep Learning are inspired from the architecture of the brain itself.</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Nowadays we use Deep Neural Networks based on the structure of the neurons in our own brains for various purposes. In this project we will be using them to detect patterns in the EEG data of the brain.</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This project will include exploring EEG datasets and various applications of deep learning including data classification, mental state detection, and finally the attainment of “</a:t>
            </a:r>
            <a:r>
              <a:rPr b="1" lang="en">
                <a:solidFill>
                  <a:srgbClr val="434343"/>
                </a:solidFill>
              </a:rPr>
              <a:t>immortality”</a:t>
            </a:r>
            <a:r>
              <a:rPr lang="en">
                <a:solidFill>
                  <a:srgbClr val="434343"/>
                </a:solidFill>
              </a:rPr>
              <a:t>.</a:t>
            </a:r>
            <a:endParaRPr>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Cognitive Neuroscience?</a:t>
            </a:r>
            <a:endParaRPr/>
          </a:p>
        </p:txBody>
      </p:sp>
      <p:sp>
        <p:nvSpPr>
          <p:cNvPr id="156" name="Google Shape;156;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the study of biological processes of the brain related to cognition i.e. thought, experience, and the senses.</a:t>
            </a:r>
            <a:endParaRPr/>
          </a:p>
          <a:p>
            <a:pPr indent="-342900" lvl="0" marL="457200" rtl="0" algn="l">
              <a:spcBef>
                <a:spcPts val="0"/>
              </a:spcBef>
              <a:spcAft>
                <a:spcPts val="0"/>
              </a:spcAft>
              <a:buSzPts val="1800"/>
              <a:buChar char="-"/>
            </a:pPr>
            <a:r>
              <a:rPr lang="en"/>
              <a:t>For example, how does a person’s mood change according to its surrounding? How does the brain perceive and react to different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Electroencephalography (EEG)</a:t>
            </a:r>
            <a:endParaRPr/>
          </a:p>
        </p:txBody>
      </p:sp>
      <p:sp>
        <p:nvSpPr>
          <p:cNvPr id="162" name="Google Shape;16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neurons in the Brain exchange information through short electrical impulses</a:t>
            </a:r>
            <a:endParaRPr/>
          </a:p>
          <a:p>
            <a:pPr indent="-342900" lvl="0" marL="457200" rtl="0" algn="l">
              <a:spcBef>
                <a:spcPts val="0"/>
              </a:spcBef>
              <a:spcAft>
                <a:spcPts val="0"/>
              </a:spcAft>
              <a:buSzPts val="1800"/>
              <a:buChar char="-"/>
            </a:pPr>
            <a:r>
              <a:rPr lang="en"/>
              <a:t>Groups of neurons together generate electrical signals due to these impulses</a:t>
            </a:r>
            <a:endParaRPr/>
          </a:p>
          <a:p>
            <a:pPr indent="-342900" lvl="0" marL="457200" rtl="0" algn="l">
              <a:spcBef>
                <a:spcPts val="0"/>
              </a:spcBef>
              <a:spcAft>
                <a:spcPts val="0"/>
              </a:spcAft>
              <a:buSzPts val="1800"/>
              <a:buChar char="-"/>
            </a:pPr>
            <a:r>
              <a:rPr lang="en"/>
              <a:t>EEG is a measure of these electrical signals</a:t>
            </a:r>
            <a:endParaRPr/>
          </a:p>
        </p:txBody>
      </p:sp>
      <p:pic>
        <p:nvPicPr>
          <p:cNvPr id="163" name="Google Shape;163;p28"/>
          <p:cNvPicPr preferRelativeResize="0"/>
          <p:nvPr/>
        </p:nvPicPr>
        <p:blipFill>
          <a:blip r:embed="rId3">
            <a:alphaModFix/>
          </a:blip>
          <a:stretch>
            <a:fillRect/>
          </a:stretch>
        </p:blipFill>
        <p:spPr>
          <a:xfrm>
            <a:off x="5536300" y="3023750"/>
            <a:ext cx="3607699" cy="169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Datasets</a:t>
            </a:r>
            <a:endParaRPr>
              <a:solidFill>
                <a:srgbClr val="FFFFFF"/>
              </a:solidFill>
            </a:endParaRPr>
          </a:p>
        </p:txBody>
      </p:sp>
      <p:sp>
        <p:nvSpPr>
          <p:cNvPr id="169" name="Google Shape;169;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datasets we will be dealing with are - </a:t>
            </a:r>
            <a:endParaRPr/>
          </a:p>
          <a:p>
            <a:pPr indent="-342900" lvl="0" marL="457200" rtl="0" algn="l">
              <a:spcBef>
                <a:spcPts val="1600"/>
              </a:spcBef>
              <a:spcAft>
                <a:spcPts val="0"/>
              </a:spcAft>
              <a:buSzPts val="1800"/>
              <a:buChar char="●"/>
            </a:pPr>
            <a:r>
              <a:rPr lang="en" sz="1100" u="sng">
                <a:solidFill>
                  <a:srgbClr val="1155CC"/>
                </a:solidFill>
                <a:hlinkClick r:id="rId3"/>
              </a:rPr>
              <a:t>https://dataverse.harvard.edu/dataset.xhtml?persistentId=doi:10.7910/DVN/ZZR7WX</a:t>
            </a:r>
            <a:r>
              <a:rPr lang="en"/>
              <a:t> - A dataset on the analyzing the effect of memory in inducing pleasant emotions of musical and pictorial stimuli</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sz="1100" u="sng">
                <a:solidFill>
                  <a:srgbClr val="1155CC"/>
                </a:solidFill>
                <a:hlinkClick r:id="rId4"/>
              </a:rPr>
              <a:t>https://www.kaggle.com/inancigdem/eeg-data-for-mental-attention-state-detection</a:t>
            </a:r>
            <a:r>
              <a:rPr lang="en" sz="1100">
                <a:solidFill>
                  <a:schemeClr val="dk1"/>
                </a:solidFill>
              </a:rPr>
              <a:t> -  </a:t>
            </a:r>
            <a:r>
              <a:rPr lang="en"/>
              <a:t>An EEG dataset for mental state detection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Concepts</a:t>
            </a:r>
            <a:endParaRPr/>
          </a:p>
        </p:txBody>
      </p:sp>
      <p:sp>
        <p:nvSpPr>
          <p:cNvPr id="175" name="Google Shape;175;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a:t>
            </a:r>
            <a:endParaRPr/>
          </a:p>
          <a:p>
            <a:pPr indent="-342900" lvl="0" marL="457200" rtl="0" algn="l">
              <a:spcBef>
                <a:spcPts val="0"/>
              </a:spcBef>
              <a:spcAft>
                <a:spcPts val="0"/>
              </a:spcAft>
              <a:buSzPts val="1800"/>
              <a:buChar char="-"/>
            </a:pPr>
            <a:r>
              <a:rPr lang="en"/>
              <a:t>Deep Learning</a:t>
            </a:r>
            <a:endParaRPr/>
          </a:p>
          <a:p>
            <a:pPr indent="-342900" lvl="0" marL="457200" rtl="0" algn="l">
              <a:spcBef>
                <a:spcPts val="0"/>
              </a:spcBef>
              <a:spcAft>
                <a:spcPts val="0"/>
              </a:spcAft>
              <a:buSzPts val="1800"/>
              <a:buChar char="-"/>
            </a:pPr>
            <a:r>
              <a:rPr lang="en"/>
              <a:t>Signal processing</a:t>
            </a:r>
            <a:endParaRPr/>
          </a:p>
          <a:p>
            <a:pPr indent="-342900" lvl="0" marL="457200" rtl="0" algn="l">
              <a:spcBef>
                <a:spcPts val="0"/>
              </a:spcBef>
              <a:spcAft>
                <a:spcPts val="0"/>
              </a:spcAft>
              <a:buSzPts val="1800"/>
              <a:buChar char="-"/>
            </a:pPr>
            <a:r>
              <a:rPr lang="en"/>
              <a:t>Cognitive Neuroscience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81" name="Google Shape;181;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Getting familiar with the basics of Machine Learning and Deep Learning</a:t>
            </a:r>
            <a:endParaRPr/>
          </a:p>
          <a:p>
            <a:pPr indent="-342900" lvl="0" marL="457200" rtl="0" algn="l">
              <a:spcBef>
                <a:spcPts val="0"/>
              </a:spcBef>
              <a:spcAft>
                <a:spcPts val="0"/>
              </a:spcAft>
              <a:buSzPts val="1800"/>
              <a:buChar char="-"/>
            </a:pPr>
            <a:r>
              <a:rPr lang="en"/>
              <a:t>Getting familiar with EEG signals and datasets and basic concepts in cognitive neuroscience</a:t>
            </a:r>
            <a:endParaRPr/>
          </a:p>
          <a:p>
            <a:pPr indent="-342900" lvl="0" marL="457200" rtl="0" algn="l">
              <a:spcBef>
                <a:spcPts val="0"/>
              </a:spcBef>
              <a:spcAft>
                <a:spcPts val="0"/>
              </a:spcAft>
              <a:buSzPts val="1800"/>
              <a:buChar char="-"/>
            </a:pPr>
            <a:r>
              <a:rPr lang="en"/>
              <a:t>Having completed multiple projects involving AI and neuroscience</a:t>
            </a:r>
            <a:endParaRPr/>
          </a:p>
          <a:p>
            <a:pPr indent="-342900" lvl="0" marL="457200" rtl="0" algn="l">
              <a:spcBef>
                <a:spcPts val="0"/>
              </a:spcBef>
              <a:spcAft>
                <a:spcPts val="0"/>
              </a:spcAft>
              <a:buSzPts val="1800"/>
              <a:buChar char="-"/>
            </a:pPr>
            <a:r>
              <a:rPr lang="en"/>
              <a:t>Building the student’s profile and contacts</a:t>
            </a:r>
            <a:endParaRPr/>
          </a:p>
          <a:p>
            <a:pPr indent="-342900" lvl="0" marL="457200" rtl="0" algn="l">
              <a:spcBef>
                <a:spcPts val="0"/>
              </a:spcBef>
              <a:spcAft>
                <a:spcPts val="0"/>
              </a:spcAft>
              <a:buSzPts val="1800"/>
              <a:buChar char="-"/>
            </a:pPr>
            <a:r>
              <a:rPr lang="en"/>
              <a:t>Possibility of publishing a research paper by the end of the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structure</a:t>
            </a:r>
            <a:endParaRPr/>
          </a:p>
        </p:txBody>
      </p:sp>
      <p:sp>
        <p:nvSpPr>
          <p:cNvPr id="187" name="Google Shape;187;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will be divided into 3 teams each having 3-4 mentors</a:t>
            </a:r>
            <a:endParaRPr/>
          </a:p>
          <a:p>
            <a:pPr indent="0" lvl="0" marL="0" rtl="0" algn="l">
              <a:spcBef>
                <a:spcPts val="1600"/>
              </a:spcBef>
              <a:spcAft>
                <a:spcPts val="0"/>
              </a:spcAft>
              <a:buNone/>
            </a:pPr>
            <a:r>
              <a:rPr lang="en"/>
              <a:t>Team 1 : Alish Dipani, Sharad Chitlangia, Rijul Ganguly, Souradeep Chakraborty, Aditya Ahuja</a:t>
            </a:r>
            <a:endParaRPr/>
          </a:p>
          <a:p>
            <a:pPr indent="0" lvl="0" marL="0" rtl="0" algn="l">
              <a:spcBef>
                <a:spcPts val="1600"/>
              </a:spcBef>
              <a:spcAft>
                <a:spcPts val="0"/>
              </a:spcAft>
              <a:buNone/>
            </a:pPr>
            <a:r>
              <a:rPr lang="en"/>
              <a:t>Team 2 : Alish Dipani, Het shah, Ashwin Vaswani, Rajaswa Patil</a:t>
            </a:r>
            <a:endParaRPr/>
          </a:p>
          <a:p>
            <a:pPr indent="0" lvl="0" marL="0" rtl="0" algn="l">
              <a:spcBef>
                <a:spcPts val="1600"/>
              </a:spcBef>
              <a:spcAft>
                <a:spcPts val="1600"/>
              </a:spcAft>
              <a:buNone/>
            </a:pPr>
            <a:r>
              <a:rPr lang="en"/>
              <a:t>Team 3 : Alish Dipani, Pranav Mahajan, Shangeth, Ajay Subramanian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93" name="Google Shape;193;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Learning/Revision of required concepts and softwares (Python with necessary libraries) </a:t>
            </a:r>
            <a:endParaRPr/>
          </a:p>
          <a:p>
            <a:pPr indent="-342900" lvl="0" marL="457200" rtl="0" algn="l">
              <a:spcBef>
                <a:spcPts val="0"/>
              </a:spcBef>
              <a:spcAft>
                <a:spcPts val="0"/>
              </a:spcAft>
              <a:buSzPts val="1800"/>
              <a:buChar char="-"/>
            </a:pPr>
            <a:r>
              <a:rPr lang="en"/>
              <a:t>Working on new datasets each month</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