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c1de9af6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c1de9af6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cd331836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cd331836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cd331836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9cd331836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cd331836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cd331836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cd331836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9cd331836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9cd331836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9cd331836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9cd331836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9cd331836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cd331836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9cd331836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cd331836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9cd331836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9cd331836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9cd331836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9d05f30f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9d05f30f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c1de9af6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c1de9af6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b77fc340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eb77fc340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b77fc340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eb77fc340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b77fc34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eb77fc34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9d05f30f5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9d05f30f5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d43d2c1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9d43d2c1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9d43d2c1e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9d43d2c1e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9d4ecb07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9d4ecb07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9d05f30f5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9d05f30f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9d05f30f5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9d05f30f5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cd03ecd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cd03ecd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cd33183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cd33183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cd331836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cd331836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cd331836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cd331836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cd33183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cd33183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cd331836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cd331836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cd331836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cd331836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80325" y="-640325"/>
            <a:ext cx="9144000" cy="26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rial"/>
                <a:ea typeface="Arial"/>
                <a:cs typeface="Arial"/>
                <a:sym typeface="Arial"/>
              </a:rPr>
              <a:t>Instrumentación de máquinas Cross-ISA mediante traducción binaria dinámica rápida y escalable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309300" y="2822136"/>
            <a:ext cx="8222100" cy="15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Arial"/>
                <a:ea typeface="Arial"/>
                <a:cs typeface="Arial"/>
                <a:sym typeface="Arial"/>
              </a:rPr>
              <a:t>Autor : Juncal Blanco, Aitor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NOVIEMBRE, 2023</a:t>
            </a:r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￼</a:t>
            </a:r>
            <a:endParaRPr/>
          </a:p>
        </p:txBody>
      </p:sp>
      <p:pic>
        <p:nvPicPr>
          <p:cNvPr id="115" name="Google Shape;1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549" y="1905988"/>
            <a:ext cx="3158323" cy="210657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 1 - Emulación de FP </a:t>
            </a:r>
            <a:endParaRPr/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idea es aprovechar al máximo la utilización de la FPU del host, sabiendo que la </a:t>
            </a: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mayoría</a:t>
            </a: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operaciones de FP dan el mismo resultado en la FPU del host y la FPU del guest.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 con el manejo de flags de la FPU =&gt; Induce </a:t>
            </a: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pérdidas</a:t>
            </a: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rendimiento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Casos excepcionales problemáticos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Números denormales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NaN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Infinitos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modo de redondeo hay que usar?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busca mejorar el caso común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Los NaN o denormales son casos muy poco frecuentes, nos centramos en los casos más frecuentes(normales y ceros)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Tratamos de emular las excepciones más frecuentes(inexact, underflow, overflow)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La flag de inexactitud es la más común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Las flags FP pueden ser acumulativas y son borradas </a:t>
            </a:r>
            <a:r>
              <a:rPr lang="es" sz="1500">
                <a:solidFill>
                  <a:srgbClr val="000000"/>
                </a:solidFill>
              </a:rPr>
              <a:t>explícitamente</a:t>
            </a:r>
            <a:r>
              <a:rPr lang="es" sz="1500">
                <a:solidFill>
                  <a:srgbClr val="000000"/>
                </a:solidFill>
              </a:rPr>
              <a:t> por software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El modo de redondeo más común es round-to-nearest-even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Si contemplamos un caso fuera de lo normal, recurrimos a la </a:t>
            </a:r>
            <a:r>
              <a:rPr lang="es" sz="1500">
                <a:solidFill>
                  <a:srgbClr val="000000"/>
                </a:solidFill>
              </a:rPr>
              <a:t>implementación</a:t>
            </a:r>
            <a:r>
              <a:rPr lang="es" sz="1500">
                <a:solidFill>
                  <a:srgbClr val="000000"/>
                </a:solidFill>
              </a:rPr>
              <a:t> soft float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88" name="Google Shape;188;p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6" name="Google Shape;1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850" y="33325"/>
            <a:ext cx="6019800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 de la solución</a:t>
            </a:r>
            <a:endParaRPr/>
          </a:p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El enfoque aprovecha la FPU del anfitrión para un conjunto de operaciones de punto flotante, cubriendo la mayoría de las instrucciones de punto flotante en el código del mundo real.</a:t>
            </a:r>
            <a:endParaRPr sz="15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La técnica identifica un gran conjunto de operaciones de punto flotante adecuadas para la FPU del anfitrión, posponiendo casos específicos a un código de soft-float más lento.</a:t>
            </a:r>
            <a:endParaRPr sz="15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Qelt implementa esta técnica, acelerando operaciones comúnmente utilizadas de precisión simple y doble: suma, resta, multiplicación, división, raíz cuadrada, comparación y multiplicación-adición fusionada.</a:t>
            </a:r>
            <a:endParaRPr sz="15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Qelt acelera el 99.18% de las instrucciones de punto flotante en las workloads de  SPECfp06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460950" y="3394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 2 - Escalabilidad con DBT</a:t>
            </a:r>
            <a:endParaRPr/>
          </a:p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460950" y="16959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motores DBT de última generación si permiten la ejecución paralela de huéspedes con una caché de código compartida.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Enfocarse en la ejecución paralela de código es beneficioso, ya que la mayoría del tiempo de ejecución en cargas de trabajo DBT se gasta en la ejecución de código.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Lograr la escalabilidad para traductores de caché de código unificada es desafiante debido a la contención impuesta por locks.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Dividimos la solución en 3 partes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F0F0F"/>
              </a:solidFill>
            </a:endParaRPr>
          </a:p>
        </p:txBody>
      </p:sp>
      <p:sp>
        <p:nvSpPr>
          <p:cNvPr id="210" name="Google Shape;210;p3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11" name="Google Shape;21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925" y="3278350"/>
            <a:ext cx="4380200" cy="18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Estado del traductor y caché de código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9"/>
          <p:cNvSpPr txBox="1"/>
          <p:nvPr>
            <p:ph idx="1" type="body"/>
          </p:nvPr>
        </p:nvSpPr>
        <p:spPr>
          <a:xfrm>
            <a:off x="178325" y="19854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19" name="Google Shape;2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826" y="1895350"/>
            <a:ext cx="7416901" cy="24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Mapeo de memoria física</a:t>
            </a:r>
            <a:endParaRPr/>
          </a:p>
        </p:txBody>
      </p:sp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0" y="1919100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utiliza paginación para la gestión de memoria virtual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Radix tree: Árbol que organiza la información de manera jerárquica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Inserciones Lock-free: Para mejorar la eficiencia y evitar bloqueos innecesarios, se modificó el árbol radix para admitir inserciones sin necesidad de bloqueo.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RCU (Read-Copy-Update): Se utiliza RCU para consultas en el árbol. RCU es una técnica que permite realizar lecturas concurrentes sin bloqueo mientras se actualiza la estructura de datos.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Spin lock: Se agrega un spin lock  a cada descriptor de página para serializar el acceso a la lista de TBs con el fin de que las operaciones de añadir o quitar TBs sean seguras en entornos concurrentes.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descriptor de página tiene una lista de TBs asociados. Durante la traducción de código o la invalidación, se accede a esta lista cuando se añaden o eliminan TBs.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RADIX TREE</a:t>
            </a:r>
            <a:endParaRPr/>
          </a:p>
        </p:txBody>
      </p:sp>
      <p:sp>
        <p:nvSpPr>
          <p:cNvPr id="232" name="Google Shape;232;p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34" name="Google Shape;23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00" y="1775325"/>
            <a:ext cx="5750475" cy="33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Encadenamiento de código</a:t>
            </a:r>
            <a:endParaRPr/>
          </a:p>
        </p:txBody>
      </p:sp>
      <p:sp>
        <p:nvSpPr>
          <p:cNvPr id="240" name="Google Shape;240;p4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Buscamos vincular TBs que se relacionan mediante saltos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Parcheamos el código generado para realizar los saltos entre TBs directamente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salto está protegido con spin-lock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TBs etiquetados para evitar saltos inválidos/prohibidos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 3 - Instrumentación</a:t>
            </a:r>
            <a:endParaRPr/>
          </a:p>
        </p:txBody>
      </p:sp>
      <p:sp>
        <p:nvSpPr>
          <p:cNvPr id="247" name="Google Shape;247;p4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highlight>
                  <a:srgbClr val="F9F9FE"/>
                </a:highlight>
                <a:latin typeface="Arial"/>
                <a:ea typeface="Arial"/>
                <a:cs typeface="Arial"/>
                <a:sym typeface="Arial"/>
              </a:rPr>
              <a:t>Objetivo =&gt; Convertir un motor DBT cross-ISA en una herramienta cross-ISA</a:t>
            </a:r>
            <a:endParaRPr sz="1500">
              <a:solidFill>
                <a:srgbClr val="000000"/>
              </a:solidFill>
              <a:highlight>
                <a:srgbClr val="F9F9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Puntos de Inyección a Nivel de Instrucción: </a:t>
            </a:r>
            <a:r>
              <a:rPr lang="es" sz="15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la instrumentación puede ocurrir en puntos específicos dentro de las instrucciones</a:t>
            </a:r>
            <a:endParaRPr sz="15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ISA-Agnostic: No se limita a una única ISA</a:t>
            </a:r>
            <a:endParaRPr sz="15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Eventos: dinámicos y regulares(Manejados mediante plugins)</a:t>
            </a:r>
            <a:endParaRPr sz="15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highlight>
                  <a:srgbClr val="F9F9FE"/>
                </a:highlight>
                <a:latin typeface="Arial"/>
                <a:ea typeface="Arial"/>
                <a:cs typeface="Arial"/>
                <a:sym typeface="Arial"/>
              </a:rPr>
              <a:t>Los eventos regulares son aquellos que no están relacionados con la ejecución de la máquina virtual, como el inicio o la finalización de un hilo de vCPU o la traducción de bloques de traducción (TB). </a:t>
            </a:r>
            <a:endParaRPr sz="1500">
              <a:solidFill>
                <a:srgbClr val="000000"/>
              </a:solidFill>
              <a:highlight>
                <a:srgbClr val="F9F9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highlight>
                  <a:srgbClr val="F9F9FE"/>
                </a:highlight>
                <a:latin typeface="Arial"/>
                <a:ea typeface="Arial"/>
                <a:cs typeface="Arial"/>
                <a:sym typeface="Arial"/>
              </a:rPr>
              <a:t>los eventos dinámicos están relacionados con la ejecución de la máquina virtual, como el acceso a la memoria o la ejecución de bloques de traducción.</a:t>
            </a:r>
            <a:endParaRPr sz="1500">
              <a:solidFill>
                <a:srgbClr val="000000"/>
              </a:solidFill>
              <a:highlight>
                <a:srgbClr val="F9F9F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122" name="Google Shape;122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009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s" sz="7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 sz="702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09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s" sz="7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Motivación</a:t>
            </a:r>
            <a:endParaRPr sz="702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09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s" sz="7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Problemas</a:t>
            </a:r>
            <a:endParaRPr sz="702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09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s" sz="7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Soluciones</a:t>
            </a:r>
            <a:endParaRPr sz="702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09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s" sz="7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Evaluación</a:t>
            </a:r>
            <a:endParaRPr sz="702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09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s" sz="7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Conclusiones</a:t>
            </a:r>
            <a:endParaRPr sz="702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2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 a los eventos dinámicos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237050" y="15785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s" sz="1400">
                <a:solidFill>
                  <a:srgbClr val="000000"/>
                </a:solidFill>
                <a:highlight>
                  <a:srgbClr val="F9F9FE"/>
                </a:highlight>
                <a:latin typeface="Arial"/>
                <a:ea typeface="Arial"/>
                <a:cs typeface="Arial"/>
                <a:sym typeface="Arial"/>
              </a:rPr>
              <a:t>Inyección de código de instrumentación vacío</a:t>
            </a:r>
            <a:endParaRPr sz="1400">
              <a:solidFill>
                <a:srgbClr val="000000"/>
              </a:solidFill>
              <a:highlight>
                <a:srgbClr val="F9F9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s">
                <a:solidFill>
                  <a:srgbClr val="000000"/>
                </a:solidFill>
                <a:highlight>
                  <a:srgbClr val="F9F9FE"/>
                </a:highlight>
                <a:latin typeface="Arial"/>
                <a:ea typeface="Arial"/>
                <a:cs typeface="Arial"/>
                <a:sym typeface="Arial"/>
              </a:rPr>
              <a:t>durante la traducción de bloques de traducción (TB), se inyecta código de instrumentación vacío en el TB.</a:t>
            </a:r>
            <a:endParaRPr>
              <a:solidFill>
                <a:srgbClr val="000000"/>
              </a:solidFill>
              <a:highlight>
                <a:srgbClr val="F9F9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s">
                <a:solidFill>
                  <a:srgbClr val="000000"/>
                </a:solidFill>
                <a:highlight>
                  <a:srgbClr val="F9F9FE"/>
                </a:highlight>
                <a:latin typeface="Arial"/>
                <a:ea typeface="Arial"/>
                <a:cs typeface="Arial"/>
                <a:sym typeface="Arial"/>
              </a:rPr>
              <a:t>sirve como marcador para indicar que se debe llamar a una devolución de llamada de instrumentación en un punto específico del TB</a:t>
            </a:r>
            <a:endParaRPr>
              <a:solidFill>
                <a:srgbClr val="000000"/>
              </a:solidFill>
              <a:highlight>
                <a:srgbClr val="F9F9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s">
                <a:solidFill>
                  <a:srgbClr val="000000"/>
                </a:solidFill>
                <a:highlight>
                  <a:srgbClr val="F9F9FE"/>
                </a:highlight>
                <a:latin typeface="Arial"/>
                <a:ea typeface="Arial"/>
                <a:cs typeface="Arial"/>
                <a:sym typeface="Arial"/>
              </a:rPr>
              <a:t>Mejora el rendimiento de los eventos dinámicos al reducir la cantidad de devoluciones de llamada que se deben realizar. En lugar de llamar a una devolución de llamada para cada evento dinámico, se llama a la devolución de llamada solo cuando se alcanza el marcador en el TB. </a:t>
            </a:r>
            <a:endParaRPr>
              <a:solidFill>
                <a:srgbClr val="000000"/>
              </a:solidFill>
              <a:highlight>
                <a:srgbClr val="F9F9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s" sz="1400">
                <a:solidFill>
                  <a:srgbClr val="000000"/>
                </a:solidFill>
                <a:highlight>
                  <a:srgbClr val="F9F9FE"/>
                </a:highlight>
                <a:latin typeface="Arial"/>
                <a:ea typeface="Arial"/>
                <a:cs typeface="Arial"/>
                <a:sym typeface="Arial"/>
              </a:rPr>
              <a:t>Devoluciones de llamada directas:</a:t>
            </a:r>
            <a:endParaRPr sz="1400">
              <a:solidFill>
                <a:srgbClr val="000000"/>
              </a:solidFill>
              <a:highlight>
                <a:srgbClr val="F9F9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s">
                <a:solidFill>
                  <a:srgbClr val="000000"/>
                </a:solidFill>
                <a:highlight>
                  <a:srgbClr val="F9F9FE"/>
                </a:highlight>
                <a:latin typeface="Arial"/>
                <a:ea typeface="Arial"/>
                <a:cs typeface="Arial"/>
                <a:sym typeface="Arial"/>
              </a:rPr>
              <a:t>En lugar de utilizar una devolución de llamada indirecta, que implica llamar a una función de ayuda que luego llama a la devolución de llamada final, las devoluciones de llamada directa llaman directamente a la devolución de llamada final desde el punto de instrumentación. </a:t>
            </a:r>
            <a:endParaRPr>
              <a:solidFill>
                <a:srgbClr val="000000"/>
              </a:solidFill>
              <a:highlight>
                <a:srgbClr val="F9F9F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¿Pero cómo realizamos la instrumentación?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Plugins</a:t>
            </a:r>
            <a:endParaRPr/>
          </a:p>
        </p:txBody>
      </p:sp>
      <p:sp>
        <p:nvSpPr>
          <p:cNvPr id="261" name="Google Shape;261;p4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highlight>
                  <a:srgbClr val="F9F9FE"/>
                </a:highlight>
                <a:latin typeface="Arial"/>
                <a:ea typeface="Arial"/>
                <a:cs typeface="Arial"/>
                <a:sym typeface="Arial"/>
              </a:rPr>
              <a:t>Son módulos de software que se utilizan para agregar funcionalidad de instrumentación</a:t>
            </a:r>
            <a:endParaRPr sz="1500">
              <a:solidFill>
                <a:srgbClr val="000000"/>
              </a:solidFill>
              <a:highlight>
                <a:srgbClr val="F9F9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highlight>
                  <a:srgbClr val="F9F9FE"/>
                </a:highlight>
                <a:latin typeface="Arial"/>
                <a:ea typeface="Arial"/>
                <a:cs typeface="Arial"/>
                <a:sym typeface="Arial"/>
              </a:rPr>
              <a:t>Los plugins de instrumentación se registran en la máquina virtual y se suscriben a eventos específicos utilizando devoluciones de llamada.</a:t>
            </a:r>
            <a:endParaRPr sz="1500">
              <a:solidFill>
                <a:srgbClr val="000000"/>
              </a:solidFill>
              <a:highlight>
                <a:srgbClr val="F9F9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highlight>
                  <a:srgbClr val="F9F9FE"/>
                </a:highlight>
                <a:latin typeface="Arial"/>
                <a:ea typeface="Arial"/>
                <a:cs typeface="Arial"/>
                <a:sym typeface="Arial"/>
              </a:rPr>
              <a:t>Cuando se produce un evento, la máquina virtual llama a las devoluciones de llamada correspondientes.</a:t>
            </a:r>
            <a:endParaRPr sz="1500">
              <a:solidFill>
                <a:srgbClr val="000000"/>
              </a:solidFill>
              <a:highlight>
                <a:srgbClr val="F9F9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highlight>
                  <a:srgbClr val="F9F9FE"/>
                </a:highlight>
                <a:latin typeface="Arial"/>
                <a:ea typeface="Arial"/>
                <a:cs typeface="Arial"/>
                <a:sym typeface="Arial"/>
              </a:rPr>
              <a:t>Permite que los plugins de instrumentación realicen alguna acción en respuesta al evento.</a:t>
            </a:r>
            <a:endParaRPr sz="1500">
              <a:solidFill>
                <a:srgbClr val="000000"/>
              </a:solidFill>
              <a:highlight>
                <a:srgbClr val="F9F9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rgbClr val="000000"/>
                </a:solidFill>
                <a:highlight>
                  <a:srgbClr val="F9F9FE"/>
                </a:highlight>
                <a:latin typeface="Arial"/>
                <a:ea typeface="Arial"/>
                <a:cs typeface="Arial"/>
                <a:sym typeface="Arial"/>
              </a:rPr>
              <a:t>Otro método =&gt; Inlining =&gt; Inserción de código de instrumentación directamente en el código de la máquina virtual en lugar de llamar a una función de instrumentación separada</a:t>
            </a:r>
            <a:endParaRPr sz="1500">
              <a:solidFill>
                <a:srgbClr val="000000"/>
              </a:solidFill>
              <a:highlight>
                <a:srgbClr val="F9F9F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70" name="Google Shape;2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000" y="0"/>
            <a:ext cx="46192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452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Evaluación - Setup</a:t>
            </a:r>
            <a:endParaRPr/>
          </a:p>
        </p:txBody>
      </p:sp>
      <p:sp>
        <p:nvSpPr>
          <p:cNvPr id="277" name="Google Shape;277;p4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socket con 16 cores cada uno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Intel Xeon Gold 6142 processors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384GB de ram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Ubuntu 18.04 | kernel v4.15.0.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 06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 validation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Intervalo de confianza del 95%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/>
          <p:nvPr>
            <p:ph type="title"/>
          </p:nvPr>
        </p:nvSpPr>
        <p:spPr>
          <a:xfrm>
            <a:off x="401450" y="1633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Emulación rápida de FP</a:t>
            </a:r>
            <a:endParaRPr/>
          </a:p>
        </p:txBody>
      </p:sp>
      <p:sp>
        <p:nvSpPr>
          <p:cNvPr id="284" name="Google Shape;284;p4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86" name="Google Shape;28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75" y="1301863"/>
            <a:ext cx="9143999" cy="1694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951" y="3048000"/>
            <a:ext cx="74374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DBI</a:t>
            </a:r>
            <a:endParaRPr/>
          </a:p>
        </p:txBody>
      </p:sp>
      <p:sp>
        <p:nvSpPr>
          <p:cNvPr id="293" name="Google Shape;293;p4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95" name="Google Shape;29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67213"/>
            <a:ext cx="9143999" cy="2700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00" y="1569862"/>
            <a:ext cx="8233157" cy="4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0"/>
          <p:cNvSpPr txBox="1"/>
          <p:nvPr>
            <p:ph type="title"/>
          </p:nvPr>
        </p:nvSpPr>
        <p:spPr>
          <a:xfrm>
            <a:off x="2139425" y="409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Escalabilidad</a:t>
            </a:r>
            <a:endParaRPr/>
          </a:p>
        </p:txBody>
      </p:sp>
      <p:sp>
        <p:nvSpPr>
          <p:cNvPr id="302" name="Google Shape;302;p5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5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04" name="Google Shape;30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400" y="1578725"/>
            <a:ext cx="548640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 de los autores</a:t>
            </a:r>
            <a:endParaRPr/>
          </a:p>
        </p:txBody>
      </p:sp>
      <p:sp>
        <p:nvSpPr>
          <p:cNvPr id="310" name="Google Shape;310;p5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Aumento del Rendimiento: emulación rápida de FP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Escalabilidad:  traducción DBT escalable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Instrumentación “ISA-agnostic”: permite convertir motores DBT cross-ISA en herramientas DBI cross-ISA.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Qelt : un emulador de máquina cross-ISA y herramienta DBI que supera a los competidores state of art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 propias</a:t>
            </a:r>
            <a:endParaRPr/>
          </a:p>
        </p:txBody>
      </p:sp>
      <p:sp>
        <p:nvSpPr>
          <p:cNvPr id="317" name="Google Shape;317;p52"/>
          <p:cNvSpPr txBox="1"/>
          <p:nvPr>
            <p:ph idx="1" type="body"/>
          </p:nvPr>
        </p:nvSpPr>
        <p:spPr>
          <a:xfrm>
            <a:off x="-68275" y="17781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Paper sencillo de leer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Resultados efectivamente positivos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centran en el caso común para las mejoras de Qelt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¿Merece la pena atacar los corner cases?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¿Uso de Qelt en entorno industrial?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5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19" name="Google Shape;31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675" y="1835050"/>
            <a:ext cx="3144275" cy="31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Introduccion</a:t>
            </a:r>
            <a:endParaRPr/>
          </a:p>
        </p:txBody>
      </p:sp>
      <p:sp>
        <p:nvSpPr>
          <p:cNvPr id="129" name="Google Shape;129;p27"/>
          <p:cNvSpPr txBox="1"/>
          <p:nvPr>
            <p:ph idx="1" type="body"/>
          </p:nvPr>
        </p:nvSpPr>
        <p:spPr>
          <a:xfrm>
            <a:off x="213700" y="1734175"/>
            <a:ext cx="8538900" cy="32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Emulación cross-ISA : Capacidad de ejecutar código diseñado en una ISA(target) en otra ISA(host).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 permite traducir el código para adaptarlo a la nueva ISA.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compilación de código no es previa a la ejecución, sino que se realiza durante la ejecución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Instrumentación</a:t>
            </a: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Análisis de un programa en tiempo de ejecución para observar su comportamiento.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incluso modificar el comportamiento del programa en tiempo de ejecución, agregando nuevas funcionalidades por ejemplo.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Motivación</a:t>
            </a:r>
            <a:endParaRPr/>
          </a:p>
        </p:txBody>
      </p:sp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vez hay un número mayor de ISAs(x86, ARM, MIPS o RISC-V)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Creciente uso de máquinas virtuales(emulación de sistema completo)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Mejorar el rendimiento de la emulación completa cross-ISA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Mejorar la instrumentación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Escalabilidad de DBT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8" name="Google Shape;1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525" y="3081413"/>
            <a:ext cx="1777675" cy="177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6750" y="3050363"/>
            <a:ext cx="1839750" cy="18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</a:t>
            </a:r>
            <a:endParaRPr/>
          </a:p>
        </p:txBody>
      </p:sp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Emulación de instrucciones FP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Escalabilidad de DBT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Overhead importante introducido por la instrumentación DBI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 1 - Emulación de FP</a:t>
            </a:r>
            <a:endParaRPr/>
          </a:p>
        </p:txBody>
      </p:sp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arquitectura puede tener una FPU(Floating-point unit)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ser bastante complejo emular otras FPUs(diferencias en la precisión, en el tratamiento de números denormales o NaN, redondeo, flags…etc)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solución que se suele utilizar es la emulación soft-float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❏"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emula una FPU a partir de operaciones en números enteros(</a:t>
            </a:r>
            <a:r>
              <a:rPr lang="es" sz="17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ALU)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correcta emulación de una FPU de otro ISA trae consigo mucho overhead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 2 - Escalabilidad DBT </a:t>
            </a:r>
            <a:endParaRPr/>
          </a:p>
        </p:txBody>
      </p:sp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460950" y="1871850"/>
            <a:ext cx="8222100" cy="31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escalabilidad multicore no es uno de los principales objetivos de DBT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sufrir mucho en aplicaciones que requieren alto paralelismo y en grandes servidores multicores.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suelen utilizar caches de código compartido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Múltiples</a:t>
            </a: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accesos concurrentes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Locks para garantizar la coherencia de la cache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caches de código privada por hilo (subproceso) tampoco solucionan el problema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consigue mejorar la escalabilidad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ero el uso de memoria puede ser prohibitivo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 3 - Overhead introducido por DBI</a:t>
            </a:r>
            <a:endParaRPr/>
          </a:p>
        </p:txBody>
      </p:sp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instrumentación DBI implica insertar/analizar código adicional (instrumentación) en el programa ejecutado dinámicamente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instrumentación requiere de nuevas instrucciones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Aumenta el ya grande uso de memoria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Aumento en el tiempo de ejecución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Problemas no deseados(pero inevitables) introducidos por la instrumentación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Queremos medir secciones </a:t>
            </a: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críticas</a:t>
            </a: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 código(accesos a memoria, tiempo..etc)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Necesitamos un </a:t>
            </a: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instrumentación para estas medidas.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Ese código puede aumentar en mayor o menor medida lo que queremos medir.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Soluciones</a:t>
            </a:r>
            <a:endParaRPr/>
          </a:p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presenta Qelt como herramienta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Emulador cross-ISA de alto rendimiento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instrumentación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Desarrollada por los autores de este paper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Basada en Qemu y mejorada para los objetivos de este paper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