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4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00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36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3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59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18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3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79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2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78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68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3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2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3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3C8884-F92F-41FB-BADF-8597AE0FFD9A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05D7DFF-EA45-45D3-ADFC-F21A9BAFB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57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F56A9-0158-85A5-1880-E51D6B81C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/>
              <a:t>OS </a:t>
            </a:r>
            <a:r>
              <a:rPr lang="es-ES" sz="6000" dirty="0" err="1"/>
              <a:t>Scheduling</a:t>
            </a:r>
            <a:r>
              <a:rPr lang="es-ES" sz="6000" dirty="0"/>
              <a:t> </a:t>
            </a:r>
            <a:r>
              <a:rPr lang="es-ES" sz="6000" dirty="0" err="1"/>
              <a:t>with</a:t>
            </a:r>
            <a:r>
              <a:rPr lang="es-ES" sz="6000" dirty="0"/>
              <a:t> NEST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813B9-B6B2-37FB-3671-16B964EA8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322792"/>
            <a:ext cx="10572000" cy="434974"/>
          </a:xfrm>
        </p:spPr>
        <p:txBody>
          <a:bodyPr>
            <a:normAutofit/>
          </a:bodyPr>
          <a:lstStyle/>
          <a:p>
            <a:r>
              <a:rPr lang="es-ES" sz="2000" dirty="0" err="1"/>
              <a:t>Keeping</a:t>
            </a:r>
            <a:r>
              <a:rPr lang="es-ES" sz="2000" dirty="0"/>
              <a:t> </a:t>
            </a:r>
            <a:r>
              <a:rPr lang="es-ES" sz="2000" dirty="0" err="1"/>
              <a:t>Tasks</a:t>
            </a:r>
            <a:r>
              <a:rPr lang="es-ES" sz="2000" dirty="0"/>
              <a:t> </a:t>
            </a:r>
            <a:r>
              <a:rPr lang="es-ES" sz="2000" dirty="0" err="1"/>
              <a:t>Close</a:t>
            </a:r>
            <a:r>
              <a:rPr lang="es-ES" sz="2000" dirty="0"/>
              <a:t> </a:t>
            </a:r>
            <a:r>
              <a:rPr lang="es-ES" sz="2000" dirty="0" err="1"/>
              <a:t>Together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Warm</a:t>
            </a:r>
            <a:r>
              <a:rPr lang="es-ES" sz="2000" dirty="0"/>
              <a:t> Cores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37CC59-7048-D9A1-1200-EFF271F9C334}"/>
              </a:ext>
            </a:extLst>
          </p:cNvPr>
          <p:cNvSpPr txBox="1"/>
          <p:nvPr/>
        </p:nvSpPr>
        <p:spPr>
          <a:xfrm>
            <a:off x="9345336" y="629174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Javier Canales García</a:t>
            </a:r>
          </a:p>
        </p:txBody>
      </p:sp>
    </p:spTree>
    <p:extLst>
      <p:ext uri="{BB962C8B-B14F-4D97-AF65-F5344CB8AC3E}">
        <p14:creationId xmlns:p14="http://schemas.microsoft.com/office/powerpoint/2010/main" val="420535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70F9C-A249-516E-0CB2-58EE6C91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01FE0-4307-C028-C733-34AD1F4A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3622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los test: 2 </a:t>
            </a:r>
            <a:r>
              <a:rPr lang="es-ES" sz="2000" dirty="0" err="1"/>
              <a:t>warm</a:t>
            </a:r>
            <a:r>
              <a:rPr lang="es-ES" sz="2000" dirty="0"/>
              <a:t>-up y 10 ejecuciones</a:t>
            </a:r>
          </a:p>
          <a:p>
            <a:r>
              <a:rPr lang="es-ES" sz="2000" dirty="0" err="1"/>
              <a:t>Speedup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</a:t>
            </a:r>
            <a:r>
              <a:rPr lang="es-ES" sz="2000" dirty="0"/>
              <a:t> Tiempo NEST / Tiempo CFS</a:t>
            </a:r>
          </a:p>
          <a:p>
            <a:r>
              <a:rPr lang="es-ES" sz="2000" dirty="0"/>
              <a:t>Comparaciones normalizadas</a:t>
            </a:r>
          </a:p>
          <a:p>
            <a:r>
              <a:rPr lang="es-ES" sz="2000" dirty="0"/>
              <a:t>Consumo de energía con </a:t>
            </a:r>
            <a:r>
              <a:rPr lang="es-ES" sz="2000" dirty="0" err="1"/>
              <a:t>turbostat</a:t>
            </a: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286BC2-A733-97EF-21A6-A32E75B5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59" y="2206939"/>
            <a:ext cx="3191312" cy="22578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B49CDF-E89C-9E0F-7839-59B5ABD43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78" y="4812571"/>
            <a:ext cx="3990289" cy="14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0765-601C-7F33-BF9D-3480D6CC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2967E-20CC-F9B4-D219-F77D994A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477051"/>
            <a:ext cx="4810300" cy="1527592"/>
          </a:xfrm>
        </p:spPr>
        <p:txBody>
          <a:bodyPr>
            <a:normAutofit lnSpcReduction="10000"/>
          </a:bodyPr>
          <a:lstStyle/>
          <a:p>
            <a:r>
              <a:rPr lang="es-ES" sz="2000" dirty="0" err="1"/>
              <a:t>Phoronix</a:t>
            </a:r>
            <a:r>
              <a:rPr lang="es-ES" sz="2000" dirty="0"/>
              <a:t> </a:t>
            </a:r>
            <a:r>
              <a:rPr lang="es-ES" sz="2000" dirty="0" err="1"/>
              <a:t>Timed</a:t>
            </a:r>
            <a:r>
              <a:rPr lang="es-ES" sz="2000" dirty="0"/>
              <a:t> </a:t>
            </a:r>
            <a:r>
              <a:rPr lang="es-ES" sz="2000" dirty="0" err="1"/>
              <a:t>Code</a:t>
            </a:r>
            <a:r>
              <a:rPr lang="es-ES" sz="2000" dirty="0"/>
              <a:t> </a:t>
            </a:r>
            <a:r>
              <a:rPr lang="es-ES" sz="2000" dirty="0" err="1"/>
              <a:t>Compilation</a:t>
            </a:r>
            <a:endParaRPr lang="es-ES" sz="2000" dirty="0"/>
          </a:p>
          <a:p>
            <a:r>
              <a:rPr lang="es-ES" sz="2000" dirty="0"/>
              <a:t>Impacto de las variaciones en los parámetros de NEST</a:t>
            </a:r>
          </a:p>
          <a:p>
            <a:r>
              <a:rPr lang="es-ES" sz="2000" dirty="0"/>
              <a:t>Comparación con </a:t>
            </a:r>
            <a:r>
              <a:rPr lang="es-E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2A3FD-82E9-73CC-3965-F4F606F2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44" y="2378225"/>
            <a:ext cx="5401943" cy="37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76A9F-D2D1-55CB-38B9-85D404EE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039C2-1E0C-E091-9C08-6820A341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97120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 err="1"/>
              <a:t>DaCapo</a:t>
            </a:r>
            <a:r>
              <a:rPr lang="es-ES" sz="2000" dirty="0"/>
              <a:t> </a:t>
            </a:r>
            <a:r>
              <a:rPr lang="es-ES" sz="2000" dirty="0" err="1"/>
              <a:t>Benchmark</a:t>
            </a:r>
            <a:r>
              <a:rPr lang="es-ES" sz="2000" dirty="0"/>
              <a:t> suite</a:t>
            </a:r>
          </a:p>
          <a:p>
            <a:r>
              <a:rPr lang="es-ES" sz="2000" dirty="0"/>
              <a:t>Resultados variables con NEST</a:t>
            </a:r>
          </a:p>
          <a:p>
            <a:r>
              <a:rPr lang="es-ES" sz="2000" dirty="0"/>
              <a:t>Impacto de las variaciones en los parámetros de NEST: spinning, </a:t>
            </a:r>
            <a:r>
              <a:rPr lang="es-ES" sz="2000" dirty="0" err="1"/>
              <a:t>nest</a:t>
            </a:r>
            <a:r>
              <a:rPr lang="es-ES" sz="2000" dirty="0"/>
              <a:t> </a:t>
            </a:r>
            <a:r>
              <a:rPr lang="es-ES" sz="2000" dirty="0" err="1"/>
              <a:t>compaction</a:t>
            </a:r>
            <a:r>
              <a:rPr lang="es-ES" sz="2000" dirty="0"/>
              <a:t> y reserve </a:t>
            </a:r>
            <a:r>
              <a:rPr lang="es-ES" sz="2000" dirty="0" err="1"/>
              <a:t>nest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97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D39AC-E74A-9F0F-CF26-3D719FF3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91066-881E-6FD8-580F-216FE484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64179"/>
            <a:ext cx="5053582" cy="3636511"/>
          </a:xfrm>
        </p:spPr>
        <p:txBody>
          <a:bodyPr/>
          <a:lstStyle/>
          <a:p>
            <a:r>
              <a:rPr lang="es-ES" sz="2000" dirty="0"/>
              <a:t>NAS </a:t>
            </a:r>
            <a:r>
              <a:rPr lang="es-ES" sz="2000" dirty="0" err="1"/>
              <a:t>parallel</a:t>
            </a:r>
            <a:r>
              <a:rPr lang="es-ES" sz="2000" dirty="0"/>
              <a:t> </a:t>
            </a:r>
            <a:r>
              <a:rPr lang="es-ES" sz="2000" dirty="0" err="1"/>
              <a:t>benchmarks</a:t>
            </a:r>
            <a:endParaRPr lang="es-ES" sz="2000" dirty="0"/>
          </a:p>
          <a:p>
            <a:r>
              <a:rPr lang="es-ES" sz="2000" dirty="0"/>
              <a:t>Rendimiento similar tanto con CFS como con NEST</a:t>
            </a:r>
          </a:p>
          <a:p>
            <a:r>
              <a:rPr lang="es-ES" sz="2000" dirty="0"/>
              <a:t>La característica más impactante es el favorecimiento de los </a:t>
            </a:r>
            <a:r>
              <a:rPr lang="es-ES" sz="2000" dirty="0" err="1"/>
              <a:t>cores</a:t>
            </a:r>
            <a:r>
              <a:rPr lang="es-ES" sz="2000" dirty="0"/>
              <a:t> recientemente utilizados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EEF705-93A3-FE7D-187A-BD2F3B75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97" y="2949405"/>
            <a:ext cx="3987568" cy="30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1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18055-5D75-ED06-276E-24C704D0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46D5D-CEBB-BB3B-FE2D-E39C936B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Más y más y más </a:t>
            </a:r>
            <a:r>
              <a:rPr lang="es-ES" sz="2000" dirty="0" err="1"/>
              <a:t>tests</a:t>
            </a:r>
            <a:r>
              <a:rPr lang="es-ES" sz="2000" dirty="0"/>
              <a:t> …</a:t>
            </a:r>
          </a:p>
          <a:p>
            <a:r>
              <a:rPr lang="es-ES" sz="2000" dirty="0" err="1"/>
              <a:t>Phoronix</a:t>
            </a:r>
            <a:r>
              <a:rPr lang="es-ES" sz="2000" dirty="0"/>
              <a:t> </a:t>
            </a:r>
            <a:r>
              <a:rPr lang="es-ES" sz="2000" dirty="0" err="1"/>
              <a:t>multicore</a:t>
            </a:r>
            <a:r>
              <a:rPr lang="es-ES" sz="2000" dirty="0"/>
              <a:t> suite</a:t>
            </a:r>
          </a:p>
          <a:p>
            <a:r>
              <a:rPr lang="es-ES" sz="2000" dirty="0" err="1"/>
              <a:t>Zstd</a:t>
            </a:r>
            <a:r>
              <a:rPr lang="es-ES" sz="2000" dirty="0"/>
              <a:t> </a:t>
            </a:r>
            <a:r>
              <a:rPr lang="es-ES" sz="2000" dirty="0" err="1"/>
              <a:t>compression</a:t>
            </a:r>
            <a:r>
              <a:rPr lang="es-ES" sz="2000" dirty="0"/>
              <a:t> 7 and 10</a:t>
            </a:r>
          </a:p>
          <a:p>
            <a:r>
              <a:rPr lang="es-ES" sz="2000" dirty="0"/>
              <a:t>Rodinia 5</a:t>
            </a:r>
          </a:p>
          <a:p>
            <a:r>
              <a:rPr lang="es-ES" sz="2000" dirty="0" err="1"/>
              <a:t>Libavif</a:t>
            </a:r>
            <a:r>
              <a:rPr lang="es-ES" sz="2000" dirty="0"/>
              <a:t> </a:t>
            </a:r>
            <a:r>
              <a:rPr lang="es-ES" sz="2000" dirty="0" err="1"/>
              <a:t>avifenc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096988-B6FA-1AA5-ADE4-026D2F59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277" y="2988927"/>
            <a:ext cx="4137798" cy="21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BE4B6-88FC-2C45-D57A-DE846455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DCF22-21A8-E541-3E28-2D302DFC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3622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Otras aplicaciones</a:t>
            </a:r>
          </a:p>
          <a:p>
            <a:r>
              <a:rPr lang="es-ES" sz="2000" dirty="0" err="1"/>
              <a:t>Hackbecnh</a:t>
            </a:r>
            <a:r>
              <a:rPr lang="es-ES" sz="2000" dirty="0"/>
              <a:t> y </a:t>
            </a:r>
            <a:r>
              <a:rPr lang="es-ES" sz="2000" dirty="0" err="1"/>
              <a:t>schbench</a:t>
            </a:r>
            <a:r>
              <a:rPr lang="es-ES" sz="2000" dirty="0"/>
              <a:t>: Notable perdida de rendimiento con NEST</a:t>
            </a:r>
          </a:p>
          <a:p>
            <a:r>
              <a:rPr lang="es-ES" sz="2000" dirty="0"/>
              <a:t>Servers: Diferentes resultados en función de la tecnología utilizada</a:t>
            </a:r>
          </a:p>
          <a:p>
            <a:r>
              <a:rPr lang="es-ES" sz="2000" dirty="0" err="1"/>
              <a:t>Multiple</a:t>
            </a:r>
            <a:r>
              <a:rPr lang="es-ES" sz="2000" dirty="0"/>
              <a:t> </a:t>
            </a:r>
            <a:r>
              <a:rPr lang="es-ES" sz="2000" dirty="0" err="1"/>
              <a:t>concurrent</a:t>
            </a:r>
            <a:r>
              <a:rPr lang="es-ES" sz="2000" dirty="0"/>
              <a:t> </a:t>
            </a:r>
            <a:r>
              <a:rPr lang="es-ES" sz="2000" dirty="0" err="1"/>
              <a:t>applications</a:t>
            </a:r>
            <a:r>
              <a:rPr lang="es-ES" sz="2000" dirty="0"/>
              <a:t>: Mejoras en rendimiento tanto en el caso individual como en el </a:t>
            </a:r>
            <a:r>
              <a:rPr lang="es-ES" sz="2000" dirty="0" err="1"/>
              <a:t>multiescenario</a:t>
            </a:r>
            <a:endParaRPr lang="es-ES" sz="2000" dirty="0"/>
          </a:p>
          <a:p>
            <a:r>
              <a:rPr lang="es-ES" sz="2000" dirty="0" err="1"/>
              <a:t>Mono-socket</a:t>
            </a:r>
            <a:r>
              <a:rPr lang="es-ES" sz="2000" dirty="0"/>
              <a:t> machines: Nuevo hardware a probar (Intel Xeon 5220 y AMD Ryzen 5 PRO 4650 G)</a:t>
            </a:r>
          </a:p>
        </p:txBody>
      </p:sp>
    </p:spTree>
    <p:extLst>
      <p:ext uri="{BB962C8B-B14F-4D97-AF65-F5344CB8AC3E}">
        <p14:creationId xmlns:p14="http://schemas.microsoft.com/office/powerpoint/2010/main" val="338220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F983C-E7B2-5D9D-CA77-CE31F64F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5214B-704E-6352-41F2-6CB7E37F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27511"/>
          </a:xfrm>
        </p:spPr>
        <p:txBody>
          <a:bodyPr>
            <a:normAutofit/>
          </a:bodyPr>
          <a:lstStyle/>
          <a:p>
            <a:r>
              <a:rPr lang="es-ES" sz="2000" dirty="0"/>
              <a:t>A pesar de concentrar toda la computación en un único socket, los demás no están en reposo absoluto.</a:t>
            </a:r>
          </a:p>
          <a:p>
            <a:r>
              <a:rPr lang="es-ES" sz="2000" dirty="0"/>
              <a:t>Separar la alimentación de los diferentes sockets y la memoria para conseguir un mayor ahorro energético</a:t>
            </a:r>
          </a:p>
          <a:p>
            <a:r>
              <a:rPr lang="es-ES" sz="2000" dirty="0"/>
              <a:t>Otra visión: Planificar favoreciendo la localidad de memoria en vez de la frecuencia</a:t>
            </a:r>
          </a:p>
          <a:p>
            <a:r>
              <a:rPr lang="es-ES" sz="2000" dirty="0"/>
              <a:t>Relativo a la seguridad </a:t>
            </a:r>
            <a:r>
              <a:rPr lang="es-ES" sz="2000" dirty="0">
                <a:sym typeface="Wingdings" panose="05000000000000000000" pitchFamily="2" charset="2"/>
              </a:rPr>
              <a:t> Planificar previendo ataques de canal lateral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5348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33F2A-5477-161E-14D8-532C9A28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48085-D55B-026F-4C82-EDC0290D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NEST muestra un rendimiento superior cuando el set de tareas cambia frecuentemente</a:t>
            </a:r>
          </a:p>
          <a:p>
            <a:r>
              <a:rPr lang="es-ES" sz="2000" dirty="0"/>
              <a:t>Importancia de la frecuencia</a:t>
            </a:r>
          </a:p>
          <a:p>
            <a:r>
              <a:rPr lang="es-ES" sz="2000" dirty="0"/>
              <a:t>Fácilmente portable a otras versiones de Linux</a:t>
            </a:r>
          </a:p>
        </p:txBody>
      </p:sp>
    </p:spTree>
    <p:extLst>
      <p:ext uri="{BB962C8B-B14F-4D97-AF65-F5344CB8AC3E}">
        <p14:creationId xmlns:p14="http://schemas.microsoft.com/office/powerpoint/2010/main" val="33024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2501-F252-F809-52C9-7DC60DB9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Pensamiento crítico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22F75-450D-7238-14A6-97300D562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167"/>
            <a:ext cx="4793523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Puntos positivos: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/>
              <a:t>Aclaraciones al final de cada apartado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 err="1"/>
              <a:t>Tests</a:t>
            </a:r>
            <a:r>
              <a:rPr lang="es-ES" sz="1800" dirty="0"/>
              <a:t> exhaustivos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FAE4084-10E8-DCA3-A70D-E4E547A822DD}"/>
              </a:ext>
            </a:extLst>
          </p:cNvPr>
          <p:cNvSpPr txBox="1">
            <a:spLocks/>
          </p:cNvSpPr>
          <p:nvPr/>
        </p:nvSpPr>
        <p:spPr>
          <a:xfrm>
            <a:off x="6450288" y="1610744"/>
            <a:ext cx="4793523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Puntos negativos: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/>
              <a:t>Densidad de las gráficas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/>
              <a:t>Errores o falta de claridad en algunos conceptos, suponiéndose un documento top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1DDD3C2-6A3D-8540-750E-F824B9105D16}"/>
              </a:ext>
            </a:extLst>
          </p:cNvPr>
          <p:cNvCxnSpPr/>
          <p:nvPr/>
        </p:nvCxnSpPr>
        <p:spPr>
          <a:xfrm>
            <a:off x="5603523" y="2843868"/>
            <a:ext cx="0" cy="17616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765AE87-8E7E-791E-E008-CC15CED6C7E9}"/>
              </a:ext>
            </a:extLst>
          </p:cNvPr>
          <p:cNvSpPr txBox="1">
            <a:spLocks/>
          </p:cNvSpPr>
          <p:nvPr/>
        </p:nvSpPr>
        <p:spPr>
          <a:xfrm>
            <a:off x="948186" y="4744461"/>
            <a:ext cx="10295625" cy="1761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Visión desde la actualidad: A pesar de ser un </a:t>
            </a:r>
            <a:r>
              <a:rPr lang="es-ES" sz="2000" dirty="0" err="1"/>
              <a:t>paper</a:t>
            </a:r>
            <a:r>
              <a:rPr lang="es-ES" sz="2000" dirty="0"/>
              <a:t> reciente (2022), pienso que a día de hoy podrían estudiarse mejores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75475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77D39D-8B3C-469B-D36B-B7DA23BC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¿Preguntas o comentarios?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3F7B19-AF77-8DFB-B93B-E60261139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¡Muchas 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15715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EE0B8-AA20-E0EC-2BBD-ABBF16AC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70C08-84FF-7E9C-04A8-201EBEAC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2678"/>
          </a:xfrm>
        </p:spPr>
        <p:txBody>
          <a:bodyPr>
            <a:normAutofit/>
          </a:bodyPr>
          <a:lstStyle/>
          <a:p>
            <a:r>
              <a:rPr lang="es-ES" sz="2000" dirty="0" err="1"/>
              <a:t>Abstract</a:t>
            </a:r>
            <a:endParaRPr lang="es-ES" sz="2000" dirty="0"/>
          </a:p>
          <a:p>
            <a:r>
              <a:rPr lang="es-ES" sz="2000" dirty="0"/>
              <a:t>Introducción</a:t>
            </a:r>
          </a:p>
          <a:p>
            <a:r>
              <a:rPr lang="es-ES" sz="2000" dirty="0" err="1"/>
              <a:t>Background</a:t>
            </a:r>
            <a:r>
              <a:rPr lang="es-ES" sz="2000" dirty="0"/>
              <a:t>: Linux CFS y </a:t>
            </a:r>
            <a:r>
              <a:rPr lang="es-ES" sz="2000" dirty="0" err="1"/>
              <a:t>Power</a:t>
            </a:r>
            <a:r>
              <a:rPr lang="es-ES" sz="2000" dirty="0"/>
              <a:t> </a:t>
            </a:r>
            <a:r>
              <a:rPr lang="es-ES" sz="2000" dirty="0" err="1"/>
              <a:t>Governors</a:t>
            </a:r>
            <a:endParaRPr lang="es-ES" sz="2000" dirty="0"/>
          </a:p>
          <a:p>
            <a:r>
              <a:rPr lang="es-ES" sz="2000" dirty="0"/>
              <a:t>NEST</a:t>
            </a:r>
          </a:p>
          <a:p>
            <a:r>
              <a:rPr lang="es-ES" sz="2000" dirty="0"/>
              <a:t>Implementación</a:t>
            </a:r>
          </a:p>
          <a:p>
            <a:r>
              <a:rPr lang="es-ES" sz="2000" dirty="0"/>
              <a:t>Evaluación</a:t>
            </a:r>
          </a:p>
          <a:p>
            <a:r>
              <a:rPr lang="es-ES" sz="2000" dirty="0"/>
              <a:t>Trabajos relacionados</a:t>
            </a:r>
          </a:p>
          <a:p>
            <a:r>
              <a:rPr lang="es-ES" sz="2000" dirty="0"/>
              <a:t>Conclusiones</a:t>
            </a:r>
          </a:p>
          <a:p>
            <a:r>
              <a:rPr lang="es-ES" sz="2000" dirty="0"/>
              <a:t>Pensamiento crítico sobre el </a:t>
            </a:r>
            <a:r>
              <a:rPr lang="es-ES" sz="2000" dirty="0" err="1"/>
              <a:t>paper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4108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FE0A9-1F8D-390F-627C-27C88F1B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Abstract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3831D-8706-A072-FC50-1836592E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5900"/>
          </a:xfrm>
        </p:spPr>
        <p:txBody>
          <a:bodyPr>
            <a:normAutofit/>
          </a:bodyPr>
          <a:lstStyle/>
          <a:p>
            <a:r>
              <a:rPr lang="es-ES" sz="2000" dirty="0"/>
              <a:t>Asignación de tareas a </a:t>
            </a:r>
            <a:r>
              <a:rPr lang="es-ES" sz="2000" dirty="0" err="1"/>
              <a:t>cores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Planificador CFS</a:t>
            </a:r>
          </a:p>
          <a:p>
            <a:r>
              <a:rPr lang="es-ES" sz="2000" dirty="0">
                <a:sym typeface="Wingdings" panose="05000000000000000000" pitchFamily="2" charset="2"/>
              </a:rPr>
              <a:t>Bastante ineficiente en entornos de servidores</a:t>
            </a:r>
          </a:p>
          <a:p>
            <a:r>
              <a:rPr lang="es-ES" sz="2000" dirty="0">
                <a:sym typeface="Wingdings" panose="05000000000000000000" pitchFamily="2" charset="2"/>
              </a:rPr>
              <a:t>Solución: Construcción de un “nido” de </a:t>
            </a:r>
            <a:r>
              <a:rPr lang="es-ES" sz="2000" dirty="0" err="1">
                <a:sym typeface="Wingdings" panose="05000000000000000000" pitchFamily="2" charset="2"/>
              </a:rPr>
              <a:t>cores</a:t>
            </a:r>
            <a:r>
              <a:rPr lang="es-ES" sz="2000" dirty="0">
                <a:sym typeface="Wingdings" panose="05000000000000000000" pitchFamily="2" charset="2"/>
              </a:rPr>
              <a:t> (NEST) a utilizar con prioridad.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2836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9240B-51F4-7127-EEA8-14A1AD71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B0B85-107E-F5B1-8B38-110D25E5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90734"/>
            <a:ext cx="10554574" cy="4069456"/>
          </a:xfrm>
        </p:spPr>
        <p:txBody>
          <a:bodyPr/>
          <a:lstStyle/>
          <a:p>
            <a:r>
              <a:rPr lang="es-ES" sz="2000" dirty="0"/>
              <a:t>Principal tarea del SO </a:t>
            </a:r>
            <a:r>
              <a:rPr lang="es-ES" sz="2000" dirty="0">
                <a:sym typeface="Wingdings" panose="05000000000000000000" pitchFamily="2" charset="2"/>
              </a:rPr>
              <a:t> Alojar tareas en </a:t>
            </a:r>
            <a:r>
              <a:rPr lang="es-ES" sz="2000" dirty="0" err="1">
                <a:sym typeface="Wingdings" panose="05000000000000000000" pitchFamily="2" charset="2"/>
              </a:rPr>
              <a:t>cores</a:t>
            </a:r>
            <a:r>
              <a:rPr lang="es-ES" sz="2000" dirty="0">
                <a:sym typeface="Wingdings" panose="05000000000000000000" pitchFamily="2" charset="2"/>
              </a:rPr>
              <a:t> para maximizar el rendimiento</a:t>
            </a:r>
          </a:p>
          <a:p>
            <a:r>
              <a:rPr lang="es-ES" sz="2000" dirty="0" err="1">
                <a:sym typeface="Wingdings" panose="05000000000000000000" pitchFamily="2" charset="2"/>
              </a:rPr>
              <a:t>Work</a:t>
            </a:r>
            <a:r>
              <a:rPr lang="es-ES" sz="2000" dirty="0">
                <a:sym typeface="Wingdings" panose="05000000000000000000" pitchFamily="2" charset="2"/>
              </a:rPr>
              <a:t> </a:t>
            </a:r>
            <a:r>
              <a:rPr lang="es-ES" sz="2000" dirty="0" err="1">
                <a:sym typeface="Wingdings" panose="05000000000000000000" pitchFamily="2" charset="2"/>
              </a:rPr>
              <a:t>Conservation</a:t>
            </a:r>
            <a:r>
              <a:rPr lang="es-ES" sz="2000" dirty="0">
                <a:sym typeface="Wingdings" panose="05000000000000000000" pitchFamily="2" charset="2"/>
              </a:rPr>
              <a:t>  Si una tarea está en un </a:t>
            </a:r>
            <a:r>
              <a:rPr lang="es-ES" sz="2000" dirty="0" err="1">
                <a:sym typeface="Wingdings" panose="05000000000000000000" pitchFamily="2" charset="2"/>
              </a:rPr>
              <a:t>core</a:t>
            </a:r>
            <a:r>
              <a:rPr lang="es-ES" sz="2000" dirty="0">
                <a:sym typeface="Wingdings" panose="05000000000000000000" pitchFamily="2" charset="2"/>
              </a:rPr>
              <a:t> que no es idle, entonces no puede haber ningún </a:t>
            </a:r>
            <a:r>
              <a:rPr lang="es-ES" sz="2000" dirty="0" err="1">
                <a:sym typeface="Wingdings" panose="05000000000000000000" pitchFamily="2" charset="2"/>
              </a:rPr>
              <a:t>core</a:t>
            </a:r>
            <a:r>
              <a:rPr lang="es-ES" sz="2000" dirty="0">
                <a:sym typeface="Wingdings" panose="05000000000000000000" pitchFamily="2" charset="2"/>
              </a:rPr>
              <a:t> idle</a:t>
            </a:r>
          </a:p>
          <a:p>
            <a:r>
              <a:rPr lang="es-ES" sz="2000" dirty="0">
                <a:sym typeface="Wingdings" panose="05000000000000000000" pitchFamily="2" charset="2"/>
              </a:rPr>
              <a:t>Importancia de la frecuencia de los </a:t>
            </a:r>
            <a:r>
              <a:rPr lang="es-ES" sz="2000" dirty="0" err="1">
                <a:sym typeface="Wingdings" panose="05000000000000000000" pitchFamily="2" charset="2"/>
              </a:rPr>
              <a:t>cores</a:t>
            </a:r>
            <a:r>
              <a:rPr lang="es-ES" sz="2000" dirty="0">
                <a:sym typeface="Wingdings" panose="05000000000000000000" pitchFamily="2" charset="2"/>
              </a:rPr>
              <a:t> a la hora de asignar tareas</a:t>
            </a:r>
          </a:p>
          <a:p>
            <a:r>
              <a:rPr lang="es-ES" sz="2000" dirty="0">
                <a:sym typeface="Wingdings" panose="05000000000000000000" pitchFamily="2" charset="2"/>
              </a:rPr>
              <a:t>Turbo-frecuencias en los hardware más actuales</a:t>
            </a:r>
          </a:p>
          <a:p>
            <a:r>
              <a:rPr lang="es-ES" sz="2000" dirty="0">
                <a:sym typeface="Wingdings" panose="05000000000000000000" pitchFamily="2" charset="2"/>
              </a:rPr>
              <a:t>Propuesta de planificador NEST</a:t>
            </a:r>
          </a:p>
          <a:p>
            <a:r>
              <a:rPr lang="es-ES" sz="2000" dirty="0">
                <a:sym typeface="Wingdings" panose="05000000000000000000" pitchFamily="2" charset="2"/>
              </a:rPr>
              <a:t>2 principios fundamentales: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 err="1">
                <a:sym typeface="Wingdings" panose="05000000000000000000" pitchFamily="2" charset="2"/>
              </a:rPr>
              <a:t>Keep</a:t>
            </a:r>
            <a:r>
              <a:rPr lang="es-ES" sz="1800" dirty="0">
                <a:sym typeface="Wingdings" panose="05000000000000000000" pitchFamily="2" charset="2"/>
              </a:rPr>
              <a:t> </a:t>
            </a:r>
            <a:r>
              <a:rPr lang="es-ES" sz="1800" dirty="0" err="1">
                <a:sym typeface="Wingdings" panose="05000000000000000000" pitchFamily="2" charset="2"/>
              </a:rPr>
              <a:t>tasks</a:t>
            </a:r>
            <a:r>
              <a:rPr lang="es-ES" sz="1800" dirty="0">
                <a:sym typeface="Wingdings" panose="05000000000000000000" pitchFamily="2" charset="2"/>
              </a:rPr>
              <a:t> </a:t>
            </a:r>
            <a:r>
              <a:rPr lang="es-ES" sz="1800" dirty="0" err="1">
                <a:sym typeface="Wingdings" panose="05000000000000000000" pitchFamily="2" charset="2"/>
              </a:rPr>
              <a:t>close</a:t>
            </a:r>
            <a:r>
              <a:rPr lang="es-ES" sz="1800" dirty="0">
                <a:sym typeface="Wingdings" panose="05000000000000000000" pitchFamily="2" charset="2"/>
              </a:rPr>
              <a:t> </a:t>
            </a:r>
            <a:r>
              <a:rPr lang="es-ES" sz="1800" dirty="0" err="1">
                <a:sym typeface="Wingdings" panose="05000000000000000000" pitchFamily="2" charset="2"/>
              </a:rPr>
              <a:t>together</a:t>
            </a:r>
            <a:endParaRPr lang="es-ES" sz="18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 err="1">
                <a:sym typeface="Wingdings" panose="05000000000000000000" pitchFamily="2" charset="2"/>
              </a:rPr>
              <a:t>Keep</a:t>
            </a:r>
            <a:r>
              <a:rPr lang="es-ES" sz="1800" dirty="0">
                <a:sym typeface="Wingdings" panose="05000000000000000000" pitchFamily="2" charset="2"/>
              </a:rPr>
              <a:t> </a:t>
            </a:r>
            <a:r>
              <a:rPr lang="es-ES" sz="1800" dirty="0" err="1">
                <a:sym typeface="Wingdings" panose="05000000000000000000" pitchFamily="2" charset="2"/>
              </a:rPr>
              <a:t>cores</a:t>
            </a:r>
            <a:r>
              <a:rPr lang="es-ES" sz="1800" dirty="0">
                <a:sym typeface="Wingdings" panose="05000000000000000000" pitchFamily="2" charset="2"/>
              </a:rPr>
              <a:t> </a:t>
            </a:r>
            <a:r>
              <a:rPr lang="es-ES" sz="1800" dirty="0" err="1">
                <a:sym typeface="Wingdings" panose="05000000000000000000" pitchFamily="2" charset="2"/>
              </a:rPr>
              <a:t>warm</a:t>
            </a:r>
            <a:endParaRPr lang="es-ES" sz="1800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82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25BF9-D68A-145E-385B-3CAA9764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r>
              <a:rPr lang="es-ES" dirty="0"/>
              <a:t>: Linux CFS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17037-F446-0D10-2710-D5D44099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s-ES" sz="2000" dirty="0"/>
              <a:t>NEST extiende del planificador CFS de Linux</a:t>
            </a:r>
          </a:p>
          <a:p>
            <a:r>
              <a:rPr lang="es-ES" sz="2000" dirty="0"/>
              <a:t>4 etapas a diferenciar (</a:t>
            </a:r>
            <a:r>
              <a:rPr lang="es-ES" sz="2000" dirty="0" err="1"/>
              <a:t>fork</a:t>
            </a:r>
            <a:r>
              <a:rPr lang="es-ES" sz="2000" dirty="0"/>
              <a:t>, </a:t>
            </a:r>
            <a:r>
              <a:rPr lang="es-ES" sz="2000" dirty="0" err="1"/>
              <a:t>exec</a:t>
            </a:r>
            <a:r>
              <a:rPr lang="es-ES" sz="2000" dirty="0"/>
              <a:t>, </a:t>
            </a:r>
            <a:r>
              <a:rPr lang="es-ES" sz="2000" dirty="0" err="1"/>
              <a:t>wakeup</a:t>
            </a:r>
            <a:r>
              <a:rPr lang="es-ES" sz="2000" dirty="0"/>
              <a:t> y load </a:t>
            </a:r>
            <a:r>
              <a:rPr lang="es-ES" sz="2000" dirty="0" err="1"/>
              <a:t>balancing</a:t>
            </a:r>
            <a:r>
              <a:rPr lang="es-ES" sz="2000" dirty="0"/>
              <a:t>)</a:t>
            </a:r>
          </a:p>
          <a:p>
            <a:r>
              <a:rPr lang="es-ES" sz="2000" dirty="0"/>
              <a:t>Organización de los </a:t>
            </a:r>
            <a:r>
              <a:rPr lang="es-ES" sz="2000" dirty="0" err="1"/>
              <a:t>cores</a:t>
            </a:r>
            <a:r>
              <a:rPr lang="es-ES" sz="2000" dirty="0"/>
              <a:t> en niveles</a:t>
            </a:r>
          </a:p>
          <a:p>
            <a:r>
              <a:rPr lang="es-ES" sz="2000" dirty="0" err="1"/>
              <a:t>Fork</a:t>
            </a:r>
            <a:r>
              <a:rPr lang="es-ES" sz="2000" dirty="0"/>
              <a:t>: Concepto clave </a:t>
            </a:r>
            <a:r>
              <a:rPr lang="es-ES" sz="2000" dirty="0">
                <a:sym typeface="Wingdings" panose="05000000000000000000" pitchFamily="2" charset="2"/>
              </a:rPr>
              <a:t> Carga</a:t>
            </a:r>
          </a:p>
          <a:p>
            <a:r>
              <a:rPr lang="es-ES" sz="2000" dirty="0" err="1">
                <a:sym typeface="Wingdings" panose="05000000000000000000" pitchFamily="2" charset="2"/>
              </a:rPr>
              <a:t>Wakeup</a:t>
            </a:r>
            <a:r>
              <a:rPr lang="es-ES" sz="2000" dirty="0">
                <a:sym typeface="Wingdings" panose="05000000000000000000" pitchFamily="2" charset="2"/>
              </a:rPr>
              <a:t>: Elección de </a:t>
            </a:r>
            <a:r>
              <a:rPr lang="es-ES" sz="2000" dirty="0" err="1">
                <a:sym typeface="Wingdings" panose="05000000000000000000" pitchFamily="2" charset="2"/>
              </a:rPr>
              <a:t>core</a:t>
            </a:r>
            <a:r>
              <a:rPr lang="es-ES" sz="2000" dirty="0">
                <a:sym typeface="Wingdings" panose="05000000000000000000" pitchFamily="2" charset="2"/>
              </a:rPr>
              <a:t> de forma descendente</a:t>
            </a:r>
          </a:p>
          <a:p>
            <a:r>
              <a:rPr lang="es-ES" sz="2000" dirty="0">
                <a:sym typeface="Wingdings" panose="05000000000000000000" pitchFamily="2" charset="2"/>
              </a:rPr>
              <a:t>CFS no favorece la conservación del trabajo</a:t>
            </a:r>
          </a:p>
          <a:p>
            <a:r>
              <a:rPr lang="es-ES" sz="2000" dirty="0">
                <a:sym typeface="Wingdings" panose="05000000000000000000" pitchFamily="2" charset="2"/>
              </a:rPr>
              <a:t>Primera aproximación a una mejora  </a:t>
            </a:r>
            <a:r>
              <a:rPr lang="es-E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cheduler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5473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9E616-D16D-CD2B-C624-EE3225DB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r>
              <a:rPr lang="es-ES" dirty="0"/>
              <a:t>: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governors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E57CF-A7E3-1AAB-B294-8FCED6C0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417638"/>
            <a:ext cx="10554574" cy="4188525"/>
          </a:xfrm>
        </p:spPr>
        <p:txBody>
          <a:bodyPr>
            <a:normAutofit/>
          </a:bodyPr>
          <a:lstStyle/>
          <a:p>
            <a:r>
              <a:rPr lang="es-ES" sz="2000" dirty="0"/>
              <a:t>El planificador desconoce acerca de las frecuencias</a:t>
            </a:r>
          </a:p>
          <a:p>
            <a:r>
              <a:rPr lang="es-ES" sz="2000" dirty="0"/>
              <a:t>Compromiso Hardware – Software</a:t>
            </a:r>
          </a:p>
          <a:p>
            <a:r>
              <a:rPr lang="es-ES" sz="2000" dirty="0"/>
              <a:t>En este caso, para Linux, disponemos de 2: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/>
              <a:t>Performance: Propone usar la frecuencia nominal de la máquina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800" dirty="0" err="1"/>
              <a:t>Schedutil</a:t>
            </a:r>
            <a:r>
              <a:rPr lang="es-ES" sz="1800" dirty="0"/>
              <a:t>: Equilibrio entre rendimiento y ahorro energético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D7AACB-3B18-3F18-96DA-FCB42C8D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04" y="4858275"/>
            <a:ext cx="3758965" cy="16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B29BB-65AB-1696-CC20-019D5D5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1E0BD-825D-E7B5-30B8-9F34FC28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2011"/>
            <a:ext cx="10554574" cy="4089075"/>
          </a:xfrm>
        </p:spPr>
        <p:txBody>
          <a:bodyPr/>
          <a:lstStyle/>
          <a:p>
            <a:r>
              <a:rPr lang="es-ES" sz="2000" dirty="0"/>
              <a:t>Idea principal </a:t>
            </a:r>
            <a:r>
              <a:rPr lang="es-ES" sz="2000" dirty="0">
                <a:sym typeface="Wingdings" panose="05000000000000000000" pitchFamily="2" charset="2"/>
              </a:rPr>
              <a:t> Definir un pequeño conjunto de </a:t>
            </a:r>
            <a:r>
              <a:rPr lang="es-ES" sz="2000" dirty="0" err="1">
                <a:sym typeface="Wingdings" panose="05000000000000000000" pitchFamily="2" charset="2"/>
              </a:rPr>
              <a:t>cores</a:t>
            </a:r>
            <a:r>
              <a:rPr lang="es-ES" sz="2000" dirty="0">
                <a:sym typeface="Wingdings" panose="05000000000000000000" pitchFamily="2" charset="2"/>
              </a:rPr>
              <a:t> que ha sido utilizado recientemente y considerarlo como alta prioridad a la hora de asignar tareas</a:t>
            </a:r>
          </a:p>
          <a:p>
            <a:r>
              <a:rPr lang="es-ES" sz="2000" dirty="0">
                <a:sym typeface="Wingdings" panose="05000000000000000000" pitchFamily="2" charset="2"/>
              </a:rPr>
              <a:t>Se definen 2 sets: </a:t>
            </a:r>
            <a:r>
              <a:rPr lang="es-ES" sz="2000" dirty="0" err="1">
                <a:sym typeface="Wingdings" panose="05000000000000000000" pitchFamily="2" charset="2"/>
              </a:rPr>
              <a:t>Primary</a:t>
            </a:r>
            <a:r>
              <a:rPr lang="es-ES" sz="2000" dirty="0">
                <a:sym typeface="Wingdings" panose="05000000000000000000" pitchFamily="2" charset="2"/>
              </a:rPr>
              <a:t> y Reserve</a:t>
            </a:r>
          </a:p>
          <a:p>
            <a:r>
              <a:rPr lang="es-ES" sz="2000" dirty="0">
                <a:sym typeface="Wingdings" panose="05000000000000000000" pitchFamily="2" charset="2"/>
              </a:rPr>
              <a:t>Asignación de tareas: </a:t>
            </a:r>
            <a:r>
              <a:rPr lang="es-ES" sz="2000" dirty="0" err="1">
                <a:sym typeface="Wingdings" panose="05000000000000000000" pitchFamily="2" charset="2"/>
              </a:rPr>
              <a:t>Primary</a:t>
            </a:r>
            <a:r>
              <a:rPr lang="es-ES" sz="2000" dirty="0">
                <a:sym typeface="Wingdings" panose="05000000000000000000" pitchFamily="2" charset="2"/>
              </a:rPr>
              <a:t> </a:t>
            </a:r>
            <a:r>
              <a:rPr lang="es-ES" sz="2000" dirty="0" err="1">
                <a:sym typeface="Wingdings" panose="05000000000000000000" pitchFamily="2" charset="2"/>
              </a:rPr>
              <a:t>nest</a:t>
            </a:r>
            <a:r>
              <a:rPr lang="es-ES" sz="2000" dirty="0">
                <a:sym typeface="Wingdings" panose="05000000000000000000" pitchFamily="2" charset="2"/>
              </a:rPr>
              <a:t>  Reserve </a:t>
            </a:r>
            <a:r>
              <a:rPr lang="es-ES" sz="2000" dirty="0" err="1">
                <a:sym typeface="Wingdings" panose="05000000000000000000" pitchFamily="2" charset="2"/>
              </a:rPr>
              <a:t>nest</a:t>
            </a:r>
            <a:r>
              <a:rPr lang="es-ES" sz="2000" dirty="0">
                <a:sym typeface="Wingdings" panose="05000000000000000000" pitchFamily="2" charset="2"/>
              </a:rPr>
              <a:t>  CFS</a:t>
            </a:r>
          </a:p>
          <a:p>
            <a:r>
              <a:rPr lang="es-ES" sz="2000" dirty="0">
                <a:sym typeface="Wingdings" panose="05000000000000000000" pitchFamily="2" charset="2"/>
              </a:rPr>
              <a:t>Se introduce un proceso idle para conservar la frecuencia cuando las tareas paran</a:t>
            </a:r>
          </a:p>
          <a:p>
            <a:r>
              <a:rPr lang="es-ES" sz="2000" dirty="0">
                <a:sym typeface="Wingdings" panose="05000000000000000000" pitchFamily="2" charset="2"/>
              </a:rPr>
              <a:t>NEST tiene memoria de 2 </a:t>
            </a:r>
            <a:r>
              <a:rPr lang="es-ES" sz="2000" dirty="0" err="1">
                <a:sym typeface="Wingdings" panose="05000000000000000000" pitchFamily="2" charset="2"/>
              </a:rPr>
              <a:t>cores</a:t>
            </a:r>
            <a:r>
              <a:rPr lang="es-ES" sz="2000" dirty="0">
                <a:sym typeface="Wingdings" panose="05000000000000000000" pitchFamily="2" charset="2"/>
              </a:rPr>
              <a:t> hacia </a:t>
            </a:r>
            <a:r>
              <a:rPr lang="es-ES" sz="2000" dirty="0" err="1">
                <a:sym typeface="Wingdings" panose="05000000000000000000" pitchFamily="2" charset="2"/>
              </a:rPr>
              <a:t>atras</a:t>
            </a:r>
            <a:endParaRPr lang="es-ES" sz="2000" dirty="0">
              <a:sym typeface="Wingdings" panose="05000000000000000000" pitchFamily="2" charset="2"/>
            </a:endParaRPr>
          </a:p>
          <a:p>
            <a:r>
              <a:rPr lang="es-ES" sz="2000" dirty="0">
                <a:sym typeface="Wingdings" panose="05000000000000000000" pitchFamily="2" charset="2"/>
              </a:rPr>
              <a:t>Asignación en 2 pasos: Malo en CFS, peor en NEST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1BEA91-FBD0-ADB4-EF54-500EFFE3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75" y="691128"/>
            <a:ext cx="4193229" cy="15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C1817-E24E-B7F2-23CE-EA7B01EC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171BC-D26B-97A5-6710-0C8096472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92444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Adición de unas 500 líneas de código sobre el planificador CFS</a:t>
            </a:r>
          </a:p>
          <a:p>
            <a:r>
              <a:rPr lang="es-ES" sz="2000" dirty="0"/>
              <a:t>Reutilización de llamadas al sistema</a:t>
            </a:r>
          </a:p>
          <a:p>
            <a:r>
              <a:rPr lang="es-ES" sz="2000" dirty="0"/>
              <a:t>Diferentes parámetros configurables: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6A1ACD-D7CA-40BE-8B8C-F2BF546C9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14" y="4421505"/>
            <a:ext cx="4610569" cy="15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7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4F769-1A17-7E5C-9910-07E50717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99366-223B-8949-7085-A9664B5F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33326"/>
            <a:ext cx="10554574" cy="3636511"/>
          </a:xfrm>
        </p:spPr>
        <p:txBody>
          <a:bodyPr/>
          <a:lstStyle/>
          <a:p>
            <a:r>
              <a:rPr lang="es-ES" sz="2000" dirty="0"/>
              <a:t>Evaluación tanto de rendimiento como de consumo energético</a:t>
            </a:r>
          </a:p>
          <a:p>
            <a:r>
              <a:rPr lang="es-ES" sz="2000" dirty="0"/>
              <a:t>Pruebas basadas en el planificar CFS v5.9 de Linux</a:t>
            </a:r>
          </a:p>
          <a:p>
            <a:r>
              <a:rPr lang="es-ES" sz="2000" dirty="0"/>
              <a:t>Configuración </a:t>
            </a:r>
            <a:r>
              <a:rPr lang="es-ES" sz="2000" dirty="0" err="1"/>
              <a:t>harware</a:t>
            </a:r>
            <a:r>
              <a:rPr lang="es-ES" sz="2000" dirty="0"/>
              <a:t>: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DEC79B-E6D4-DBD7-6493-794E759B0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0" y="4810271"/>
            <a:ext cx="6440669" cy="1067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903025-9495-B949-55FF-737EBC8C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32" y="4867472"/>
            <a:ext cx="4165691" cy="9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4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859</TotalTime>
  <Words>688</Words>
  <Application>Microsoft Office PowerPoint</Application>
  <PresentationFormat>Panorámica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Wingdings</vt:lpstr>
      <vt:lpstr>Wingdings 2</vt:lpstr>
      <vt:lpstr>Citable</vt:lpstr>
      <vt:lpstr>OS Scheduling with NEST</vt:lpstr>
      <vt:lpstr>Índice</vt:lpstr>
      <vt:lpstr>Abstract</vt:lpstr>
      <vt:lpstr>Introducción</vt:lpstr>
      <vt:lpstr>Background: Linux CFS</vt:lpstr>
      <vt:lpstr>Background: Power governors</vt:lpstr>
      <vt:lpstr>NEST</vt:lpstr>
      <vt:lpstr>Implementación</vt:lpstr>
      <vt:lpstr>Evaluación</vt:lpstr>
      <vt:lpstr>Evaluación</vt:lpstr>
      <vt:lpstr>Evaluación</vt:lpstr>
      <vt:lpstr>Evaluación</vt:lpstr>
      <vt:lpstr>Evaluación</vt:lpstr>
      <vt:lpstr>Evaluación</vt:lpstr>
      <vt:lpstr>Evaluación</vt:lpstr>
      <vt:lpstr>Trabajos relacionados</vt:lpstr>
      <vt:lpstr>Conclusiones</vt:lpstr>
      <vt:lpstr>Pensamiento crítico</vt:lpstr>
      <vt:lpstr>¿Preguntas o comentarios?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Scheduling with NEST</dc:title>
  <dc:creator>Javier Canales Garcia</dc:creator>
  <cp:lastModifiedBy>Javier Canales Garcia</cp:lastModifiedBy>
  <cp:revision>78</cp:revision>
  <dcterms:created xsi:type="dcterms:W3CDTF">2023-10-29T12:40:44Z</dcterms:created>
  <dcterms:modified xsi:type="dcterms:W3CDTF">2023-11-06T22:35:53Z</dcterms:modified>
</cp:coreProperties>
</file>