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33"/>
  </p:notesMasterIdLst>
  <p:handoutMasterIdLst>
    <p:handoutMasterId r:id="rId34"/>
  </p:handoutMasterIdLst>
  <p:sldIdLst>
    <p:sldId id="256" r:id="rId5"/>
    <p:sldId id="277" r:id="rId6"/>
    <p:sldId id="299" r:id="rId7"/>
    <p:sldId id="300" r:id="rId8"/>
    <p:sldId id="294" r:id="rId9"/>
    <p:sldId id="301" r:id="rId10"/>
    <p:sldId id="302" r:id="rId11"/>
    <p:sldId id="295" r:id="rId12"/>
    <p:sldId id="303" r:id="rId13"/>
    <p:sldId id="304" r:id="rId14"/>
    <p:sldId id="305" r:id="rId15"/>
    <p:sldId id="306" r:id="rId16"/>
    <p:sldId id="307" r:id="rId17"/>
    <p:sldId id="308" r:id="rId18"/>
    <p:sldId id="311" r:id="rId19"/>
    <p:sldId id="310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20" r:id="rId28"/>
    <p:sldId id="321" r:id="rId29"/>
    <p:sldId id="322" r:id="rId30"/>
    <p:sldId id="323" r:id="rId31"/>
    <p:sldId id="276" r:id="rId32"/>
  </p:sldIdLst>
  <p:sldSz cx="9144000" cy="6858000" type="screen4x3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EF9B2B-D70A-4F75-AEC3-CC5D9B2B2702}" v="51" dt="2023-11-06T16:09:10.7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416" y="78"/>
      </p:cViewPr>
      <p:guideLst>
        <p:guide orient="horz" pos="33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DA49006-DE92-401C-BC9A-E01A2E9A55AD}" type="datetime1">
              <a:rPr lang="es-ES" smtClean="0"/>
              <a:t>07/11/2023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D2296-4015-4C4F-A06C-A353B4B3F106}" type="datetime1">
              <a:rPr lang="es-ES" smtClean="0"/>
              <a:pPr/>
              <a:t>07/11/2023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6835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8828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8030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0130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8981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979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692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4201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5864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6235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9815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60106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3261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37535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05108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07390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66154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24682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9034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4167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458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332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2685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4043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7119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0112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9062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8592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12031" y="4434840"/>
            <a:ext cx="3706328" cy="1122202"/>
          </a:xfrm>
        </p:spPr>
        <p:txBody>
          <a:bodyPr rtlCol="0" anchor="b">
            <a:noAutofit/>
          </a:bodyPr>
          <a:lstStyle>
            <a:lvl1pPr algn="l">
              <a:defRPr sz="2700" cap="all" spc="113" baseline="0"/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12031" y="5586890"/>
            <a:ext cx="3706328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1"/>
            <a:ext cx="7116234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3867" y="892178"/>
            <a:ext cx="6316266" cy="1325563"/>
          </a:xfrm>
        </p:spPr>
        <p:txBody>
          <a:bodyPr rtlCol="0">
            <a:normAutofit/>
          </a:bodyPr>
          <a:lstStyle>
            <a:lvl1pPr algn="ctr">
              <a:defRPr lang="en-US" sz="2100" kern="1200" cap="all" spc="113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856" y="2358007"/>
            <a:ext cx="18288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0469" y="2531837"/>
            <a:ext cx="1643063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9206" y="2421056"/>
            <a:ext cx="1743075" cy="2057400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47892" y="3064615"/>
            <a:ext cx="930728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3000" kern="1200" cap="all" spc="113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106636" y="3064615"/>
            <a:ext cx="930728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3000" kern="1200" cap="all" spc="113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665381" y="3064615"/>
            <a:ext cx="930728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3000" kern="1200" cap="all" spc="113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47274" y="4824189"/>
            <a:ext cx="2343070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cap="all" spc="38" baseline="0">
                <a:solidFill>
                  <a:schemeClr val="bg1"/>
                </a:solidFill>
              </a:defRPr>
            </a:lvl1pPr>
            <a:lvl2pPr marL="3429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2pPr>
            <a:lvl3pPr marL="6858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3pPr>
            <a:lvl4pPr marL="10287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4pPr>
            <a:lvl5pPr marL="13716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conteni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47274" y="5280764"/>
            <a:ext cx="2343070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050" cap="none" spc="38" baseline="0">
                <a:solidFill>
                  <a:schemeClr val="bg1"/>
                </a:solidFill>
              </a:defRPr>
            </a:lvl1pPr>
            <a:lvl2pPr marL="3429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2pPr>
            <a:lvl3pPr marL="6858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3pPr>
            <a:lvl4pPr marL="10287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4pPr>
            <a:lvl5pPr marL="13716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394696" y="4824189"/>
            <a:ext cx="235460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cap="all" spc="38" baseline="0">
                <a:solidFill>
                  <a:schemeClr val="bg1"/>
                </a:solidFill>
              </a:defRPr>
            </a:lvl1pPr>
            <a:lvl2pPr marL="342900" indent="0">
              <a:lnSpc>
                <a:spcPct val="100000"/>
              </a:lnSpc>
              <a:buNone/>
              <a:defRPr sz="1500" cap="all" spc="38" baseline="0">
                <a:solidFill>
                  <a:schemeClr val="bg1"/>
                </a:solidFill>
              </a:defRPr>
            </a:lvl2pPr>
            <a:lvl3pPr marL="6858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3pPr>
            <a:lvl4pPr marL="10287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4pPr>
            <a:lvl5pPr marL="13716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conteni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94696" y="5280764"/>
            <a:ext cx="235460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050" cap="none" spc="38" baseline="0">
                <a:solidFill>
                  <a:schemeClr val="bg1"/>
                </a:solidFill>
              </a:defRPr>
            </a:lvl1pPr>
            <a:lvl2pPr marL="342900" indent="0" algn="ctr">
              <a:lnSpc>
                <a:spcPct val="100000"/>
              </a:lnSpc>
              <a:buNone/>
              <a:defRPr sz="1050" cap="none" spc="38" baseline="0">
                <a:solidFill>
                  <a:schemeClr val="bg1"/>
                </a:solidFill>
              </a:defRPr>
            </a:lvl2pPr>
            <a:lvl3pPr marL="6858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3pPr>
            <a:lvl4pPr marL="10287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4pPr>
            <a:lvl5pPr marL="13716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53658" y="4824189"/>
            <a:ext cx="2343070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cap="all" spc="38" baseline="0">
                <a:solidFill>
                  <a:schemeClr val="bg1"/>
                </a:solidFill>
              </a:defRPr>
            </a:lvl1pPr>
            <a:lvl2pPr marL="3429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2pPr>
            <a:lvl3pPr marL="6858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3pPr>
            <a:lvl4pPr marL="10287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4pPr>
            <a:lvl5pPr marL="13716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5953658" y="5280764"/>
            <a:ext cx="2343070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050" cap="none" spc="38" baseline="0">
                <a:solidFill>
                  <a:schemeClr val="bg1"/>
                </a:solidFill>
              </a:defRPr>
            </a:lvl1pPr>
            <a:lvl2pPr marL="3429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2pPr>
            <a:lvl3pPr marL="6858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3pPr>
            <a:lvl4pPr marL="10287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4pPr>
            <a:lvl5pPr marL="13716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675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675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675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ido 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0275" y="892178"/>
            <a:ext cx="6316266" cy="1325563"/>
          </a:xfrm>
        </p:spPr>
        <p:txBody>
          <a:bodyPr rtlCol="0">
            <a:normAutofit/>
          </a:bodyPr>
          <a:lstStyle>
            <a:lvl1pPr>
              <a:defRPr lang="en-US" sz="2100" kern="1200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200275" y="2776936"/>
            <a:ext cx="294322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1500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00275" y="3834607"/>
            <a:ext cx="294322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050" spc="38" baseline="0"/>
            </a:lvl1pPr>
            <a:lvl2pPr marL="342900" indent="0">
              <a:lnSpc>
                <a:spcPct val="100000"/>
              </a:lnSpc>
              <a:buNone/>
              <a:defRPr sz="1050" spc="38" baseline="0"/>
            </a:lvl2pPr>
            <a:lvl3pPr marL="685800" indent="0">
              <a:lnSpc>
                <a:spcPct val="100000"/>
              </a:lnSpc>
              <a:buNone/>
              <a:defRPr sz="1050" spc="38" baseline="0"/>
            </a:lvl3pPr>
            <a:lvl4pPr marL="1028700" indent="0">
              <a:lnSpc>
                <a:spcPct val="100000"/>
              </a:lnSpc>
              <a:buNone/>
              <a:defRPr sz="1050" spc="38" baseline="0"/>
            </a:lvl4pPr>
            <a:lvl5pPr marL="1371600" indent="0">
              <a:lnSpc>
                <a:spcPct val="100000"/>
              </a:lnSpc>
              <a:buNone/>
              <a:defRPr sz="1050" spc="38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557630" y="2776936"/>
            <a:ext cx="295772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1500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57630" y="3834607"/>
            <a:ext cx="295772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050" spc="38" baseline="0"/>
            </a:lvl1pPr>
            <a:lvl2pPr marL="342900" indent="0">
              <a:lnSpc>
                <a:spcPct val="100000"/>
              </a:lnSpc>
              <a:buNone/>
              <a:defRPr sz="1050" spc="38" baseline="0"/>
            </a:lvl2pPr>
            <a:lvl3pPr marL="685800" indent="0">
              <a:lnSpc>
                <a:spcPct val="100000"/>
              </a:lnSpc>
              <a:buNone/>
              <a:defRPr sz="1050" spc="38" baseline="0"/>
            </a:lvl3pPr>
            <a:lvl4pPr marL="1028700" indent="0">
              <a:lnSpc>
                <a:spcPct val="100000"/>
              </a:lnSpc>
              <a:buNone/>
              <a:defRPr sz="1050" spc="38" baseline="0"/>
            </a:lvl4pPr>
            <a:lvl5pPr marL="1371600" indent="0">
              <a:lnSpc>
                <a:spcPct val="100000"/>
              </a:lnSpc>
              <a:buNone/>
              <a:defRPr sz="1050" spc="38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675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675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675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19339" y="0"/>
            <a:ext cx="3276023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4081416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0127" y="1152772"/>
            <a:ext cx="4073978" cy="846301"/>
          </a:xfrm>
        </p:spPr>
        <p:txBody>
          <a:bodyPr rtlCol="0" anchor="t">
            <a:normAutofit/>
          </a:bodyPr>
          <a:lstStyle>
            <a:lvl1pPr>
              <a:defRPr lang="en-US" sz="2100" kern="1200" cap="all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20" name="Marcador de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691" y="2469516"/>
            <a:ext cx="4074903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1500" kern="1200" cap="all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5" name="Marcador de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1372" y="2798940"/>
            <a:ext cx="4073978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6" name="Marcador de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41691" y="3569311"/>
            <a:ext cx="4074903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1500" kern="1200" cap="all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7" name="Marcador de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41372" y="3898736"/>
            <a:ext cx="4073978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8" name="Marcador de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41691" y="4669108"/>
            <a:ext cx="4074903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1500" kern="1200" cap="all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9" name="Marcador de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41372" y="4998532"/>
            <a:ext cx="4073978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 rtlCol="0"/>
          <a:lstStyle>
            <a:lvl1pPr>
              <a:defRPr sz="675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rtlCol="0"/>
          <a:lstStyle>
            <a:lvl1pPr>
              <a:defRPr sz="675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rtlCol="0"/>
          <a:lstStyle>
            <a:lvl1pPr>
              <a:defRPr sz="675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5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100" kern="1200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1562" y="1361938"/>
            <a:ext cx="5074444" cy="496888"/>
          </a:xfrm>
        </p:spPr>
        <p:txBody>
          <a:bodyPr rtlCol="0">
            <a:no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posición de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8650" y="2286002"/>
            <a:ext cx="4570703" cy="3542143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 gráfico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93594" y="2284624"/>
            <a:ext cx="2360499" cy="306388"/>
          </a:xfrm>
        </p:spPr>
        <p:txBody>
          <a:bodyPr rtlCol="0">
            <a:noAutofit/>
          </a:bodyPr>
          <a:lstStyle>
            <a:lvl1pPr marL="0" indent="0">
              <a:buNone/>
              <a:defRPr sz="1050" cap="all" spc="113" baseline="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825"/>
            </a:lvl4pPr>
            <a:lvl5pPr marL="1371600" indent="0">
              <a:buNone/>
              <a:defRPr sz="825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893594" y="2779714"/>
            <a:ext cx="2361010" cy="3095625"/>
          </a:xfrm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788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675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675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675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nogram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9143999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350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100" kern="1200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6" name="Marcador de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85799" y="3354712"/>
            <a:ext cx="548640" cy="457200"/>
          </a:xfrm>
        </p:spPr>
        <p:txBody>
          <a:bodyPr rtlCol="0" anchor="ctr"/>
          <a:lstStyle>
            <a:lvl1pPr marL="0" indent="0" algn="l">
              <a:buNone/>
              <a:defRPr sz="105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7" name="Marcador de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474470" y="350215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065410" y="350215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9" name="Marcador de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656350" y="350215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247290" y="350215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38230" y="350215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429170" y="350215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020110" y="350215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611050" y="350215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201990" y="350215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792930" y="350215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383870" y="350215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974814" y="3502152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85800" y="4292468"/>
            <a:ext cx="548640" cy="457200"/>
          </a:xfrm>
        </p:spPr>
        <p:txBody>
          <a:bodyPr rtlCol="0" anchor="ctr"/>
          <a:lstStyle>
            <a:lvl1pPr marL="0" indent="0" algn="l">
              <a:buNone/>
              <a:defRPr sz="105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477436" y="4425696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068202" y="4425696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658967" y="4425696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249732" y="4425696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840497" y="4425696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431263" y="4425696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022028" y="4425696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612793" y="4425696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6203558" y="4425696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794324" y="4425696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385089" y="4425696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975854" y="4425696"/>
            <a:ext cx="48006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7230" y="4034785"/>
            <a:ext cx="774954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350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Marcador de fech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 rtlCol="0"/>
          <a:lstStyle>
            <a:lvl1pPr>
              <a:defRPr sz="675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37" name="Marcador de pie de pá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rtlCol="0"/>
          <a:lstStyle>
            <a:lvl1pPr>
              <a:defRPr sz="675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38" name="Marcador de número de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rtlCol="0"/>
          <a:lstStyle>
            <a:lvl1pPr>
              <a:defRPr sz="675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100" kern="1200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7" name="Marcador de posición de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628650" y="2139084"/>
            <a:ext cx="7886700" cy="3695338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 elemento gráfico SmartArt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675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675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9431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528638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675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4 person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3867" y="892178"/>
            <a:ext cx="6316266" cy="1325563"/>
          </a:xfrm>
        </p:spPr>
        <p:txBody>
          <a:bodyPr rtlCol="0">
            <a:normAutofit/>
          </a:bodyPr>
          <a:lstStyle>
            <a:lvl1pPr algn="ctr">
              <a:defRPr lang="en-US" sz="2100" kern="1200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386" y="2886075"/>
            <a:ext cx="1384133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83669" y="5084525"/>
            <a:ext cx="164746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050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115386" y="5464115"/>
            <a:ext cx="1384133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750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77686" y="2886075"/>
            <a:ext cx="1384133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2780706" y="5099207"/>
            <a:ext cx="160878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050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2877685" y="5478797"/>
            <a:ext cx="1391962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750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45684" y="2886075"/>
            <a:ext cx="1384133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648704" y="5099207"/>
            <a:ext cx="159973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050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4745683" y="5478797"/>
            <a:ext cx="1384133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750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60594" y="2886075"/>
            <a:ext cx="1384133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463614" y="5084525"/>
            <a:ext cx="1599738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050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560593" y="5464115"/>
            <a:ext cx="1384133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750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500687" y="0"/>
            <a:ext cx="3643313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15362" y="1"/>
            <a:ext cx="528638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675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675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675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70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8 person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3867" y="892178"/>
            <a:ext cx="6316266" cy="1325563"/>
          </a:xfrm>
        </p:spPr>
        <p:txBody>
          <a:bodyPr rtlCol="0">
            <a:normAutofit/>
          </a:bodyPr>
          <a:lstStyle>
            <a:lvl1pPr algn="ctr">
              <a:defRPr lang="en-US" sz="2100" kern="1200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07882" y="2428875"/>
            <a:ext cx="8001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675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25126" y="3654379"/>
            <a:ext cx="13716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788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042590" y="3782040"/>
            <a:ext cx="154305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675" kern="1200" spc="113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69703" y="2428875"/>
            <a:ext cx="8001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675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2886947" y="3669061"/>
            <a:ext cx="13716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788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2804411" y="3796722"/>
            <a:ext cx="154305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675" kern="1200" spc="113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37701" y="2428875"/>
            <a:ext cx="8001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675">
                <a:solidFill>
                  <a:schemeClr val="bg1"/>
                </a:solidFill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754945" y="3669061"/>
            <a:ext cx="13716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788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4663472" y="3796722"/>
            <a:ext cx="154305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675" kern="1200" spc="113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852611" y="2428875"/>
            <a:ext cx="8001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675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569855" y="3654379"/>
            <a:ext cx="13716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788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475824" y="3782040"/>
            <a:ext cx="154305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675" kern="1200" spc="113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5" name="Marcador de posición de imagen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407882" y="4287711"/>
            <a:ext cx="8001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675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4" name="Marcador de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125126" y="5513215"/>
            <a:ext cx="13716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788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2" name="Marcador de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042590" y="5640876"/>
            <a:ext cx="154305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675" kern="1200" spc="113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6" name="Marcador de posición de imagen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169703" y="4287711"/>
            <a:ext cx="8001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675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9" name="Marcador de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2886947" y="5527897"/>
            <a:ext cx="13716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788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3" name="Marcador de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2804411" y="5655558"/>
            <a:ext cx="154305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675" kern="1200" spc="113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7" name="Marcador de posición de imagen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037701" y="4287711"/>
            <a:ext cx="8001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675">
                <a:solidFill>
                  <a:schemeClr val="bg1"/>
                </a:solidFill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60" name="Marcador de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4754945" y="5527897"/>
            <a:ext cx="13716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788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4" name="Marcador de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4672409" y="5655558"/>
            <a:ext cx="154305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675" kern="1200" spc="113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8" name="Marcador de posición de imagen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852611" y="4287711"/>
            <a:ext cx="8001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675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61" name="Marcador de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569855" y="5513215"/>
            <a:ext cx="13716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788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5" name="Marcador de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6475824" y="5640876"/>
            <a:ext cx="154305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675" kern="1200" spc="113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675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675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675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4"/>
            <a:ext cx="154305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6750" y="5180889"/>
            <a:ext cx="8572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1"/>
            <a:ext cx="928688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1"/>
            <a:ext cx="2843213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3867" y="892178"/>
            <a:ext cx="6316266" cy="1325563"/>
          </a:xfrm>
        </p:spPr>
        <p:txBody>
          <a:bodyPr rtlCol="0">
            <a:normAutofit/>
          </a:bodyPr>
          <a:lstStyle>
            <a:lvl1pPr algn="ctr">
              <a:defRPr lang="en-US" sz="2100" kern="1200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06585" y="2118642"/>
            <a:ext cx="1392174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650" y="3788814"/>
            <a:ext cx="174804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2400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28650" y="4464811"/>
            <a:ext cx="174804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050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50" y="5120723"/>
            <a:ext cx="174804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050" spc="38" baseline="0"/>
            </a:lvl1pPr>
            <a:lvl2pPr marL="342900" indent="0">
              <a:lnSpc>
                <a:spcPct val="100000"/>
              </a:lnSpc>
              <a:buNone/>
              <a:defRPr sz="1050" spc="38" baseline="0"/>
            </a:lvl2pPr>
            <a:lvl3pPr marL="685800" indent="0">
              <a:lnSpc>
                <a:spcPct val="100000"/>
              </a:lnSpc>
              <a:buNone/>
              <a:defRPr sz="1050" spc="38" baseline="0"/>
            </a:lvl3pPr>
            <a:lvl4pPr marL="1028700" indent="0">
              <a:lnSpc>
                <a:spcPct val="100000"/>
              </a:lnSpc>
              <a:buNone/>
              <a:defRPr sz="1050" spc="38" baseline="0"/>
            </a:lvl4pPr>
            <a:lvl5pPr marL="1371600" indent="0">
              <a:lnSpc>
                <a:spcPct val="100000"/>
              </a:lnSpc>
              <a:buNone/>
              <a:defRPr sz="1050" spc="38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contenido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2858543" y="2118642"/>
            <a:ext cx="1392174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671999" y="3788814"/>
            <a:ext cx="1756654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2400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71999" y="4464811"/>
            <a:ext cx="1756654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050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671999" y="5120723"/>
            <a:ext cx="1756654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050" spc="38" baseline="0"/>
            </a:lvl1pPr>
            <a:lvl2pPr marL="342900" indent="0">
              <a:lnSpc>
                <a:spcPct val="100000"/>
              </a:lnSpc>
              <a:buNone/>
              <a:defRPr sz="1050" spc="38" baseline="0"/>
            </a:lvl2pPr>
            <a:lvl3pPr marL="685800" indent="0">
              <a:lnSpc>
                <a:spcPct val="100000"/>
              </a:lnSpc>
              <a:buNone/>
              <a:defRPr sz="1050" spc="38" baseline="0"/>
            </a:lvl3pPr>
            <a:lvl4pPr marL="1028700" indent="0">
              <a:lnSpc>
                <a:spcPct val="100000"/>
              </a:lnSpc>
              <a:buNone/>
              <a:defRPr sz="1050" spc="38" baseline="0"/>
            </a:lvl4pPr>
            <a:lvl5pPr marL="1371600" indent="0">
              <a:lnSpc>
                <a:spcPct val="100000"/>
              </a:lnSpc>
              <a:buNone/>
              <a:defRPr sz="1050" spc="38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contenido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893283" y="2118642"/>
            <a:ext cx="1392174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723957" y="3788814"/>
            <a:ext cx="174804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2400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723957" y="4464811"/>
            <a:ext cx="174804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050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23957" y="5120723"/>
            <a:ext cx="174804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050" spc="38" baseline="0"/>
            </a:lvl1pPr>
            <a:lvl2pPr marL="342900" indent="0">
              <a:lnSpc>
                <a:spcPct val="100000"/>
              </a:lnSpc>
              <a:buNone/>
              <a:defRPr sz="1050" spc="38" baseline="0"/>
            </a:lvl2pPr>
            <a:lvl3pPr marL="685800" indent="0">
              <a:lnSpc>
                <a:spcPct val="100000"/>
              </a:lnSpc>
              <a:buNone/>
              <a:defRPr sz="1050" spc="38" baseline="0"/>
            </a:lvl3pPr>
            <a:lvl4pPr marL="1028700" indent="0">
              <a:lnSpc>
                <a:spcPct val="100000"/>
              </a:lnSpc>
              <a:buNone/>
              <a:defRPr sz="1050" spc="38" baseline="0"/>
            </a:lvl4pPr>
            <a:lvl5pPr marL="1371600" indent="0">
              <a:lnSpc>
                <a:spcPct val="100000"/>
              </a:lnSpc>
              <a:buNone/>
              <a:defRPr sz="1050" spc="38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contenido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945241" y="2118642"/>
            <a:ext cx="1392174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767305" y="3788458"/>
            <a:ext cx="174804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2400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767305" y="4464455"/>
            <a:ext cx="174804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050" kern="1200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5" name="Marcador de conteni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767305" y="5120367"/>
            <a:ext cx="174804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050" spc="38" baseline="0"/>
            </a:lvl1pPr>
            <a:lvl2pPr marL="342900" indent="0">
              <a:lnSpc>
                <a:spcPct val="100000"/>
              </a:lnSpc>
              <a:buNone/>
              <a:defRPr sz="1050" spc="38" baseline="0"/>
            </a:lvl2pPr>
            <a:lvl3pPr marL="685800" indent="0">
              <a:lnSpc>
                <a:spcPct val="100000"/>
              </a:lnSpc>
              <a:buNone/>
              <a:defRPr sz="1050" spc="38" baseline="0"/>
            </a:lvl3pPr>
            <a:lvl4pPr marL="1028700" indent="0">
              <a:lnSpc>
                <a:spcPct val="100000"/>
              </a:lnSpc>
              <a:buNone/>
              <a:defRPr sz="1050" spc="38" baseline="0"/>
            </a:lvl4pPr>
            <a:lvl5pPr marL="1371600" indent="0">
              <a:lnSpc>
                <a:spcPct val="100000"/>
              </a:lnSpc>
              <a:buNone/>
              <a:defRPr sz="1050" spc="38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675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675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675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7656" y="1671639"/>
            <a:ext cx="3833813" cy="1204912"/>
          </a:xfrm>
        </p:spPr>
        <p:txBody>
          <a:bodyPr rtlCol="0" anchor="b">
            <a:normAutofit/>
          </a:bodyPr>
          <a:lstStyle>
            <a:lvl1pPr>
              <a:defRPr lang="en-US" sz="2100" kern="1200" cap="all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7656" y="3682546"/>
            <a:ext cx="3833813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050" spc="38" baseline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1"/>
            <a:ext cx="3571875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1978819" y="1"/>
            <a:ext cx="1593057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 rtlCol="0"/>
          <a:lstStyle>
            <a:lvl1pPr>
              <a:defRPr sz="675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rtlCol="0"/>
          <a:lstStyle>
            <a:lvl1pPr>
              <a:defRPr sz="675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rtlCol="0"/>
          <a:lstStyle>
            <a:lvl1pPr>
              <a:defRPr sz="675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5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116612" y="0"/>
            <a:ext cx="5027389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125" y="1020446"/>
            <a:ext cx="2378869" cy="1325563"/>
          </a:xfrm>
        </p:spPr>
        <p:txBody>
          <a:bodyPr rtlCol="0" anchor="b">
            <a:normAutofit/>
          </a:bodyPr>
          <a:lstStyle>
            <a:lvl1pPr>
              <a:defRPr sz="2100" spc="113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5" y="2924176"/>
            <a:ext cx="2378869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750"/>
              </a:spcBef>
              <a:buNone/>
              <a:defRPr sz="1050" baseline="0">
                <a:solidFill>
                  <a:schemeClr val="bg1"/>
                </a:solidFill>
              </a:defRPr>
            </a:lvl1pPr>
            <a:lvl2pPr marL="342900" indent="0">
              <a:lnSpc>
                <a:spcPct val="120000"/>
              </a:lnSpc>
              <a:spcBef>
                <a:spcPts val="750"/>
              </a:spcBef>
              <a:buNone/>
              <a:defRPr sz="1050" baseline="0">
                <a:solidFill>
                  <a:schemeClr val="bg1"/>
                </a:solidFill>
              </a:defRPr>
            </a:lvl2pPr>
            <a:lvl3pPr marL="685800" indent="0">
              <a:lnSpc>
                <a:spcPct val="120000"/>
              </a:lnSpc>
              <a:spcBef>
                <a:spcPts val="750"/>
              </a:spcBef>
              <a:buNone/>
              <a:defRPr sz="1050" baseline="0">
                <a:solidFill>
                  <a:schemeClr val="bg1"/>
                </a:solidFill>
              </a:defRPr>
            </a:lvl3pPr>
            <a:lvl4pPr marL="1028700" indent="0">
              <a:lnSpc>
                <a:spcPct val="120000"/>
              </a:lnSpc>
              <a:spcBef>
                <a:spcPts val="750"/>
              </a:spcBef>
              <a:buNone/>
              <a:defRPr sz="1050" baseline="0">
                <a:solidFill>
                  <a:schemeClr val="bg1"/>
                </a:solidFill>
              </a:defRPr>
            </a:lvl4pPr>
            <a:lvl5pPr marL="1371600" indent="0">
              <a:lnSpc>
                <a:spcPct val="120000"/>
              </a:lnSpc>
              <a:spcBef>
                <a:spcPts val="750"/>
              </a:spcBef>
              <a:buNone/>
              <a:defRPr sz="10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0125" y="6356351"/>
            <a:ext cx="738868" cy="365125"/>
          </a:xfrm>
        </p:spPr>
        <p:txBody>
          <a:bodyPr rtlCol="0"/>
          <a:lstStyle>
            <a:lvl1pPr>
              <a:defRPr sz="675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02414" y="6356350"/>
            <a:ext cx="1862132" cy="365125"/>
          </a:xfrm>
        </p:spPr>
        <p:txBody>
          <a:bodyPr rtlCol="0"/>
          <a:lstStyle>
            <a:lvl1pPr>
              <a:defRPr sz="675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52229" y="6356351"/>
            <a:ext cx="740664" cy="365125"/>
          </a:xfrm>
        </p:spPr>
        <p:txBody>
          <a:bodyPr rtlCol="0"/>
          <a:lstStyle>
            <a:lvl1pPr>
              <a:defRPr sz="675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ier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1615737"/>
            <a:ext cx="3134678" cy="1524735"/>
          </a:xfrm>
        </p:spPr>
        <p:txBody>
          <a:bodyPr rtlCol="0" anchor="b">
            <a:noAutofit/>
          </a:bodyPr>
          <a:lstStyle>
            <a:lvl1pPr algn="l">
              <a:defRPr sz="2400" spc="113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3238104"/>
            <a:ext cx="3134678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050" spc="38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382704" cy="6858000"/>
          </a:xfrm>
          <a:prstGeom prst="rect">
            <a:avLst/>
          </a:prstGeom>
        </p:spPr>
      </p:pic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0401" y="6356351"/>
            <a:ext cx="1330778" cy="365125"/>
          </a:xfrm>
        </p:spPr>
        <p:txBody>
          <a:bodyPr rtlCol="0"/>
          <a:lstStyle>
            <a:lvl1pPr>
              <a:defRPr sz="675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59791" y="6356351"/>
            <a:ext cx="1996168" cy="365125"/>
          </a:xfrm>
        </p:spPr>
        <p:txBody>
          <a:bodyPr rtlCol="0"/>
          <a:lstStyle>
            <a:lvl1pPr>
              <a:defRPr sz="675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84572" y="6356351"/>
            <a:ext cx="1330778" cy="365125"/>
          </a:xfrm>
        </p:spPr>
        <p:txBody>
          <a:bodyPr rtlCol="0"/>
          <a:lstStyle>
            <a:lvl1pPr>
              <a:defRPr sz="675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ono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5413" y="0"/>
            <a:ext cx="7558587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sz="1350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5509419"/>
            <a:ext cx="3061607" cy="585788"/>
          </a:xfrm>
        </p:spPr>
        <p:txBody>
          <a:bodyPr rtlCol="0">
            <a:normAutofit/>
          </a:bodyPr>
          <a:lstStyle>
            <a:lvl1pPr>
              <a:defRPr lang="en-US" sz="2100" kern="1200" cap="all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1239" y="1481138"/>
            <a:ext cx="1606323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200" cap="all" spc="113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5781" y="2557463"/>
            <a:ext cx="1606323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200" cap="all" spc="113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3633788"/>
            <a:ext cx="1606323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200" cap="all" spc="113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28750" y="4710114"/>
            <a:ext cx="1606323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200" cap="all" spc="113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01152" y="1594478"/>
            <a:ext cx="4154321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050" spc="38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39522" y="2673328"/>
            <a:ext cx="4154321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050" spc="38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6" name="Marcador de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82703" y="3755394"/>
            <a:ext cx="4154321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050" spc="38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31460" y="4824430"/>
            <a:ext cx="4154321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050" spc="38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265137" y="5023933"/>
            <a:ext cx="113490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19938" y="3948451"/>
            <a:ext cx="113490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80090" y="2872686"/>
            <a:ext cx="113490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39698" y="1796083"/>
            <a:ext cx="113490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675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31459" y="6356351"/>
            <a:ext cx="1356534" cy="365125"/>
          </a:xfrm>
        </p:spPr>
        <p:txBody>
          <a:bodyPr rtlCol="0"/>
          <a:lstStyle>
            <a:lvl1pPr>
              <a:defRPr sz="675"/>
            </a:lvl1pPr>
          </a:lstStyle>
          <a:p>
            <a:pPr algn="l" rtl="0"/>
            <a:r>
              <a:rPr lang="es-ES" noProof="0"/>
              <a:t>Presentación de lanzamiento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8156" y="6356351"/>
            <a:ext cx="407194" cy="365125"/>
          </a:xfrm>
        </p:spPr>
        <p:txBody>
          <a:bodyPr rtlCol="0"/>
          <a:lstStyle>
            <a:lvl1pPr>
              <a:defRPr sz="675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3867" y="892178"/>
            <a:ext cx="6316266" cy="1325563"/>
          </a:xfrm>
        </p:spPr>
        <p:txBody>
          <a:bodyPr rtlCol="0">
            <a:normAutofit/>
          </a:bodyPr>
          <a:lstStyle>
            <a:lvl1pPr algn="ctr">
              <a:defRPr lang="en-US" sz="2100" kern="1200" spc="113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14425" y="2563124"/>
            <a:ext cx="3023959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1500" kern="1200" spc="113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14248" y="3070348"/>
            <a:ext cx="3023273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1" name="Marcador de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4753" y="2563124"/>
            <a:ext cx="3023959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1500" kern="1200" spc="113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2" name="Marcador de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04857" y="3070348"/>
            <a:ext cx="3023273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3" name="Marcador de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14425" y="4319432"/>
            <a:ext cx="3023959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1500" kern="1200" spc="113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4" name="Marcador de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14809" y="4826656"/>
            <a:ext cx="3023273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2" name="Marcador de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04473" y="4319432"/>
            <a:ext cx="3023959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1500" kern="1200" spc="113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13" name="Marcador de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04857" y="4826656"/>
            <a:ext cx="3023273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516291" y="1"/>
            <a:ext cx="2627709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90708" y="0"/>
            <a:ext cx="1853293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1570" y="4156406"/>
            <a:ext cx="2354580" cy="1325563"/>
          </a:xfrm>
        </p:spPr>
        <p:txBody>
          <a:bodyPr rtlCol="0" anchor="b">
            <a:normAutofit/>
          </a:bodyPr>
          <a:lstStyle>
            <a:lvl1pPr algn="l">
              <a:defRPr lang="en-US" sz="2100" kern="1200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691" y="1530636"/>
            <a:ext cx="4074903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1500" kern="1200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1372" y="1860060"/>
            <a:ext cx="4073978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41691" y="2630432"/>
            <a:ext cx="4074903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1500" kern="1200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8" name="Marcador de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41372" y="2959856"/>
            <a:ext cx="4073978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41691" y="3730228"/>
            <a:ext cx="4074903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1500" kern="1200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0" name="Marcador de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41372" y="4059652"/>
            <a:ext cx="4073978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3" name="Marcador de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40080" y="4830025"/>
            <a:ext cx="4074903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1500" kern="1200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4" name="Marcador de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39761" y="5159449"/>
            <a:ext cx="4073978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4439760" y="6356351"/>
            <a:ext cx="710637" cy="365125"/>
          </a:xfrm>
        </p:spPr>
        <p:txBody>
          <a:bodyPr rtlCol="0"/>
          <a:lstStyle>
            <a:lvl1pPr>
              <a:defRPr sz="675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5371466" y="6356351"/>
            <a:ext cx="2432957" cy="365125"/>
          </a:xfrm>
        </p:spPr>
        <p:txBody>
          <a:bodyPr rtlCol="0"/>
          <a:lstStyle>
            <a:lvl1pPr>
              <a:defRPr sz="675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025493" y="6356351"/>
            <a:ext cx="489857" cy="365125"/>
          </a:xfrm>
        </p:spPr>
        <p:txBody>
          <a:bodyPr rtlCol="0"/>
          <a:lstStyle>
            <a:lvl1pPr>
              <a:defRPr sz="675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3522" y="-1"/>
            <a:ext cx="3672551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1556" y="1671639"/>
            <a:ext cx="3833813" cy="1204912"/>
          </a:xfrm>
        </p:spPr>
        <p:txBody>
          <a:bodyPr rtlCol="0" anchor="b">
            <a:normAutofit/>
          </a:bodyPr>
          <a:lstStyle>
            <a:lvl1pPr>
              <a:defRPr lang="en-US" sz="2100" kern="1200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1556" y="3660774"/>
            <a:ext cx="3833813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050" spc="38" baseline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6822282" y="1497012"/>
            <a:ext cx="23217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5214937" y="-25401"/>
            <a:ext cx="2843213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 rtlCol="0"/>
          <a:lstStyle>
            <a:lvl1pPr>
              <a:defRPr sz="675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18348" y="6356351"/>
            <a:ext cx="1307306" cy="365125"/>
          </a:xfrm>
        </p:spPr>
        <p:txBody>
          <a:bodyPr rtlCol="0"/>
          <a:lstStyle>
            <a:lvl1pPr>
              <a:defRPr sz="675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rtlCol="0"/>
          <a:lstStyle>
            <a:lvl1pPr>
              <a:defRPr sz="675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43512" y="2571236"/>
            <a:ext cx="3134678" cy="1715531"/>
          </a:xfrm>
        </p:spPr>
        <p:txBody>
          <a:bodyPr rtlCol="0" anchor="ctr">
            <a:noAutofit/>
          </a:bodyPr>
          <a:lstStyle>
            <a:lvl1pPr algn="l">
              <a:defRPr sz="2700" spc="113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4407694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4186238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0127" y="1152772"/>
            <a:ext cx="4073978" cy="846301"/>
          </a:xfrm>
        </p:spPr>
        <p:txBody>
          <a:bodyPr rtlCol="0" anchor="t">
            <a:normAutofit/>
          </a:bodyPr>
          <a:lstStyle>
            <a:lvl1pPr>
              <a:defRPr lang="en-US" sz="2100" kern="1200" cap="all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1657350" y="0"/>
            <a:ext cx="18288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691" y="2469516"/>
            <a:ext cx="4074903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1500" kern="1200" cap="all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2" name="Marcador de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1372" y="2798940"/>
            <a:ext cx="4073978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3" name="Marcador de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41691" y="3569311"/>
            <a:ext cx="4074903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1500" kern="1200" cap="all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4" name="Marcador de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41372" y="3898736"/>
            <a:ext cx="4073978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41691" y="4669108"/>
            <a:ext cx="4074903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1500" kern="1200" cap="all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6" name="Marcador de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41372" y="4998532"/>
            <a:ext cx="4073978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7" name="Marcador de fech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4439760" y="6356351"/>
            <a:ext cx="710637" cy="365125"/>
          </a:xfrm>
        </p:spPr>
        <p:txBody>
          <a:bodyPr rtlCol="0"/>
          <a:lstStyle>
            <a:lvl1pPr>
              <a:defRPr sz="675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8" name="Marcador de pie de pá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5371466" y="6356351"/>
            <a:ext cx="2432957" cy="365125"/>
          </a:xfrm>
        </p:spPr>
        <p:txBody>
          <a:bodyPr rtlCol="0"/>
          <a:lstStyle>
            <a:lvl1pPr>
              <a:defRPr sz="675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9" name="Marcador de número de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025493" y="6356351"/>
            <a:ext cx="489857" cy="365125"/>
          </a:xfrm>
        </p:spPr>
        <p:txBody>
          <a:bodyPr rtlCol="0"/>
          <a:lstStyle>
            <a:lvl1pPr>
              <a:defRPr sz="675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t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3867" y="892178"/>
            <a:ext cx="6316266" cy="1325563"/>
          </a:xfrm>
        </p:spPr>
        <p:txBody>
          <a:bodyPr rtlCol="0">
            <a:normAutofit/>
          </a:bodyPr>
          <a:lstStyle>
            <a:lvl1pPr algn="ctr">
              <a:defRPr lang="en-US" sz="2100" kern="1200" cap="all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32329" y="2776936"/>
            <a:ext cx="2161856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1500" kern="1200" cap="all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329" y="3834607"/>
            <a:ext cx="2161856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050" spc="38" baseline="0"/>
            </a:lvl1pPr>
            <a:lvl2pPr marL="342900" indent="0">
              <a:lnSpc>
                <a:spcPct val="100000"/>
              </a:lnSpc>
              <a:buNone/>
              <a:defRPr sz="1050" spc="38" baseline="0"/>
            </a:lvl2pPr>
            <a:lvl3pPr marL="685800" indent="0">
              <a:lnSpc>
                <a:spcPct val="100000"/>
              </a:lnSpc>
              <a:buNone/>
              <a:defRPr sz="1050" spc="38" baseline="0"/>
            </a:lvl3pPr>
            <a:lvl4pPr marL="1028700" indent="0">
              <a:lnSpc>
                <a:spcPct val="100000"/>
              </a:lnSpc>
              <a:buNone/>
              <a:defRPr sz="1050" spc="38" baseline="0"/>
            </a:lvl4pPr>
            <a:lvl5pPr marL="1371600" indent="0">
              <a:lnSpc>
                <a:spcPct val="100000"/>
              </a:lnSpc>
              <a:buNone/>
              <a:defRPr sz="1050" spc="38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485749" y="2776936"/>
            <a:ext cx="2172503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1500" kern="1200" cap="all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85749" y="3834607"/>
            <a:ext cx="2172503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050" spc="38" baseline="0"/>
            </a:lvl1pPr>
            <a:lvl2pPr marL="342900" indent="0">
              <a:lnSpc>
                <a:spcPct val="100000"/>
              </a:lnSpc>
              <a:buNone/>
              <a:defRPr sz="1050" spc="38" baseline="0"/>
            </a:lvl2pPr>
            <a:lvl3pPr marL="685800" indent="0">
              <a:lnSpc>
                <a:spcPct val="100000"/>
              </a:lnSpc>
              <a:buNone/>
              <a:defRPr sz="1050" spc="38" baseline="0"/>
            </a:lvl3pPr>
            <a:lvl4pPr marL="1028700" indent="0">
              <a:lnSpc>
                <a:spcPct val="100000"/>
              </a:lnSpc>
              <a:buNone/>
              <a:defRPr sz="1050" spc="38" baseline="0"/>
            </a:lvl4pPr>
            <a:lvl5pPr marL="1371600" indent="0">
              <a:lnSpc>
                <a:spcPct val="100000"/>
              </a:lnSpc>
              <a:buNone/>
              <a:defRPr sz="1050" spc="38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28688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678782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049816" y="2776936"/>
            <a:ext cx="2161856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1500" kern="1200" cap="all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49816" y="3834607"/>
            <a:ext cx="2161856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050" spc="38" baseline="0"/>
            </a:lvl1pPr>
            <a:lvl2pPr marL="342900" indent="0">
              <a:lnSpc>
                <a:spcPct val="100000"/>
              </a:lnSpc>
              <a:buNone/>
              <a:defRPr sz="1050" spc="38" baseline="0"/>
            </a:lvl2pPr>
            <a:lvl3pPr marL="685800" indent="0">
              <a:lnSpc>
                <a:spcPct val="100000"/>
              </a:lnSpc>
              <a:buNone/>
              <a:defRPr sz="1050" spc="38" baseline="0"/>
            </a:lvl3pPr>
            <a:lvl4pPr marL="1028700" indent="0">
              <a:lnSpc>
                <a:spcPct val="100000"/>
              </a:lnSpc>
              <a:buNone/>
              <a:defRPr sz="1050" spc="38" baseline="0"/>
            </a:lvl4pPr>
            <a:lvl5pPr marL="1371600" indent="0">
              <a:lnSpc>
                <a:spcPct val="100000"/>
              </a:lnSpc>
              <a:buNone/>
              <a:defRPr sz="1050" spc="38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675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675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675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7" y="3471865"/>
            <a:ext cx="4246397" cy="2438994"/>
          </a:xfrm>
        </p:spPr>
        <p:txBody>
          <a:bodyPr rtlCol="0"/>
          <a:lstStyle/>
          <a:p>
            <a:pPr algn="r" rtl="0"/>
            <a:r>
              <a:rPr lang="es-ES" sz="3600" dirty="0"/>
              <a:t>OS </a:t>
            </a:r>
            <a:r>
              <a:rPr lang="es-ES" sz="3600" dirty="0" err="1"/>
              <a:t>Scheduling</a:t>
            </a:r>
            <a:r>
              <a:rPr lang="es-ES" sz="3600" dirty="0"/>
              <a:t> </a:t>
            </a:r>
            <a:r>
              <a:rPr lang="es-ES" sz="3600" dirty="0" err="1"/>
              <a:t>with</a:t>
            </a:r>
            <a:r>
              <a:rPr lang="es-ES" sz="3600" dirty="0"/>
              <a:t> </a:t>
            </a:r>
            <a:r>
              <a:rPr lang="es-ES" sz="3600" dirty="0" err="1"/>
              <a:t>Nest</a:t>
            </a:r>
            <a:r>
              <a:rPr lang="es-ES" sz="3600" dirty="0"/>
              <a:t>: </a:t>
            </a:r>
            <a:r>
              <a:rPr lang="es-ES" sz="2800" dirty="0" err="1"/>
              <a:t>keeping</a:t>
            </a:r>
            <a:r>
              <a:rPr lang="es-ES" sz="2800" dirty="0"/>
              <a:t> </a:t>
            </a:r>
            <a:r>
              <a:rPr lang="es-ES" sz="2800" dirty="0" err="1"/>
              <a:t>Tasks</a:t>
            </a:r>
            <a:r>
              <a:rPr lang="es-ES" sz="2800" dirty="0"/>
              <a:t> </a:t>
            </a:r>
            <a:r>
              <a:rPr lang="es-ES" sz="2800" dirty="0" err="1"/>
              <a:t>Close</a:t>
            </a:r>
            <a:r>
              <a:rPr lang="es-ES" sz="2800" dirty="0"/>
              <a:t> </a:t>
            </a:r>
            <a:r>
              <a:rPr lang="es-ES" sz="2800" dirty="0" err="1"/>
              <a:t>Together</a:t>
            </a:r>
            <a:r>
              <a:rPr lang="es-ES" sz="2800" dirty="0"/>
              <a:t> </a:t>
            </a:r>
            <a:r>
              <a:rPr lang="es-ES" sz="2800" dirty="0" err="1"/>
              <a:t>on</a:t>
            </a:r>
            <a:r>
              <a:rPr lang="es-ES" sz="2800" dirty="0"/>
              <a:t> </a:t>
            </a:r>
            <a:r>
              <a:rPr lang="es-ES" sz="2800" dirty="0" err="1"/>
              <a:t>Warm</a:t>
            </a:r>
            <a:r>
              <a:rPr lang="es-ES" sz="2800" dirty="0"/>
              <a:t> Cores</a:t>
            </a:r>
            <a:endParaRPr lang="es-ES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C5CC8D-6A1B-8930-9468-F94A6B9B7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6077100"/>
            <a:ext cx="4103524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200" dirty="0"/>
              <a:t>Julia </a:t>
            </a:r>
            <a:r>
              <a:rPr lang="es-ES" altLang="es-ES" sz="1200" dirty="0" err="1"/>
              <a:t>Lawall</a:t>
            </a:r>
            <a:r>
              <a:rPr lang="es-ES" altLang="es-ES" sz="1200" dirty="0"/>
              <a:t>, </a:t>
            </a:r>
            <a:r>
              <a:rPr lang="es-ES" altLang="es-ES" sz="1200" dirty="0" err="1"/>
              <a:t>Himadri</a:t>
            </a:r>
            <a:r>
              <a:rPr lang="es-ES" altLang="es-ES" sz="1200" dirty="0"/>
              <a:t> </a:t>
            </a:r>
            <a:r>
              <a:rPr lang="es-ES" altLang="es-ES" sz="1200" dirty="0" err="1"/>
              <a:t>Chhaya-Shailesh</a:t>
            </a:r>
            <a:r>
              <a:rPr lang="es-ES" altLang="es-ES" sz="1200" dirty="0"/>
              <a:t>, Jean-Pierre </a:t>
            </a:r>
            <a:r>
              <a:rPr lang="es-ES" altLang="es-ES" sz="1200" dirty="0" err="1"/>
              <a:t>Lozi</a:t>
            </a:r>
            <a:r>
              <a:rPr lang="es-ES" altLang="es-ES" sz="1200" dirty="0"/>
              <a:t>, </a:t>
            </a:r>
            <a:r>
              <a:rPr lang="es-ES" altLang="es-ES" sz="1200" dirty="0" err="1"/>
              <a:t>Baptiste</a:t>
            </a:r>
            <a:r>
              <a:rPr lang="es-ES" altLang="es-ES" sz="1200" dirty="0"/>
              <a:t> </a:t>
            </a:r>
            <a:r>
              <a:rPr lang="es-ES" altLang="es-ES" sz="1200" dirty="0" err="1"/>
              <a:t>Lepers</a:t>
            </a:r>
            <a:r>
              <a:rPr lang="es-ES" altLang="es-ES" sz="1200" dirty="0"/>
              <a:t>, Willy </a:t>
            </a:r>
            <a:r>
              <a:rPr lang="es-ES" altLang="es-ES" sz="1200" dirty="0" err="1"/>
              <a:t>Zwaenepoel</a:t>
            </a:r>
            <a:r>
              <a:rPr lang="es-ES" altLang="es-ES" sz="1200" dirty="0"/>
              <a:t>, y Gilles </a:t>
            </a:r>
            <a:r>
              <a:rPr lang="es-ES" altLang="es-ES" sz="1200" dirty="0" err="1"/>
              <a:t>Muller</a:t>
            </a:r>
            <a:r>
              <a:rPr lang="es-ES" altLang="es-E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71700" y="938320"/>
            <a:ext cx="6515100" cy="1333394"/>
          </a:xfrm>
        </p:spPr>
        <p:txBody>
          <a:bodyPr vert="horz" lIns="68580" tIns="34290" rIns="68580" bIns="34290" rtlCol="0" anchor="t">
            <a:normAutofit/>
          </a:bodyPr>
          <a:lstStyle/>
          <a:p>
            <a:pPr lvl="1" indent="-514350" algn="just">
              <a:buNone/>
            </a:pPr>
            <a:r>
              <a:rPr lang="es-ES" sz="2400" b="1" dirty="0"/>
              <a:t>Evaluación en suites de configuración</a:t>
            </a: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endParaRPr lang="es-ES" sz="1050" dirty="0"/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r>
              <a:rPr lang="es-ES" spc="113" dirty="0">
                <a:ea typeface="+mj-ea"/>
                <a:cs typeface="+mj-cs"/>
              </a:rPr>
              <a:t>Software empleado con frecuencia en integración </a:t>
            </a:r>
            <a:r>
              <a:rPr lang="es-ES" spc="113" dirty="0" err="1">
                <a:ea typeface="+mj-ea"/>
                <a:cs typeface="+mj-cs"/>
              </a:rPr>
              <a:t>contínua</a:t>
            </a:r>
            <a:endParaRPr lang="es-ES" spc="113" dirty="0">
              <a:ea typeface="+mj-ea"/>
              <a:cs typeface="+mj-cs"/>
            </a:endParaRPr>
          </a:p>
        </p:txBody>
      </p:sp>
      <p:pic>
        <p:nvPicPr>
          <p:cNvPr id="4" name="Imagen 3" descr="Gráfico&#10;&#10;Descripción generada automáticamente">
            <a:extLst>
              <a:ext uri="{FF2B5EF4-FFF2-40B4-BE49-F238E27FC236}">
                <a16:creationId xmlns:a16="http://schemas.microsoft.com/office/drawing/2014/main" id="{5B5AC8EE-4E9C-4C3C-8176-D17CCB5A7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9" y="2557461"/>
            <a:ext cx="5161613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01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71700" y="1466958"/>
            <a:ext cx="6515100" cy="647593"/>
          </a:xfrm>
        </p:spPr>
        <p:txBody>
          <a:bodyPr vert="horz" lIns="68580" tIns="34290" rIns="68580" bIns="34290" rtlCol="0" anchor="t">
            <a:normAutofit/>
          </a:bodyPr>
          <a:lstStyle/>
          <a:p>
            <a:pPr lvl="1" indent="-514350" algn="just">
              <a:buNone/>
            </a:pPr>
            <a:r>
              <a:rPr lang="es-ES" sz="3600" b="1" dirty="0" err="1"/>
              <a:t>Underload</a:t>
            </a:r>
            <a:endParaRPr lang="es-ES" sz="36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B5AC8EE-4E9C-4C3C-8176-D17CCB5A7B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71700" y="3064379"/>
            <a:ext cx="5824998" cy="202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32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78931" y="317357"/>
            <a:ext cx="3386138" cy="476143"/>
          </a:xfrm>
        </p:spPr>
        <p:txBody>
          <a:bodyPr vert="horz" lIns="68580" tIns="34290" rIns="68580" bIns="34290" rtlCol="0" anchor="t">
            <a:normAutofit/>
          </a:bodyPr>
          <a:lstStyle/>
          <a:p>
            <a:pPr lvl="1" indent="-514350" algn="ctr">
              <a:buNone/>
            </a:pPr>
            <a:r>
              <a:rPr lang="es-ES" sz="2400" b="1" dirty="0"/>
              <a:t>Análisis del rendimiento</a:t>
            </a:r>
          </a:p>
        </p:txBody>
      </p:sp>
      <p:pic>
        <p:nvPicPr>
          <p:cNvPr id="5" name="Imagen 4" descr="Gráfico, Histograma&#10;&#10;Descripción generada automáticamente">
            <a:extLst>
              <a:ext uri="{FF2B5EF4-FFF2-40B4-BE49-F238E27FC236}">
                <a16:creationId xmlns:a16="http://schemas.microsoft.com/office/drawing/2014/main" id="{7D55A439-3690-CF2F-9715-639BC11D3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79" y="1116035"/>
            <a:ext cx="7665243" cy="2593583"/>
          </a:xfrm>
          <a:prstGeom prst="rect">
            <a:avLst/>
          </a:prstGeom>
        </p:spPr>
      </p:pic>
      <p:pic>
        <p:nvPicPr>
          <p:cNvPr id="7" name="Imagen 6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49F765BA-704B-4925-1B66-41F48FCC0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378" y="4032153"/>
            <a:ext cx="7665244" cy="265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04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78931" y="317357"/>
            <a:ext cx="3386138" cy="476143"/>
          </a:xfrm>
        </p:spPr>
        <p:txBody>
          <a:bodyPr vert="horz" lIns="68580" tIns="34290" rIns="68580" bIns="34290" rtlCol="0" anchor="t">
            <a:normAutofit/>
          </a:bodyPr>
          <a:lstStyle/>
          <a:p>
            <a:pPr lvl="1" indent="-514350" algn="ctr">
              <a:buNone/>
            </a:pPr>
            <a:r>
              <a:rPr lang="es-ES" sz="2400" b="1" dirty="0"/>
              <a:t>Análisis del rendimiento</a:t>
            </a:r>
          </a:p>
        </p:txBody>
      </p:sp>
      <p:pic>
        <p:nvPicPr>
          <p:cNvPr id="4" name="Imagen 3" descr="Escala de tiempo&#10;&#10;Descripción generada automáticamente">
            <a:extLst>
              <a:ext uri="{FF2B5EF4-FFF2-40B4-BE49-F238E27FC236}">
                <a16:creationId xmlns:a16="http://schemas.microsoft.com/office/drawing/2014/main" id="{B64E5A2B-8494-A643-E331-962252FBE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3" y="925395"/>
            <a:ext cx="8143874" cy="561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65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18146" y="845995"/>
            <a:ext cx="4507708" cy="482743"/>
          </a:xfrm>
        </p:spPr>
        <p:txBody>
          <a:bodyPr vert="horz" lIns="68580" tIns="34290" rIns="68580" bIns="34290" rtlCol="0" anchor="t">
            <a:normAutofit/>
          </a:bodyPr>
          <a:lstStyle/>
          <a:p>
            <a:pPr lvl="1" indent="-514350" algn="just">
              <a:buNone/>
            </a:pPr>
            <a:r>
              <a:rPr lang="es-ES" sz="2400" b="1" dirty="0"/>
              <a:t>Análisis del consumo de energía</a:t>
            </a:r>
          </a:p>
        </p:txBody>
      </p:sp>
      <p:pic>
        <p:nvPicPr>
          <p:cNvPr id="5" name="Imagen 4" descr="Escala de tiempo&#10;&#10;Descripción generada automáticamente con confianza media">
            <a:extLst>
              <a:ext uri="{FF2B5EF4-FFF2-40B4-BE49-F238E27FC236}">
                <a16:creationId xmlns:a16="http://schemas.microsoft.com/office/drawing/2014/main" id="{65F1DEE9-4439-60CF-92E8-44642D326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4" y="2154458"/>
            <a:ext cx="8443912" cy="318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85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14400"/>
            <a:ext cx="3629025" cy="3314699"/>
          </a:xfrm>
        </p:spPr>
        <p:txBody>
          <a:bodyPr rtlCol="0">
            <a:normAutofit/>
          </a:bodyPr>
          <a:lstStyle/>
          <a:p>
            <a:pPr rtl="0"/>
            <a:r>
              <a:rPr lang="es-ES" sz="4000" dirty="0"/>
              <a:t>Evaluación del Rendimiento de NEST</a:t>
            </a:r>
            <a:br>
              <a:rPr lang="es-ES" sz="4000" dirty="0"/>
            </a:br>
            <a:br>
              <a:rPr lang="es-ES" sz="4000" dirty="0"/>
            </a:br>
            <a:r>
              <a:rPr lang="es-ES" sz="2800" dirty="0"/>
              <a:t>(suite Da Capo)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936581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64592" y="623996"/>
            <a:ext cx="4214813" cy="418993"/>
          </a:xfrm>
        </p:spPr>
        <p:txBody>
          <a:bodyPr vert="horz" lIns="68580" tIns="34290" rIns="68580" bIns="34290" rtlCol="0" anchor="t">
            <a:normAutofit/>
          </a:bodyPr>
          <a:lstStyle/>
          <a:p>
            <a:pPr lvl="1" indent="-514350" algn="just">
              <a:buNone/>
            </a:pPr>
            <a:r>
              <a:rPr lang="es-ES" sz="2400" b="1" dirty="0"/>
              <a:t>Evaluación en la suite </a:t>
            </a:r>
            <a:r>
              <a:rPr lang="es-ES" sz="2400" b="1" dirty="0" err="1"/>
              <a:t>DaCapo</a:t>
            </a:r>
            <a:endParaRPr lang="es-ES" sz="2400" b="1" dirty="0"/>
          </a:p>
        </p:txBody>
      </p:sp>
      <p:pic>
        <p:nvPicPr>
          <p:cNvPr id="5" name="Imagen 4" descr="Imagen que contiene Calendario&#10;&#10;Descripción generada automáticamente">
            <a:extLst>
              <a:ext uri="{FF2B5EF4-FFF2-40B4-BE49-F238E27FC236}">
                <a16:creationId xmlns:a16="http://schemas.microsoft.com/office/drawing/2014/main" id="{0210C361-2DA0-BDFD-BF83-3E965A9F4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81" y="1239184"/>
            <a:ext cx="7843837" cy="542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40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78931" y="317357"/>
            <a:ext cx="3386138" cy="476143"/>
          </a:xfrm>
        </p:spPr>
        <p:txBody>
          <a:bodyPr vert="horz" lIns="68580" tIns="34290" rIns="68580" bIns="34290" rtlCol="0" anchor="t">
            <a:normAutofit/>
          </a:bodyPr>
          <a:lstStyle/>
          <a:p>
            <a:pPr lvl="1" indent="-514350" algn="ctr">
              <a:buNone/>
            </a:pPr>
            <a:r>
              <a:rPr lang="es-ES" sz="2400" b="1" dirty="0"/>
              <a:t>Análisis del rendimiento</a:t>
            </a:r>
          </a:p>
        </p:txBody>
      </p:sp>
      <p:pic>
        <p:nvPicPr>
          <p:cNvPr id="4" name="Imagen 3" descr="Gráfico&#10;&#10;Descripción generada automáticamente con confianza baja">
            <a:extLst>
              <a:ext uri="{FF2B5EF4-FFF2-40B4-BE49-F238E27FC236}">
                <a16:creationId xmlns:a16="http://schemas.microsoft.com/office/drawing/2014/main" id="{C36D755F-C7F3-CEC2-3D04-BA9ADF792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864" y="1308617"/>
            <a:ext cx="5502271" cy="2340286"/>
          </a:xfrm>
          <a:prstGeom prst="rect">
            <a:avLst/>
          </a:prstGeom>
        </p:spPr>
      </p:pic>
      <p:pic>
        <p:nvPicPr>
          <p:cNvPr id="7" name="Imagen 6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A0AFD44E-F9B0-4101-DA23-791EAB73E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511" y="4014620"/>
            <a:ext cx="5514975" cy="234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25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85988" y="1233703"/>
            <a:ext cx="6457950" cy="4781336"/>
          </a:xfrm>
        </p:spPr>
        <p:txBody>
          <a:bodyPr vert="horz" lIns="68580" tIns="34290" rIns="68580" bIns="34290" rtlCol="0" anchor="t">
            <a:normAutofit/>
          </a:bodyPr>
          <a:lstStyle/>
          <a:p>
            <a:pPr lvl="1" indent="-514350" algn="just">
              <a:buNone/>
            </a:pPr>
            <a:r>
              <a:rPr lang="es-ES" sz="2400" b="1" dirty="0"/>
              <a:t>Impacto de las características de NEST</a:t>
            </a: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endParaRPr lang="es-ES" sz="1050" dirty="0"/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endParaRPr lang="es-ES" sz="1050" dirty="0"/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r>
              <a:rPr lang="es-ES" sz="2000" b="1" spc="113" dirty="0">
                <a:ea typeface="+mj-ea"/>
                <a:cs typeface="+mj-cs"/>
              </a:rPr>
              <a:t>Deshabilitar spin:</a:t>
            </a:r>
          </a:p>
          <a:p>
            <a:pPr marL="614363" lvl="2" indent="-271463" algn="just">
              <a:buFont typeface="Wingdings" panose="05000000000000000000" pitchFamily="2" charset="2"/>
              <a:buChar char="§"/>
            </a:pPr>
            <a:r>
              <a:rPr lang="es-ES" sz="1600" spc="113" dirty="0">
                <a:ea typeface="+mj-ea"/>
                <a:cs typeface="+mj-cs"/>
                <a:sym typeface="Wingdings" panose="05000000000000000000" pitchFamily="2" charset="2"/>
              </a:rPr>
              <a:t>Degradación del 10-21% en máquinas con dos sockets (6130 y 5218)</a:t>
            </a:r>
          </a:p>
          <a:p>
            <a:pPr marL="614363" lvl="2" indent="-271463" algn="just">
              <a:buFont typeface="Wingdings" panose="05000000000000000000" pitchFamily="2" charset="2"/>
              <a:buChar char="§"/>
            </a:pPr>
            <a:r>
              <a:rPr lang="es-ES" sz="1600" spc="113" dirty="0">
                <a:ea typeface="+mj-ea"/>
                <a:cs typeface="+mj-cs"/>
                <a:sym typeface="Wingdings" panose="05000000000000000000" pitchFamily="2" charset="2"/>
              </a:rPr>
              <a:t>Degradación del 17-26% en las de 4 (6130)</a:t>
            </a:r>
          </a:p>
          <a:p>
            <a:pPr marL="614363" lvl="2" indent="-271463" algn="just">
              <a:buFont typeface="Wingdings" panose="05000000000000000000" pitchFamily="2" charset="2"/>
              <a:buChar char="§"/>
            </a:pPr>
            <a:r>
              <a:rPr lang="es-ES" sz="1600" spc="113" dirty="0">
                <a:ea typeface="+mj-ea"/>
                <a:cs typeface="+mj-cs"/>
                <a:sym typeface="Wingdings" panose="05000000000000000000" pitchFamily="2" charset="2"/>
              </a:rPr>
              <a:t>Los </a:t>
            </a:r>
            <a:r>
              <a:rPr lang="es-ES" sz="1600" spc="113" dirty="0" err="1">
                <a:ea typeface="+mj-ea"/>
                <a:cs typeface="+mj-cs"/>
                <a:sym typeface="Wingdings" panose="05000000000000000000" pitchFamily="2" charset="2"/>
              </a:rPr>
              <a:t>cores</a:t>
            </a:r>
            <a:r>
              <a:rPr lang="es-ES" sz="1600" spc="113" dirty="0">
                <a:ea typeface="+mj-ea"/>
                <a:cs typeface="+mj-cs"/>
                <a:sym typeface="Wingdings" panose="05000000000000000000" pitchFamily="2" charset="2"/>
              </a:rPr>
              <a:t> se “enfrían”.</a:t>
            </a:r>
          </a:p>
          <a:p>
            <a:pPr marL="342900" lvl="2" indent="0" algn="just">
              <a:buNone/>
            </a:pPr>
            <a:endParaRPr lang="es-ES" sz="1600" spc="113" dirty="0">
              <a:ea typeface="+mj-ea"/>
              <a:cs typeface="+mj-cs"/>
              <a:sym typeface="Wingdings" panose="05000000000000000000" pitchFamily="2" charset="2"/>
            </a:endParaRPr>
          </a:p>
          <a:p>
            <a:pPr marL="342900" lvl="2" indent="0" algn="just">
              <a:buNone/>
            </a:pPr>
            <a:endParaRPr lang="es-ES" sz="1600" spc="113" dirty="0">
              <a:ea typeface="+mj-ea"/>
              <a:cs typeface="+mj-cs"/>
              <a:sym typeface="Wingdings" panose="05000000000000000000" pitchFamily="2" charset="2"/>
            </a:endParaRP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r>
              <a:rPr lang="es-ES" sz="2000" b="1" spc="113" dirty="0">
                <a:ea typeface="+mj-ea"/>
                <a:cs typeface="+mj-cs"/>
                <a:sym typeface="Wingdings" panose="05000000000000000000" pitchFamily="2" charset="2"/>
              </a:rPr>
              <a:t>Deshabilitar compactación:</a:t>
            </a:r>
          </a:p>
          <a:p>
            <a:pPr marL="614363" lvl="2" indent="-271463" algn="just">
              <a:buFont typeface="Wingdings" panose="05000000000000000000" pitchFamily="2" charset="2"/>
              <a:buChar char="§"/>
            </a:pPr>
            <a:r>
              <a:rPr lang="es-ES" sz="1600" spc="113" dirty="0">
                <a:ea typeface="+mj-ea"/>
                <a:cs typeface="+mj-cs"/>
                <a:sym typeface="Wingdings" panose="05000000000000000000" pitchFamily="2" charset="2"/>
              </a:rPr>
              <a:t>Degradación del 5% debido a la mayor dispersión</a:t>
            </a:r>
          </a:p>
          <a:p>
            <a:pPr marL="614363" lvl="2" indent="-271463" algn="just">
              <a:buFont typeface="Wingdings" panose="05000000000000000000" pitchFamily="2" charset="2"/>
              <a:buChar char="§"/>
            </a:pPr>
            <a:endParaRPr lang="es-ES" sz="1600" spc="113" dirty="0">
              <a:ea typeface="+mj-ea"/>
              <a:cs typeface="+mj-cs"/>
              <a:sym typeface="Wingdings" panose="05000000000000000000" pitchFamily="2" charset="2"/>
            </a:endParaRPr>
          </a:p>
          <a:p>
            <a:pPr marL="614363" lvl="2" indent="-271463" algn="just">
              <a:buFont typeface="Wingdings" panose="05000000000000000000" pitchFamily="2" charset="2"/>
              <a:buChar char="§"/>
            </a:pPr>
            <a:endParaRPr lang="es-ES" sz="1600" spc="113" dirty="0">
              <a:ea typeface="+mj-ea"/>
              <a:cs typeface="+mj-cs"/>
              <a:sym typeface="Wingdings" panose="05000000000000000000" pitchFamily="2" charset="2"/>
            </a:endParaRP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r>
              <a:rPr lang="es-ES" sz="1900" spc="113" dirty="0" err="1">
                <a:ea typeface="+mj-ea"/>
                <a:cs typeface="+mj-cs"/>
                <a:sym typeface="Wingdings" panose="05000000000000000000" pitchFamily="2" charset="2"/>
              </a:rPr>
              <a:t>Dehabilitar</a:t>
            </a:r>
            <a:r>
              <a:rPr lang="es-ES" sz="1900" spc="113" dirty="0">
                <a:ea typeface="+mj-ea"/>
                <a:cs typeface="+mj-cs"/>
                <a:sym typeface="Wingdings" panose="05000000000000000000" pitchFamily="2" charset="2"/>
              </a:rPr>
              <a:t> ciertas características también puede contribuir a mejorar el rendimiento de algunas aplicaciones</a:t>
            </a: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endParaRPr lang="es-ES" spc="113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5523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14400"/>
            <a:ext cx="3629025" cy="3314699"/>
          </a:xfrm>
        </p:spPr>
        <p:txBody>
          <a:bodyPr rtlCol="0">
            <a:normAutofit/>
          </a:bodyPr>
          <a:lstStyle/>
          <a:p>
            <a:pPr rtl="0"/>
            <a:r>
              <a:rPr lang="es-ES" sz="4000" dirty="0"/>
              <a:t>Evaluación del Rendimiento de NEST</a:t>
            </a:r>
            <a:br>
              <a:rPr lang="es-ES" sz="4000" dirty="0"/>
            </a:br>
            <a:br>
              <a:rPr lang="es-ES" sz="4000" dirty="0"/>
            </a:br>
            <a:r>
              <a:rPr lang="es-ES" sz="2800" dirty="0"/>
              <a:t>(</a:t>
            </a:r>
            <a:r>
              <a:rPr lang="es-ES" sz="2800" dirty="0" err="1"/>
              <a:t>Benchmarks</a:t>
            </a:r>
            <a:r>
              <a:rPr lang="es-ES" sz="2800" dirty="0"/>
              <a:t> NPB)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41266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14400"/>
            <a:ext cx="3871912" cy="671513"/>
          </a:xfrm>
        </p:spPr>
        <p:txBody>
          <a:bodyPr rtlCol="0">
            <a:normAutofit/>
          </a:bodyPr>
          <a:lstStyle/>
          <a:p>
            <a:pPr rtl="0"/>
            <a:r>
              <a:rPr lang="es-ES" sz="4000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85988" y="1038331"/>
            <a:ext cx="6457950" cy="1676293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271463" lvl="1" indent="-271463" algn="just">
              <a:buFont typeface="Wingdings" panose="05000000000000000000" pitchFamily="2" charset="2"/>
              <a:buChar char="§"/>
            </a:pPr>
            <a:r>
              <a:rPr lang="es-ES" spc="113" dirty="0" err="1">
                <a:ea typeface="+mj-ea"/>
                <a:cs typeface="+mj-cs"/>
              </a:rPr>
              <a:t>Benchmarks</a:t>
            </a:r>
            <a:r>
              <a:rPr lang="es-ES" spc="113" dirty="0">
                <a:ea typeface="+mj-ea"/>
                <a:cs typeface="+mj-cs"/>
              </a:rPr>
              <a:t> desarrollados por el departamento de computación avanzada de la NASA</a:t>
            </a: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endParaRPr lang="es-ES" spc="113" dirty="0">
              <a:ea typeface="+mj-ea"/>
              <a:cs typeface="+mj-cs"/>
            </a:endParaRP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r>
              <a:rPr lang="es-ES" spc="113" dirty="0" err="1">
                <a:ea typeface="+mj-ea"/>
                <a:cs typeface="+mj-cs"/>
              </a:rPr>
              <a:t>Speedups</a:t>
            </a:r>
            <a:r>
              <a:rPr lang="es-ES" spc="113" dirty="0">
                <a:ea typeface="+mj-ea"/>
                <a:cs typeface="+mj-cs"/>
              </a:rPr>
              <a:t> obtenidos respecto de CFS-</a:t>
            </a:r>
            <a:r>
              <a:rPr lang="es-ES" spc="113" dirty="0" err="1">
                <a:ea typeface="+mj-ea"/>
                <a:cs typeface="+mj-cs"/>
              </a:rPr>
              <a:t>schedutil</a:t>
            </a:r>
            <a:r>
              <a:rPr lang="es-ES" spc="113" dirty="0">
                <a:ea typeface="+mj-ea"/>
                <a:cs typeface="+mj-cs"/>
              </a:rPr>
              <a:t>:</a:t>
            </a:r>
          </a:p>
        </p:txBody>
      </p:sp>
      <p:pic>
        <p:nvPicPr>
          <p:cNvPr id="4" name="Imagen 3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8309DC3F-FD3C-DE86-B6AE-78FF7F7BA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25" y="2588711"/>
            <a:ext cx="5077302" cy="375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29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28837" y="1257300"/>
            <a:ext cx="6457950" cy="4843463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0" lvl="1" indent="0" algn="just">
              <a:buNone/>
            </a:pPr>
            <a:r>
              <a:rPr lang="es-ES" sz="3000" b="1" dirty="0"/>
              <a:t>Observaciones</a:t>
            </a:r>
            <a:endParaRPr lang="es-ES" sz="2000" b="1" dirty="0"/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endParaRPr lang="es-ES" sz="2000" spc="113" dirty="0">
              <a:ea typeface="+mj-ea"/>
              <a:cs typeface="+mj-cs"/>
            </a:endParaRP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r>
              <a:rPr lang="es-ES" sz="2000" spc="113" dirty="0">
                <a:ea typeface="+mj-ea"/>
                <a:cs typeface="+mj-cs"/>
              </a:rPr>
              <a:t>En máquinas con elevado número de núcleos CFS no es capaz de colocar tareas </a:t>
            </a:r>
            <a:r>
              <a:rPr lang="es-ES" sz="2000" spc="113" dirty="0" err="1">
                <a:ea typeface="+mj-ea"/>
                <a:cs typeface="+mj-cs"/>
              </a:rPr>
              <a:t>forkeadas</a:t>
            </a:r>
            <a:r>
              <a:rPr lang="es-ES" sz="2000" spc="113" dirty="0">
                <a:ea typeface="+mj-ea"/>
                <a:cs typeface="+mj-cs"/>
              </a:rPr>
              <a:t> en el </a:t>
            </a:r>
            <a:r>
              <a:rPr lang="es-ES" sz="2000" spc="113" dirty="0" err="1">
                <a:ea typeface="+mj-ea"/>
                <a:cs typeface="+mj-cs"/>
              </a:rPr>
              <a:t>core</a:t>
            </a:r>
            <a:r>
              <a:rPr lang="es-ES" sz="2000" spc="113" dirty="0">
                <a:ea typeface="+mj-ea"/>
                <a:cs typeface="+mj-cs"/>
              </a:rPr>
              <a:t> de su padre</a:t>
            </a: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endParaRPr lang="es-ES" sz="2000" spc="113" dirty="0">
              <a:ea typeface="+mj-ea"/>
              <a:cs typeface="+mj-cs"/>
            </a:endParaRP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r>
              <a:rPr lang="es-ES" sz="2000" spc="113" dirty="0">
                <a:ea typeface="+mj-ea"/>
                <a:cs typeface="+mj-cs"/>
              </a:rPr>
              <a:t>NEST trabaja de acuerdo con principio de conservación de trabajo</a:t>
            </a: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endParaRPr lang="es-ES" sz="2000" spc="113" dirty="0">
              <a:ea typeface="+mj-ea"/>
              <a:cs typeface="+mj-cs"/>
            </a:endParaRP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r>
              <a:rPr lang="es-ES" sz="2000" spc="113" dirty="0">
                <a:ea typeface="+mj-ea"/>
                <a:cs typeface="+mj-cs"/>
              </a:rPr>
              <a:t>La reutilización de </a:t>
            </a:r>
            <a:r>
              <a:rPr lang="es-ES" sz="2000" spc="113" dirty="0" err="1">
                <a:ea typeface="+mj-ea"/>
                <a:cs typeface="+mj-cs"/>
              </a:rPr>
              <a:t>cores</a:t>
            </a:r>
            <a:r>
              <a:rPr lang="es-ES" sz="2000" spc="113" dirty="0">
                <a:ea typeface="+mj-ea"/>
                <a:cs typeface="+mj-cs"/>
              </a:rPr>
              <a:t> es la característica que mayor impacto tiene sobre el rendimiento</a:t>
            </a: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endParaRPr lang="es-ES" sz="2000" spc="113" dirty="0">
              <a:ea typeface="+mj-ea"/>
              <a:cs typeface="+mj-cs"/>
            </a:endParaRP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r>
              <a:rPr lang="es-ES" sz="2000" spc="113" dirty="0">
                <a:ea typeface="+mj-ea"/>
                <a:cs typeface="+mj-cs"/>
              </a:rPr>
              <a:t>NEST no perjudica la ejecución de aplicaciones con un alto grado de paralelismo</a:t>
            </a:r>
          </a:p>
        </p:txBody>
      </p:sp>
    </p:spTree>
    <p:extLst>
      <p:ext uri="{BB962C8B-B14F-4D97-AF65-F5344CB8AC3E}">
        <p14:creationId xmlns:p14="http://schemas.microsoft.com/office/powerpoint/2010/main" val="172522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14400"/>
            <a:ext cx="3629025" cy="3314699"/>
          </a:xfrm>
        </p:spPr>
        <p:txBody>
          <a:bodyPr rtlCol="0">
            <a:normAutofit/>
          </a:bodyPr>
          <a:lstStyle/>
          <a:p>
            <a:pPr rtl="0"/>
            <a:r>
              <a:rPr lang="es-ES" sz="4000" dirty="0"/>
              <a:t>Evaluación del Rendimiento de NEST</a:t>
            </a:r>
            <a:br>
              <a:rPr lang="es-ES" sz="4000" dirty="0"/>
            </a:br>
            <a:br>
              <a:rPr lang="es-ES" sz="4000" dirty="0"/>
            </a:br>
            <a:r>
              <a:rPr lang="es-ES" sz="2800" dirty="0"/>
              <a:t>(Suite </a:t>
            </a:r>
            <a:r>
              <a:rPr lang="es-ES" sz="2800" dirty="0" err="1"/>
              <a:t>Phoronix</a:t>
            </a:r>
            <a:r>
              <a:rPr lang="es-ES" sz="2800" dirty="0"/>
              <a:t>)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458878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43137" y="1343027"/>
            <a:ext cx="6457950" cy="1128713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271463" lvl="1" indent="-271463" algn="just">
              <a:buFont typeface="Wingdings" panose="05000000000000000000" pitchFamily="2" charset="2"/>
              <a:buChar char="§"/>
            </a:pPr>
            <a:r>
              <a:rPr lang="es-ES" sz="2000" spc="113" dirty="0">
                <a:ea typeface="+mj-ea"/>
                <a:cs typeface="+mj-cs"/>
              </a:rPr>
              <a:t>90 </a:t>
            </a:r>
            <a:r>
              <a:rPr lang="es-ES" sz="2000" spc="113" dirty="0" err="1">
                <a:ea typeface="+mj-ea"/>
                <a:cs typeface="+mj-cs"/>
              </a:rPr>
              <a:t>benchmarks</a:t>
            </a:r>
            <a:endParaRPr lang="es-ES" sz="2000" spc="113" dirty="0">
              <a:ea typeface="+mj-ea"/>
              <a:cs typeface="+mj-cs"/>
            </a:endParaRP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endParaRPr lang="es-ES" sz="2000" spc="113" dirty="0">
              <a:ea typeface="+mj-ea"/>
              <a:cs typeface="+mj-cs"/>
            </a:endParaRP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r>
              <a:rPr lang="es-ES" sz="2000" spc="113" dirty="0">
                <a:ea typeface="+mj-ea"/>
                <a:cs typeface="+mj-cs"/>
              </a:rPr>
              <a:t>222 </a:t>
            </a:r>
            <a:r>
              <a:rPr lang="es-ES" sz="2000" spc="113" dirty="0" err="1">
                <a:ea typeface="+mj-ea"/>
                <a:cs typeface="+mj-cs"/>
              </a:rPr>
              <a:t>tests</a:t>
            </a:r>
            <a:endParaRPr lang="es-ES" sz="2000" spc="113" dirty="0">
              <a:ea typeface="+mj-ea"/>
              <a:cs typeface="+mj-cs"/>
            </a:endParaRPr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8C6A946B-71DB-B5B0-907A-E8BAB8816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136" y="2794164"/>
            <a:ext cx="6329363" cy="293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54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14400"/>
            <a:ext cx="3629025" cy="3257550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4000" dirty="0"/>
              <a:t>Evaluación del Rendimiento de NEST</a:t>
            </a:r>
            <a:br>
              <a:rPr lang="es-ES" sz="4000" dirty="0"/>
            </a:br>
            <a:br>
              <a:rPr lang="es-ES" sz="4000" dirty="0"/>
            </a:br>
            <a:r>
              <a:rPr lang="es-ES" sz="2800" dirty="0"/>
              <a:t>(Otras Aplicaciones)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162058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28836" y="1000126"/>
            <a:ext cx="6672263" cy="5329236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271463" lvl="1" indent="-271463" algn="just">
              <a:buFont typeface="Wingdings" panose="05000000000000000000" pitchFamily="2" charset="2"/>
              <a:buChar char="§"/>
            </a:pPr>
            <a:r>
              <a:rPr lang="es-ES" spc="113" dirty="0">
                <a:ea typeface="+mj-ea"/>
                <a:cs typeface="+mj-cs"/>
              </a:rPr>
              <a:t>En los </a:t>
            </a:r>
            <a:r>
              <a:rPr lang="es-ES" spc="113" dirty="0" err="1">
                <a:ea typeface="+mj-ea"/>
                <a:cs typeface="+mj-cs"/>
              </a:rPr>
              <a:t>tests</a:t>
            </a:r>
            <a:r>
              <a:rPr lang="es-ES" spc="113" dirty="0">
                <a:ea typeface="+mj-ea"/>
                <a:cs typeface="+mj-cs"/>
              </a:rPr>
              <a:t> de la suite </a:t>
            </a:r>
            <a:r>
              <a:rPr lang="es-ES" b="1" spc="113" dirty="0" err="1">
                <a:ea typeface="+mj-ea"/>
                <a:cs typeface="+mj-cs"/>
              </a:rPr>
              <a:t>Hackbench</a:t>
            </a:r>
            <a:r>
              <a:rPr lang="es-ES" spc="113" dirty="0">
                <a:ea typeface="+mj-ea"/>
                <a:cs typeface="+mj-cs"/>
              </a:rPr>
              <a:t> el grueso del tiempo de ejecución lo ocupa la planificación de los </a:t>
            </a:r>
            <a:r>
              <a:rPr lang="es-ES" spc="113" dirty="0" err="1">
                <a:ea typeface="+mj-ea"/>
                <a:cs typeface="+mj-cs"/>
              </a:rPr>
              <a:t>threads</a:t>
            </a:r>
            <a:endParaRPr lang="es-ES" spc="113" dirty="0">
              <a:ea typeface="+mj-ea"/>
              <a:cs typeface="+mj-cs"/>
            </a:endParaRPr>
          </a:p>
          <a:p>
            <a:pPr marL="614363" lvl="2" indent="-271463" algn="just">
              <a:buFont typeface="Wingdings" panose="05000000000000000000" pitchFamily="2" charset="2"/>
              <a:buChar char="§"/>
            </a:pPr>
            <a:endParaRPr lang="es-ES" sz="1800" spc="113" dirty="0">
              <a:ea typeface="+mj-ea"/>
              <a:cs typeface="+mj-cs"/>
            </a:endParaRPr>
          </a:p>
          <a:p>
            <a:pPr marL="614363" lvl="2" indent="-271463" algn="just">
              <a:buFont typeface="Wingdings" panose="05000000000000000000" pitchFamily="2" charset="2"/>
              <a:buChar char="§"/>
            </a:pPr>
            <a:r>
              <a:rPr lang="es-ES" sz="1600" spc="113" dirty="0">
                <a:ea typeface="+mj-ea"/>
                <a:cs typeface="+mj-cs"/>
              </a:rPr>
              <a:t>NEST provoca una ralentización debido al número de fallos en la cache de instrucciones</a:t>
            </a:r>
          </a:p>
          <a:p>
            <a:pPr marL="614363" lvl="2" indent="-271463" algn="just">
              <a:buFont typeface="Wingdings" panose="05000000000000000000" pitchFamily="2" charset="2"/>
              <a:buChar char="§"/>
            </a:pPr>
            <a:endParaRPr lang="es-ES" sz="1800" spc="113" dirty="0">
              <a:ea typeface="+mj-ea"/>
              <a:cs typeface="+mj-cs"/>
            </a:endParaRP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r>
              <a:rPr lang="es-ES" spc="113" dirty="0">
                <a:ea typeface="+mj-ea"/>
                <a:cs typeface="+mj-cs"/>
              </a:rPr>
              <a:t>NEST es por lo general más lento que CFS en la suite de </a:t>
            </a:r>
            <a:r>
              <a:rPr lang="es-ES" b="1" spc="113" dirty="0" err="1">
                <a:ea typeface="+mj-ea"/>
                <a:cs typeface="+mj-cs"/>
              </a:rPr>
              <a:t>Phoronix</a:t>
            </a:r>
            <a:r>
              <a:rPr lang="es-ES" spc="113" dirty="0">
                <a:ea typeface="+mj-ea"/>
                <a:cs typeface="+mj-cs"/>
              </a:rPr>
              <a:t> para servidores</a:t>
            </a: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endParaRPr lang="es-ES" spc="113" dirty="0">
              <a:ea typeface="+mj-ea"/>
              <a:cs typeface="+mj-cs"/>
            </a:endParaRP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r>
              <a:rPr lang="es-ES" spc="113" dirty="0">
                <a:ea typeface="+mj-ea"/>
                <a:cs typeface="+mj-cs"/>
              </a:rPr>
              <a:t>La ejecución de </a:t>
            </a:r>
            <a:r>
              <a:rPr lang="es-ES" b="1" spc="113" dirty="0">
                <a:ea typeface="+mj-ea"/>
                <a:cs typeface="+mj-cs"/>
              </a:rPr>
              <a:t>múltiples </a:t>
            </a:r>
            <a:r>
              <a:rPr lang="es-ES" b="1" spc="113" dirty="0" err="1">
                <a:ea typeface="+mj-ea"/>
                <a:cs typeface="+mj-cs"/>
              </a:rPr>
              <a:t>benchmarks</a:t>
            </a:r>
            <a:r>
              <a:rPr lang="es-ES" b="1" spc="113" dirty="0">
                <a:ea typeface="+mj-ea"/>
                <a:cs typeface="+mj-cs"/>
              </a:rPr>
              <a:t> en paralelo</a:t>
            </a:r>
            <a:r>
              <a:rPr lang="es-ES" spc="113" dirty="0">
                <a:ea typeface="+mj-ea"/>
                <a:cs typeface="+mj-cs"/>
              </a:rPr>
              <a:t> resulta en mejoras inferiores sobre el rendimiento</a:t>
            </a: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endParaRPr lang="es-ES" spc="113" dirty="0">
              <a:ea typeface="+mj-ea"/>
              <a:cs typeface="+mj-cs"/>
            </a:endParaRP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r>
              <a:rPr lang="es-ES" spc="113" dirty="0">
                <a:ea typeface="+mj-ea"/>
                <a:cs typeface="+mj-cs"/>
              </a:rPr>
              <a:t>Pruebas sobre </a:t>
            </a:r>
            <a:r>
              <a:rPr lang="es-ES" b="1" spc="113" dirty="0">
                <a:ea typeface="+mj-ea"/>
                <a:cs typeface="+mj-cs"/>
              </a:rPr>
              <a:t>máquinas con un único socket</a:t>
            </a:r>
            <a:r>
              <a:rPr lang="es-ES" spc="113" dirty="0">
                <a:ea typeface="+mj-ea"/>
                <a:cs typeface="+mj-cs"/>
              </a:rPr>
              <a:t>:</a:t>
            </a: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endParaRPr lang="es-ES" spc="113" dirty="0">
              <a:ea typeface="+mj-ea"/>
              <a:cs typeface="+mj-cs"/>
            </a:endParaRPr>
          </a:p>
          <a:p>
            <a:pPr marL="614363" lvl="2" indent="-271463" algn="just">
              <a:buFont typeface="Wingdings" panose="05000000000000000000" pitchFamily="2" charset="2"/>
              <a:buChar char="§"/>
            </a:pPr>
            <a:r>
              <a:rPr lang="es-ES" sz="1600" spc="113" dirty="0">
                <a:ea typeface="+mj-ea"/>
                <a:cs typeface="+mj-cs"/>
              </a:rPr>
              <a:t>Intel Xeon 5220 y AMD Ryzen 5 Pro 4650G</a:t>
            </a:r>
          </a:p>
          <a:p>
            <a:pPr marL="614363" lvl="2" indent="-271463" algn="just">
              <a:buFont typeface="Wingdings" panose="05000000000000000000" pitchFamily="2" charset="2"/>
              <a:buChar char="§"/>
            </a:pPr>
            <a:r>
              <a:rPr lang="es-ES" sz="1600" spc="113" dirty="0">
                <a:ea typeface="+mj-ea"/>
                <a:cs typeface="+mj-cs"/>
              </a:rPr>
              <a:t>El número de sockets deja de tener un impacto tan notable con conjuntos reducidos de tareas</a:t>
            </a:r>
          </a:p>
          <a:p>
            <a:pPr marL="614363" lvl="2" indent="-271463" algn="just">
              <a:buFont typeface="Wingdings" panose="05000000000000000000" pitchFamily="2" charset="2"/>
              <a:buChar char="§"/>
            </a:pPr>
            <a:r>
              <a:rPr lang="es-ES" sz="1600" spc="113" dirty="0">
                <a:ea typeface="+mj-ea"/>
                <a:cs typeface="+mj-cs"/>
              </a:rPr>
              <a:t>En una máquina con un socket CFS ya no dispersa tanto, y a NEST le queda menos margen de mejora</a:t>
            </a:r>
          </a:p>
          <a:p>
            <a:pPr marL="614363" lvl="2" indent="-271463" algn="just">
              <a:buFont typeface="Wingdings" panose="05000000000000000000" pitchFamily="2" charset="2"/>
              <a:buChar char="§"/>
            </a:pPr>
            <a:endParaRPr lang="es-ES" spc="113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19543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14401"/>
            <a:ext cx="3871912" cy="685800"/>
          </a:xfrm>
        </p:spPr>
        <p:txBody>
          <a:bodyPr rtlCol="0">
            <a:normAutofit/>
          </a:bodyPr>
          <a:lstStyle/>
          <a:p>
            <a:pPr rtl="0"/>
            <a:r>
              <a:rPr lang="es-ES" sz="4000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446801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28836" y="1100139"/>
            <a:ext cx="6672263" cy="5329236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271463" lvl="1" indent="-271463" algn="just">
              <a:buFont typeface="Wingdings" panose="05000000000000000000" pitchFamily="2" charset="2"/>
              <a:buChar char="§"/>
            </a:pPr>
            <a:r>
              <a:rPr lang="es-ES" spc="113" dirty="0">
                <a:ea typeface="+mj-ea"/>
                <a:cs typeface="+mj-cs"/>
              </a:rPr>
              <a:t>Las políticas de NEST favorecen la </a:t>
            </a:r>
            <a:r>
              <a:rPr lang="es-ES" b="1" spc="113" dirty="0">
                <a:ea typeface="+mj-ea"/>
                <a:cs typeface="+mj-cs"/>
              </a:rPr>
              <a:t>utilización de frecuencias de operación elevadas</a:t>
            </a: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endParaRPr lang="es-ES" spc="113" dirty="0">
              <a:ea typeface="+mj-ea"/>
              <a:cs typeface="+mj-cs"/>
            </a:endParaRP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r>
              <a:rPr lang="es-ES" b="1" spc="113" dirty="0">
                <a:ea typeface="+mj-ea"/>
                <a:cs typeface="+mj-cs"/>
              </a:rPr>
              <a:t>Se ha evaluado NEST</a:t>
            </a:r>
            <a:r>
              <a:rPr lang="es-ES" spc="113" dirty="0">
                <a:ea typeface="+mj-ea"/>
                <a:cs typeface="+mj-cs"/>
              </a:rPr>
              <a:t> sobre un abanico relativamente amplio de arquitecturas hardware</a:t>
            </a: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endParaRPr lang="es-ES" spc="113" dirty="0">
              <a:ea typeface="+mj-ea"/>
              <a:cs typeface="+mj-cs"/>
            </a:endParaRP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r>
              <a:rPr lang="es-ES" b="1" spc="113" dirty="0">
                <a:ea typeface="+mj-ea"/>
                <a:cs typeface="+mj-cs"/>
              </a:rPr>
              <a:t>NEST conserva el rendimiento de CFS</a:t>
            </a:r>
            <a:r>
              <a:rPr lang="es-ES" spc="113" dirty="0">
                <a:ea typeface="+mj-ea"/>
                <a:cs typeface="+mj-cs"/>
              </a:rPr>
              <a:t> en aplicaciones con reducido número de tareas</a:t>
            </a: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endParaRPr lang="es-ES" spc="113" dirty="0">
              <a:ea typeface="+mj-ea"/>
              <a:cs typeface="+mj-cs"/>
            </a:endParaRP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r>
              <a:rPr lang="es-ES" spc="113" dirty="0">
                <a:ea typeface="+mj-ea"/>
                <a:cs typeface="+mj-cs"/>
              </a:rPr>
              <a:t>Podría interesar </a:t>
            </a:r>
            <a:r>
              <a:rPr lang="es-ES" b="1" spc="113" dirty="0">
                <a:ea typeface="+mj-ea"/>
                <a:cs typeface="+mj-cs"/>
              </a:rPr>
              <a:t>rediseñar el hardware</a:t>
            </a:r>
            <a:r>
              <a:rPr lang="es-ES" spc="113" dirty="0">
                <a:ea typeface="+mj-ea"/>
                <a:cs typeface="+mj-cs"/>
              </a:rPr>
              <a:t> para permitir ejecutar a frecuencias altas a un número mayor de </a:t>
            </a:r>
            <a:r>
              <a:rPr lang="es-ES" spc="113" dirty="0" err="1">
                <a:ea typeface="+mj-ea"/>
                <a:cs typeface="+mj-cs"/>
              </a:rPr>
              <a:t>cores</a:t>
            </a:r>
            <a:endParaRPr lang="es-ES" spc="113" dirty="0">
              <a:ea typeface="+mj-ea"/>
              <a:cs typeface="+mj-cs"/>
            </a:endParaRP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endParaRPr lang="es-ES" spc="113" dirty="0">
              <a:ea typeface="+mj-ea"/>
              <a:cs typeface="+mj-cs"/>
            </a:endParaRP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r>
              <a:rPr lang="es-ES" b="1" spc="113" dirty="0">
                <a:ea typeface="+mj-ea"/>
                <a:cs typeface="+mj-cs"/>
              </a:rPr>
              <a:t>NEST es fácilmente portable</a:t>
            </a:r>
            <a:r>
              <a:rPr lang="es-ES" spc="113" dirty="0">
                <a:ea typeface="+mj-ea"/>
                <a:cs typeface="+mj-cs"/>
              </a:rPr>
              <a:t> a otras versiones del </a:t>
            </a:r>
            <a:r>
              <a:rPr lang="es-ES" spc="113" dirty="0" err="1">
                <a:ea typeface="+mj-ea"/>
                <a:cs typeface="+mj-cs"/>
              </a:rPr>
              <a:t>kernel</a:t>
            </a:r>
            <a:r>
              <a:rPr lang="es-ES" spc="113" dirty="0">
                <a:ea typeface="+mj-ea"/>
                <a:cs typeface="+mj-cs"/>
              </a:rPr>
              <a:t> de Linux</a:t>
            </a: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endParaRPr lang="es-ES" spc="113" dirty="0">
              <a:ea typeface="+mj-ea"/>
              <a:cs typeface="+mj-cs"/>
            </a:endParaRP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r>
              <a:rPr lang="es-ES" b="1" spc="113" dirty="0">
                <a:ea typeface="+mj-ea"/>
                <a:cs typeface="+mj-cs"/>
              </a:rPr>
              <a:t>NEST dista mucho de ser un sustituto de CFS</a:t>
            </a:r>
            <a:r>
              <a:rPr lang="es-ES" spc="113" dirty="0">
                <a:ea typeface="+mj-ea"/>
                <a:cs typeface="+mj-cs"/>
              </a:rPr>
              <a:t> para el caso general</a:t>
            </a:r>
          </a:p>
        </p:txBody>
      </p:sp>
    </p:spTree>
    <p:extLst>
      <p:ext uri="{BB962C8B-B14F-4D97-AF65-F5344CB8AC3E}">
        <p14:creationId xmlns:p14="http://schemas.microsoft.com/office/powerpoint/2010/main" val="2812925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850" y="3137148"/>
            <a:ext cx="4529138" cy="583704"/>
          </a:xfrm>
        </p:spPr>
        <p:txBody>
          <a:bodyPr rtlCol="0"/>
          <a:lstStyle/>
          <a:p>
            <a:pPr rtl="0"/>
            <a:r>
              <a:rPr lang="es-ES" sz="3600" dirty="0"/>
              <a:t>MUCHAS GRACIAS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71700" y="866881"/>
            <a:ext cx="6515100" cy="5124237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285750" indent="-285750" algn="just" rtl="0">
              <a:buFont typeface="Wingdings" panose="05000000000000000000" pitchFamily="2" charset="2"/>
              <a:buChar char="§"/>
            </a:pPr>
            <a:r>
              <a:rPr lang="es-ES" sz="1800" dirty="0">
                <a:latin typeface="+mn-lt"/>
              </a:rPr>
              <a:t>CFS tiende a dispersar las tareas por todos los </a:t>
            </a:r>
            <a:r>
              <a:rPr lang="es-ES" sz="1800" dirty="0" err="1">
                <a:latin typeface="+mn-lt"/>
              </a:rPr>
              <a:t>cores</a:t>
            </a:r>
            <a:endParaRPr lang="es-ES" sz="1800" dirty="0">
              <a:latin typeface="+mn-lt"/>
            </a:endParaRPr>
          </a:p>
          <a:p>
            <a:pPr algn="just" rtl="0"/>
            <a:endParaRPr lang="es-ES" sz="1800" dirty="0">
              <a:latin typeface="+mn-lt"/>
            </a:endParaRPr>
          </a:p>
          <a:p>
            <a:pPr marL="285750" indent="-285750" algn="just" rtl="0">
              <a:buFont typeface="Wingdings" panose="05000000000000000000" pitchFamily="2" charset="2"/>
              <a:buChar char="§"/>
            </a:pPr>
            <a:r>
              <a:rPr lang="es-ES" sz="1800" dirty="0">
                <a:latin typeface="+mn-lt"/>
              </a:rPr>
              <a:t>La frecuencia de un </a:t>
            </a:r>
            <a:r>
              <a:rPr lang="es-ES" sz="1800" dirty="0" err="1">
                <a:latin typeface="+mn-lt"/>
              </a:rPr>
              <a:t>core</a:t>
            </a:r>
            <a:r>
              <a:rPr lang="es-ES" sz="1800" dirty="0">
                <a:latin typeface="+mn-lt"/>
              </a:rPr>
              <a:t> la determinan el HW y el SW</a:t>
            </a:r>
          </a:p>
          <a:p>
            <a:pPr algn="just" rtl="0"/>
            <a:endParaRPr lang="es-ES" sz="1800" dirty="0">
              <a:latin typeface="+mn-lt"/>
            </a:endParaRPr>
          </a:p>
          <a:p>
            <a:pPr marL="285750" indent="-285750" algn="just" rtl="0">
              <a:buFont typeface="Wingdings" panose="05000000000000000000" pitchFamily="2" charset="2"/>
              <a:buChar char="§"/>
            </a:pPr>
            <a:r>
              <a:rPr lang="es-ES" sz="1800" dirty="0">
                <a:latin typeface="+mn-lt"/>
              </a:rPr>
              <a:t>Introducción a NEST:</a:t>
            </a:r>
          </a:p>
          <a:p>
            <a:pPr algn="just" rtl="0"/>
            <a:endParaRPr lang="es-ES" sz="1800" dirty="0">
              <a:latin typeface="+mn-lt"/>
            </a:endParaRPr>
          </a:p>
          <a:p>
            <a:pPr marL="800100" lvl="1" indent="-285750" algn="just">
              <a:buFont typeface="Wingdings" panose="05000000000000000000" pitchFamily="2" charset="2"/>
              <a:buChar char="Ø"/>
            </a:pPr>
            <a:r>
              <a:rPr lang="es-ES" dirty="0"/>
              <a:t>Organización de tareas en un nido</a:t>
            </a:r>
          </a:p>
          <a:p>
            <a:pPr marL="800100" lvl="1" indent="-285750" algn="just">
              <a:buFont typeface="Wingdings" panose="05000000000000000000" pitchFamily="2" charset="2"/>
              <a:buChar char="Ø"/>
            </a:pPr>
            <a:r>
              <a:rPr lang="es-ES" dirty="0"/>
              <a:t>Proceso idle para conservar la frecuencia</a:t>
            </a:r>
          </a:p>
          <a:p>
            <a:pPr marL="800100" lvl="1" indent="-285750" algn="just">
              <a:buFont typeface="Wingdings" panose="05000000000000000000" pitchFamily="2" charset="2"/>
              <a:buChar char="Ø"/>
            </a:pPr>
            <a:r>
              <a:rPr lang="es-ES" dirty="0" err="1"/>
              <a:t>Re-planificación</a:t>
            </a:r>
            <a:r>
              <a:rPr lang="es-ES" dirty="0"/>
              <a:t> sobre el último </a:t>
            </a:r>
            <a:r>
              <a:rPr lang="es-ES" dirty="0" err="1"/>
              <a:t>core</a:t>
            </a:r>
            <a:r>
              <a:rPr lang="es-ES" dirty="0"/>
              <a:t> de la tarea</a:t>
            </a:r>
          </a:p>
          <a:p>
            <a:pPr marL="800100" lvl="1" indent="-285750" algn="just">
              <a:buFont typeface="Wingdings" panose="05000000000000000000" pitchFamily="2" charset="2"/>
              <a:buChar char="Ø"/>
            </a:pPr>
            <a:endParaRPr lang="es-ES" dirty="0"/>
          </a:p>
          <a:p>
            <a:pPr lvl="1" indent="0" algn="just">
              <a:buNone/>
            </a:pPr>
            <a:endParaRPr lang="es-ES" dirty="0"/>
          </a:p>
          <a:p>
            <a:pPr lvl="1" indent="-514350" algn="just">
              <a:buNone/>
            </a:pPr>
            <a:r>
              <a:rPr lang="es-ES" sz="2400" b="1" dirty="0"/>
              <a:t>El planificador CFS</a:t>
            </a: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endParaRPr lang="es-ES" sz="1050" dirty="0"/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r>
              <a:rPr lang="es-ES" spc="113" dirty="0">
                <a:ea typeface="+mj-ea"/>
                <a:cs typeface="+mj-cs"/>
              </a:rPr>
              <a:t>Dominios de planificación</a:t>
            </a: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r>
              <a:rPr lang="es-ES" spc="113" dirty="0">
                <a:ea typeface="+mj-ea"/>
                <a:cs typeface="+mj-cs"/>
              </a:rPr>
              <a:t>Selección del </a:t>
            </a:r>
            <a:r>
              <a:rPr lang="es-ES" spc="113" dirty="0" err="1">
                <a:ea typeface="+mj-ea"/>
                <a:cs typeface="+mj-cs"/>
              </a:rPr>
              <a:t>core</a:t>
            </a:r>
            <a:r>
              <a:rPr lang="es-ES" spc="113" dirty="0">
                <a:ea typeface="+mj-ea"/>
                <a:cs typeface="+mj-cs"/>
              </a:rPr>
              <a:t> en base al nivel de actividad</a:t>
            </a: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r>
              <a:rPr lang="es-ES" spc="113" dirty="0">
                <a:ea typeface="+mj-ea"/>
                <a:cs typeface="+mj-cs"/>
              </a:rPr>
              <a:t>CFS no tiene en cuenta la frecuencia de los </a:t>
            </a:r>
            <a:r>
              <a:rPr lang="es-ES" spc="113" dirty="0" err="1">
                <a:ea typeface="+mj-ea"/>
                <a:cs typeface="+mj-cs"/>
              </a:rPr>
              <a:t>cores</a:t>
            </a:r>
            <a:endParaRPr lang="es-ES" spc="113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5975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8862" y="1154959"/>
            <a:ext cx="6272213" cy="4548082"/>
          </a:xfrm>
        </p:spPr>
        <p:txBody>
          <a:bodyPr vert="horz" lIns="68580" tIns="34290" rIns="68580" bIns="34290" rtlCol="0" anchor="t">
            <a:normAutofit/>
          </a:bodyPr>
          <a:lstStyle/>
          <a:p>
            <a:pPr lvl="1" indent="-514350" algn="just">
              <a:buNone/>
            </a:pPr>
            <a:r>
              <a:rPr lang="es-ES" sz="2800" b="1" dirty="0"/>
              <a:t>El planificador </a:t>
            </a:r>
            <a:r>
              <a:rPr lang="es-ES" sz="2800" b="1" dirty="0" err="1"/>
              <a:t>S</a:t>
            </a:r>
            <a:r>
              <a:rPr lang="es-ES" b="1" dirty="0" err="1"/>
              <a:t>move</a:t>
            </a:r>
            <a:endParaRPr lang="es-ES" sz="2800" b="1" dirty="0"/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endParaRPr lang="es-ES" sz="1100" dirty="0"/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r>
              <a:rPr lang="es-ES" spc="113" dirty="0">
                <a:ea typeface="+mj-ea"/>
                <a:cs typeface="+mj-cs"/>
              </a:rPr>
              <a:t>Inversión de frecuencia</a:t>
            </a: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r>
              <a:rPr lang="es-ES" spc="113" dirty="0" err="1">
                <a:ea typeface="+mj-ea"/>
                <a:cs typeface="+mj-cs"/>
              </a:rPr>
              <a:t>Timers</a:t>
            </a:r>
            <a:r>
              <a:rPr lang="es-ES" spc="113" dirty="0">
                <a:ea typeface="+mj-ea"/>
                <a:cs typeface="+mj-cs"/>
              </a:rPr>
              <a:t> para reducir la latencia de los hijos</a:t>
            </a: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r>
              <a:rPr lang="es-ES" spc="113" dirty="0">
                <a:ea typeface="+mj-ea"/>
                <a:cs typeface="+mj-cs"/>
              </a:rPr>
              <a:t>No asegura la planificación sobre </a:t>
            </a:r>
            <a:r>
              <a:rPr lang="es-ES" spc="113" dirty="0" err="1">
                <a:ea typeface="+mj-ea"/>
                <a:cs typeface="+mj-cs"/>
              </a:rPr>
              <a:t>cores</a:t>
            </a:r>
            <a:r>
              <a:rPr lang="es-ES" spc="113" dirty="0">
                <a:ea typeface="+mj-ea"/>
                <a:cs typeface="+mj-cs"/>
              </a:rPr>
              <a:t> funcionando a frecuencias elevadas</a:t>
            </a: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endParaRPr lang="es-ES" sz="2000" dirty="0"/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endParaRPr lang="es-ES" sz="2000" dirty="0"/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endParaRPr lang="es-ES" sz="2000" dirty="0"/>
          </a:p>
          <a:p>
            <a:pPr lvl="1" indent="-514350" algn="just">
              <a:buNone/>
            </a:pPr>
            <a:r>
              <a:rPr lang="es-ES" sz="2800" b="1" dirty="0"/>
              <a:t>Los </a:t>
            </a:r>
            <a:r>
              <a:rPr lang="es-ES" sz="2800" b="1" dirty="0" err="1"/>
              <a:t>governors</a:t>
            </a:r>
            <a:r>
              <a:rPr lang="es-ES" sz="2800" b="1" dirty="0"/>
              <a:t> de Linux</a:t>
            </a: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endParaRPr lang="es-ES" sz="1100" dirty="0"/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r>
              <a:rPr lang="es-ES" spc="113" dirty="0">
                <a:ea typeface="+mj-ea"/>
                <a:cs typeface="+mj-cs"/>
              </a:rPr>
              <a:t>El software no puede seleccionar la frecuencia de operación por sí solo</a:t>
            </a: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r>
              <a:rPr lang="es-ES" spc="113" dirty="0">
                <a:ea typeface="+mj-ea"/>
                <a:cs typeface="+mj-cs"/>
              </a:rPr>
              <a:t>Performance y </a:t>
            </a:r>
            <a:r>
              <a:rPr lang="es-ES" spc="113" dirty="0" err="1">
                <a:ea typeface="+mj-ea"/>
                <a:cs typeface="+mj-cs"/>
              </a:rPr>
              <a:t>schedutil</a:t>
            </a:r>
            <a:endParaRPr lang="es-ES" spc="113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4938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14400"/>
            <a:ext cx="3871912" cy="1585913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4000" dirty="0"/>
              <a:t>La Aproximación NEST</a:t>
            </a:r>
          </a:p>
        </p:txBody>
      </p:sp>
    </p:spTree>
    <p:extLst>
      <p:ext uri="{BB962C8B-B14F-4D97-AF65-F5344CB8AC3E}">
        <p14:creationId xmlns:p14="http://schemas.microsoft.com/office/powerpoint/2010/main" val="268670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71700" y="1038331"/>
            <a:ext cx="6515100" cy="2088403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285750" indent="-285750" algn="just" rtl="0">
              <a:buFont typeface="Wingdings" panose="05000000000000000000" pitchFamily="2" charset="2"/>
              <a:buChar char="§"/>
            </a:pPr>
            <a:r>
              <a:rPr lang="es-ES" sz="1800" dirty="0">
                <a:latin typeface="+mn-lt"/>
              </a:rPr>
              <a:t>Dimensionamiento de los nidos</a:t>
            </a:r>
          </a:p>
          <a:p>
            <a:pPr algn="just" rtl="0"/>
            <a:endParaRPr lang="es-ES" sz="200" dirty="0">
              <a:latin typeface="+mn-lt"/>
            </a:endParaRPr>
          </a:p>
          <a:p>
            <a:pPr marL="800100" lvl="1" indent="-285750" algn="just">
              <a:buFont typeface="Wingdings" panose="05000000000000000000" pitchFamily="2" charset="2"/>
              <a:buChar char="Ø"/>
            </a:pPr>
            <a:r>
              <a:rPr lang="es-ES" spc="113" dirty="0">
                <a:ea typeface="+mj-ea"/>
                <a:cs typeface="+mj-cs"/>
              </a:rPr>
              <a:t>Demasiado grande   </a:t>
            </a:r>
            <a:r>
              <a:rPr lang="es-ES" spc="113" dirty="0">
                <a:ea typeface="+mj-ea"/>
                <a:cs typeface="+mj-cs"/>
                <a:sym typeface="Wingdings" panose="05000000000000000000" pitchFamily="2" charset="2"/>
              </a:rPr>
              <a:t> Mayor dispersión</a:t>
            </a:r>
          </a:p>
          <a:p>
            <a:pPr marL="800100" lvl="1" indent="-285750" algn="just">
              <a:buFont typeface="Wingdings" panose="05000000000000000000" pitchFamily="2" charset="2"/>
              <a:buChar char="Ø"/>
            </a:pPr>
            <a:r>
              <a:rPr lang="es-ES" spc="113" dirty="0">
                <a:ea typeface="+mj-ea"/>
                <a:cs typeface="+mj-cs"/>
                <a:sym typeface="Wingdings" panose="05000000000000000000" pitchFamily="2" charset="2"/>
              </a:rPr>
              <a:t>Demasiado pequeño  Mayor sobrecarga</a:t>
            </a:r>
          </a:p>
          <a:p>
            <a:pPr marL="800100" lvl="1" indent="-285750" algn="just">
              <a:buFont typeface="Wingdings" panose="05000000000000000000" pitchFamily="2" charset="2"/>
              <a:buChar char="Ø"/>
            </a:pPr>
            <a:endParaRPr lang="es-ES" spc="113" dirty="0">
              <a:ea typeface="+mj-ea"/>
              <a:cs typeface="+mj-cs"/>
              <a:sym typeface="Wingdings" panose="05000000000000000000" pitchFamily="2" charset="2"/>
            </a:endParaRPr>
          </a:p>
          <a:p>
            <a:pPr marL="800100" lvl="1" indent="-285750" algn="just">
              <a:buFont typeface="Wingdings" panose="05000000000000000000" pitchFamily="2" charset="2"/>
              <a:buChar char="Ø"/>
            </a:pPr>
            <a:endParaRPr lang="es-ES" spc="113" dirty="0">
              <a:ea typeface="+mj-ea"/>
              <a:cs typeface="+mj-cs"/>
              <a:sym typeface="Wingdings" panose="05000000000000000000" pitchFamily="2" charset="2"/>
            </a:endParaRPr>
          </a:p>
          <a:p>
            <a:pPr lvl="1" indent="-514350" algn="just">
              <a:buNone/>
            </a:pPr>
            <a:r>
              <a:rPr lang="es-ES" sz="2400" b="1" dirty="0"/>
              <a:t>Construcción del nido</a:t>
            </a: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endParaRPr lang="es-ES" sz="1200" dirty="0"/>
          </a:p>
          <a:p>
            <a:pPr marL="0" lvl="1" indent="0" algn="just">
              <a:buNone/>
            </a:pPr>
            <a:endParaRPr lang="es-ES" sz="2400" b="1" dirty="0"/>
          </a:p>
        </p:txBody>
      </p:sp>
      <p:pic>
        <p:nvPicPr>
          <p:cNvPr id="4" name="Imagen 3" descr="Imagen que contiene Texto&#10;&#10;Descripción generada automáticamente">
            <a:extLst>
              <a:ext uri="{FF2B5EF4-FFF2-40B4-BE49-F238E27FC236}">
                <a16:creationId xmlns:a16="http://schemas.microsoft.com/office/drawing/2014/main" id="{A0035842-7E4C-30A3-1BCC-22438FDE3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3600451"/>
            <a:ext cx="6515100" cy="20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5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71700" y="938319"/>
            <a:ext cx="6515100" cy="5719655"/>
          </a:xfrm>
        </p:spPr>
        <p:txBody>
          <a:bodyPr vert="horz" lIns="68580" tIns="34290" rIns="68580" bIns="34290" rtlCol="0" anchor="t">
            <a:normAutofit fontScale="92500" lnSpcReduction="20000"/>
          </a:bodyPr>
          <a:lstStyle/>
          <a:p>
            <a:pPr lvl="1" indent="-514350" algn="just">
              <a:buNone/>
            </a:pPr>
            <a:r>
              <a:rPr lang="es-ES" sz="2400" b="1" dirty="0"/>
              <a:t>Sustentación de la frecuencia</a:t>
            </a: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endParaRPr lang="es-ES" sz="1050" dirty="0"/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r>
              <a:rPr lang="es-ES" spc="113" dirty="0">
                <a:ea typeface="+mj-ea"/>
                <a:cs typeface="+mj-cs"/>
              </a:rPr>
              <a:t>Las tareas se bloquean con frecuencia</a:t>
            </a: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r>
              <a:rPr lang="es-ES" spc="113" dirty="0">
                <a:ea typeface="+mj-ea"/>
                <a:cs typeface="+mj-cs"/>
              </a:rPr>
              <a:t>Proceso idle para mantener los </a:t>
            </a:r>
            <a:r>
              <a:rPr lang="es-ES" spc="113" dirty="0" err="1">
                <a:ea typeface="+mj-ea"/>
                <a:cs typeface="+mj-cs"/>
              </a:rPr>
              <a:t>cores</a:t>
            </a:r>
            <a:r>
              <a:rPr lang="es-ES" spc="113" dirty="0">
                <a:ea typeface="+mj-ea"/>
                <a:cs typeface="+mj-cs"/>
              </a:rPr>
              <a:t> “calientes”</a:t>
            </a: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endParaRPr lang="es-ES" spc="113" dirty="0">
              <a:ea typeface="+mj-ea"/>
              <a:cs typeface="+mj-cs"/>
            </a:endParaRP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endParaRPr lang="es-ES" spc="113" dirty="0">
              <a:ea typeface="+mj-ea"/>
              <a:cs typeface="+mj-cs"/>
            </a:endParaRPr>
          </a:p>
          <a:p>
            <a:pPr lvl="1" indent="-514350" algn="just">
              <a:buNone/>
            </a:pPr>
            <a:r>
              <a:rPr lang="es-ES" sz="2400" b="1" dirty="0"/>
              <a:t>Reinserción en el nido</a:t>
            </a: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endParaRPr lang="es-ES" sz="1050" dirty="0"/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r>
              <a:rPr lang="es-ES" spc="113" dirty="0">
                <a:ea typeface="+mj-ea"/>
                <a:cs typeface="+mj-cs"/>
              </a:rPr>
              <a:t>Puede generarse una cadena de migraciones si la reinserción de una tarea no se hace con cautela</a:t>
            </a: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r>
              <a:rPr lang="es-ES" spc="113" dirty="0">
                <a:ea typeface="+mj-ea"/>
                <a:cs typeface="+mj-cs"/>
              </a:rPr>
              <a:t>Anclaje de las tareas a sus </a:t>
            </a:r>
            <a:r>
              <a:rPr lang="es-ES" spc="113" dirty="0" err="1">
                <a:ea typeface="+mj-ea"/>
                <a:cs typeface="+mj-cs"/>
              </a:rPr>
              <a:t>cores</a:t>
            </a:r>
            <a:endParaRPr lang="es-ES" spc="113" dirty="0">
              <a:ea typeface="+mj-ea"/>
              <a:cs typeface="+mj-cs"/>
            </a:endParaRP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r>
              <a:rPr lang="es-ES" spc="113" dirty="0">
                <a:ea typeface="+mj-ea"/>
                <a:cs typeface="+mj-cs"/>
              </a:rPr>
              <a:t>Puede planificarse sobre </a:t>
            </a:r>
            <a:r>
              <a:rPr lang="es-ES" spc="113" dirty="0" err="1">
                <a:ea typeface="+mj-ea"/>
                <a:cs typeface="+mj-cs"/>
              </a:rPr>
              <a:t>cores</a:t>
            </a:r>
            <a:r>
              <a:rPr lang="es-ES" spc="113" dirty="0">
                <a:ea typeface="+mj-ea"/>
                <a:cs typeface="+mj-cs"/>
              </a:rPr>
              <a:t> a los que no estén ancladas</a:t>
            </a: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endParaRPr lang="es-ES" spc="113" dirty="0">
              <a:ea typeface="+mj-ea"/>
              <a:cs typeface="+mj-cs"/>
            </a:endParaRP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endParaRPr lang="es-ES" spc="113" dirty="0">
              <a:ea typeface="+mj-ea"/>
              <a:cs typeface="+mj-cs"/>
            </a:endParaRPr>
          </a:p>
          <a:p>
            <a:pPr lvl="1" indent="-514350" algn="just">
              <a:buNone/>
            </a:pPr>
            <a:r>
              <a:rPr lang="es-ES" sz="2400" b="1" dirty="0"/>
              <a:t>Principio de conservación del trabajo</a:t>
            </a: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endParaRPr lang="es-ES" sz="1050" dirty="0"/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r>
              <a:rPr lang="es-ES" spc="113" dirty="0">
                <a:ea typeface="+mj-ea"/>
                <a:cs typeface="+mj-cs"/>
              </a:rPr>
              <a:t>Efectividad del nido primario</a:t>
            </a: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r>
              <a:rPr lang="es-ES" spc="113" dirty="0">
                <a:ea typeface="+mj-ea"/>
                <a:cs typeface="+mj-cs"/>
              </a:rPr>
              <a:t>El dominio de búsqueda de </a:t>
            </a:r>
            <a:r>
              <a:rPr lang="es-ES" spc="113" dirty="0" err="1">
                <a:ea typeface="+mj-ea"/>
                <a:cs typeface="+mj-cs"/>
              </a:rPr>
              <a:t>cores</a:t>
            </a:r>
            <a:r>
              <a:rPr lang="es-ES" spc="113" dirty="0">
                <a:ea typeface="+mj-ea"/>
                <a:cs typeface="+mj-cs"/>
              </a:rPr>
              <a:t> idle es más amplio en NEST que en CFS</a:t>
            </a: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endParaRPr lang="es-ES" spc="113" dirty="0">
              <a:ea typeface="+mj-ea"/>
              <a:cs typeface="+mj-cs"/>
            </a:endParaRP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endParaRPr lang="es-ES" spc="113" dirty="0">
              <a:ea typeface="+mj-ea"/>
              <a:cs typeface="+mj-cs"/>
            </a:endParaRPr>
          </a:p>
          <a:p>
            <a:pPr marL="0" lvl="1" indent="0" algn="just">
              <a:buNone/>
            </a:pPr>
            <a:r>
              <a:rPr lang="es-ES" sz="2400" b="1" dirty="0"/>
              <a:t>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62592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14401"/>
            <a:ext cx="3457575" cy="3271838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4000" dirty="0"/>
              <a:t>Evaluación del Rendimiento de NEST</a:t>
            </a:r>
            <a:br>
              <a:rPr lang="es-ES" sz="4000" dirty="0"/>
            </a:br>
            <a:br>
              <a:rPr lang="es-ES" sz="4000" dirty="0"/>
            </a:br>
            <a:r>
              <a:rPr lang="es-ES" sz="2800" dirty="0"/>
              <a:t>(suites de configuración)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010935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14563" y="1095482"/>
            <a:ext cx="6515100" cy="4905269"/>
          </a:xfrm>
        </p:spPr>
        <p:txBody>
          <a:bodyPr vert="horz" lIns="68580" tIns="34290" rIns="68580" bIns="34290" rtlCol="0" anchor="t">
            <a:normAutofit/>
          </a:bodyPr>
          <a:lstStyle/>
          <a:p>
            <a:pPr lvl="1" indent="-514350" algn="just">
              <a:buNone/>
            </a:pPr>
            <a:r>
              <a:rPr lang="es-ES" sz="3200" b="1" dirty="0"/>
              <a:t>Hardware empleado</a:t>
            </a: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endParaRPr lang="es-ES" sz="1200" dirty="0"/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r>
              <a:rPr lang="es-ES" sz="2400" spc="113" dirty="0">
                <a:ea typeface="+mj-ea"/>
                <a:cs typeface="+mj-cs"/>
              </a:rPr>
              <a:t>4 servidores multiprocesadores (2 o 4 sockets por máquina)</a:t>
            </a: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r>
              <a:rPr lang="es-ES" sz="2400" spc="113" dirty="0" err="1">
                <a:ea typeface="+mj-ea"/>
                <a:cs typeface="+mj-cs"/>
              </a:rPr>
              <a:t>CPUs</a:t>
            </a:r>
            <a:r>
              <a:rPr lang="es-ES" sz="2400" spc="113" dirty="0">
                <a:ea typeface="+mj-ea"/>
                <a:cs typeface="+mj-cs"/>
              </a:rPr>
              <a:t> Intel Xeon (2014 – 2019)</a:t>
            </a: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endParaRPr lang="es-ES" sz="2400" spc="113" dirty="0">
              <a:ea typeface="+mj-ea"/>
              <a:cs typeface="+mj-cs"/>
            </a:endParaRP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endParaRPr lang="es-ES" sz="2400" spc="113" dirty="0">
              <a:ea typeface="+mj-ea"/>
              <a:cs typeface="+mj-cs"/>
            </a:endParaRPr>
          </a:p>
          <a:p>
            <a:pPr lvl="1" indent="-514350" algn="just">
              <a:buNone/>
            </a:pPr>
            <a:r>
              <a:rPr lang="es-ES" sz="3200" b="1" dirty="0"/>
              <a:t>Obtención de medidas</a:t>
            </a: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endParaRPr lang="es-ES" sz="1200" dirty="0"/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r>
              <a:rPr lang="es-ES" sz="2400" spc="113" dirty="0">
                <a:ea typeface="+mj-ea"/>
                <a:cs typeface="+mj-cs"/>
              </a:rPr>
              <a:t>2 ejecuciones de calentamiento</a:t>
            </a: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r>
              <a:rPr lang="es-ES" sz="2400" spc="113" dirty="0">
                <a:ea typeface="+mj-ea"/>
                <a:cs typeface="+mj-cs"/>
              </a:rPr>
              <a:t>10 ejecuciones reales (rendimiento)</a:t>
            </a: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r>
              <a:rPr lang="es-ES" sz="2400" spc="113" dirty="0">
                <a:ea typeface="+mj-ea"/>
                <a:cs typeface="+mj-cs"/>
              </a:rPr>
              <a:t>30 ejecuciones reales (energía)</a:t>
            </a: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r>
              <a:rPr lang="es-ES" sz="2400" spc="113" dirty="0">
                <a:ea typeface="+mj-ea"/>
                <a:cs typeface="+mj-cs"/>
              </a:rPr>
              <a:t>Comparación con CFS-</a:t>
            </a:r>
            <a:r>
              <a:rPr lang="es-ES" sz="2400" spc="113" dirty="0" err="1">
                <a:ea typeface="+mj-ea"/>
                <a:cs typeface="+mj-cs"/>
              </a:rPr>
              <a:t>schedutil</a:t>
            </a:r>
            <a:endParaRPr lang="es-ES" sz="2400" spc="113" dirty="0">
              <a:ea typeface="+mj-ea"/>
              <a:cs typeface="+mj-cs"/>
            </a:endParaRPr>
          </a:p>
          <a:p>
            <a:pPr marL="271463" lvl="1" indent="-271463" algn="just">
              <a:buFont typeface="Wingdings" panose="05000000000000000000" pitchFamily="2" charset="2"/>
              <a:buChar char="§"/>
            </a:pPr>
            <a:endParaRPr lang="es-ES" sz="2400" spc="113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10408696"/>
      </p:ext>
    </p:extLst>
  </p:cSld>
  <p:clrMapOvr>
    <a:masterClrMapping/>
  </p:clrMapOvr>
</p:sld>
</file>

<file path=ppt/theme/theme1.xml><?xml version="1.0" encoding="utf-8"?>
<a:theme xmlns:a="http://schemas.openxmlformats.org/drawingml/2006/main" name="Una sola línea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6_TF22318419_Win32" id="{09B7D6E8-71E0-4E9F-9533-7859122552A9}" vid="{B2A888A1-2BEF-435D-8EDA-2DF8A1A8DEF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3d8522a-15f0-4944-bfba-0204f0f9a65f" xsi:nil="true"/>
    <_activity xmlns="73d8522a-15f0-4944-bfba-0204f0f9a65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40D7B3715EE33429D1474A0A0D4EBF4" ma:contentTypeVersion="17" ma:contentTypeDescription="Crear nuevo documento." ma:contentTypeScope="" ma:versionID="245f112b477c460c03242f3ed8022eda">
  <xsd:schema xmlns:xsd="http://www.w3.org/2001/XMLSchema" xmlns:xs="http://www.w3.org/2001/XMLSchema" xmlns:p="http://schemas.microsoft.com/office/2006/metadata/properties" xmlns:ns3="73d8522a-15f0-4944-bfba-0204f0f9a65f" xmlns:ns4="742ee8aa-d45b-49c5-bcfe-bbc5b8d7269e" targetNamespace="http://schemas.microsoft.com/office/2006/metadata/properties" ma:root="true" ma:fieldsID="1d6dccfbbca503f3f18b61d8533b73e4" ns3:_="" ns4:_="">
    <xsd:import namespace="73d8522a-15f0-4944-bfba-0204f0f9a65f"/>
    <xsd:import namespace="742ee8aa-d45b-49c5-bcfe-bbc5b8d7269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d8522a-15f0-4944-bfba-0204f0f9a6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2ee8aa-d45b-49c5-bcfe-bbc5b8d7269e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purl.org/dc/dcmitype/"/>
    <ds:schemaRef ds:uri="73d8522a-15f0-4944-bfba-0204f0f9a65f"/>
    <ds:schemaRef ds:uri="http://purl.org/dc/elements/1.1/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742ee8aa-d45b-49c5-bcfe-bbc5b8d7269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72A519-F65A-413E-AB3A-D6865E17B4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d8522a-15f0-4944-bfba-0204f0f9a65f"/>
    <ds:schemaRef ds:uri="742ee8aa-d45b-49c5-bcfe-bbc5b8d726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ventas minimalista</Template>
  <TotalTime>488</TotalTime>
  <Words>751</Words>
  <Application>Microsoft Office PowerPoint</Application>
  <PresentationFormat>Presentación en pantalla (4:3)</PresentationFormat>
  <Paragraphs>168</Paragraphs>
  <Slides>28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Arial</vt:lpstr>
      <vt:lpstr>Calibri</vt:lpstr>
      <vt:lpstr>Tenorite</vt:lpstr>
      <vt:lpstr>Wingdings</vt:lpstr>
      <vt:lpstr>Una sola línea</vt:lpstr>
      <vt:lpstr>OS Scheduling with Nest: keeping Tasks Close Together on Warm Cores</vt:lpstr>
      <vt:lpstr>Introducción</vt:lpstr>
      <vt:lpstr>Presentación de PowerPoint</vt:lpstr>
      <vt:lpstr>Presentación de PowerPoint</vt:lpstr>
      <vt:lpstr>La Aproximación NEST</vt:lpstr>
      <vt:lpstr>Presentación de PowerPoint</vt:lpstr>
      <vt:lpstr>Presentación de PowerPoint</vt:lpstr>
      <vt:lpstr>Evaluación del Rendimiento de NEST  (suites de configuración)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Evaluación del Rendimiento de NEST  (suite Da Capo)</vt:lpstr>
      <vt:lpstr>Presentación de PowerPoint</vt:lpstr>
      <vt:lpstr>Presentación de PowerPoint</vt:lpstr>
      <vt:lpstr>Presentación de PowerPoint</vt:lpstr>
      <vt:lpstr>Evaluación del Rendimiento de NEST  (Benchmarks NPB)</vt:lpstr>
      <vt:lpstr>Presentación de PowerPoint</vt:lpstr>
      <vt:lpstr>Presentación de PowerPoint</vt:lpstr>
      <vt:lpstr>Evaluación del Rendimiento de NEST  (Suite Phoronix)</vt:lpstr>
      <vt:lpstr>Presentación de PowerPoint</vt:lpstr>
      <vt:lpstr>Evaluación del Rendimiento de NEST  (Otras Aplicaciones)</vt:lpstr>
      <vt:lpstr>Presentación de PowerPoint</vt:lpstr>
      <vt:lpstr>Conclusiones</vt:lpstr>
      <vt:lpstr>Presentación de PowerPoint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Scheduling with Nest: keeping Tasks Close Together on Warm Cores</dc:title>
  <dc:creator>RUANO GUTIERREZ, NOE</dc:creator>
  <cp:lastModifiedBy>RUANO GUTIERREZ, NOE</cp:lastModifiedBy>
  <cp:revision>2</cp:revision>
  <dcterms:created xsi:type="dcterms:W3CDTF">2023-11-05T23:27:10Z</dcterms:created>
  <dcterms:modified xsi:type="dcterms:W3CDTF">2023-11-07T11:34:01Z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0x010100540D7B3715EE33429D1474A0A0D4EBF4</vt:lpwstr>
  </property>
</Properties>
</file>