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293" r:id="rId57"/>
    <p:sldId id="317" r:id="rId58"/>
    <p:sldId id="31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31FE1B-F231-C861-AB0C-33F047D2DF59}" name="VIÑAS SIERRA, VICTOR" initials="VSV" userId="S::vvs224@alumnos.unican.es::8de5e37a-e42e-4ebf-ad6c-3764c8851d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8/10/relationships/authors" Target="author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3E86E56-BC49-9369-6429-8F464A3243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C12083-645C-7832-0422-2440C43141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E2403-20EB-4335-82E0-E152BE6049FB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9DAA15-7496-09FC-54F5-9F32033143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938C3E-87DC-40EA-D86E-9F300C8DD3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76214-165F-4FA2-9DEF-C64B3EE9A7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0738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030A-062B-44B9-BACD-DA1B38FFFABF}" type="datetimeFigureOut">
              <a:rPr lang="es-ES" smtClean="0"/>
              <a:t>15/11/2023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39044-BBCE-4296-BA24-344A22D3A2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363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Segoe UI" panose="020B0502040204020203" pitchFamily="34" charset="0"/>
              </a:rPr>
              <a:t>La </a:t>
            </a:r>
            <a:r>
              <a:rPr lang="es-ES" sz="1800" dirty="0" err="1">
                <a:effectLst/>
                <a:latin typeface="Segoe UI" panose="020B0502040204020203" pitchFamily="34" charset="0"/>
              </a:rPr>
              <a:t>segmentacion</a:t>
            </a:r>
            <a:r>
              <a:rPr lang="es-ES" sz="1800" dirty="0">
                <a:effectLst/>
                <a:latin typeface="Segoe UI" panose="020B0502040204020203" pitchFamily="34" charset="0"/>
              </a:rPr>
              <a:t> se permite siempre y cuando no modifique los 64MB de Xen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2868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Vmware</a:t>
            </a:r>
            <a:r>
              <a:rPr lang="es-ES" dirty="0"/>
              <a:t> tiene varios productos que permiten ejecutar simultáneamente varios Linux. </a:t>
            </a:r>
            <a:r>
              <a:rPr lang="es-ES" dirty="0" err="1"/>
              <a:t>ESXServer</a:t>
            </a:r>
            <a:r>
              <a:rPr lang="es-ES" dirty="0"/>
              <a:t> es muy popular, pero el acuerdo de licencia de usuario final impide dificulta la obtención de resultados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184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Vmware</a:t>
            </a:r>
            <a:r>
              <a:rPr lang="es-ES" dirty="0"/>
              <a:t> tiene varios productos que permiten ejecutar simultáneamente varios Linux. </a:t>
            </a:r>
            <a:r>
              <a:rPr lang="es-ES" dirty="0" err="1"/>
              <a:t>ESXServer</a:t>
            </a:r>
            <a:r>
              <a:rPr lang="es-ES" dirty="0"/>
              <a:t> es muy popular, pero el acuerdo de licencia de usuario final impide la publicación de los datos obtenidos en el </a:t>
            </a:r>
            <a:r>
              <a:rPr lang="es-ES" dirty="0" err="1"/>
              <a:t>benchmark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262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OSDB = Operative </a:t>
            </a:r>
            <a:r>
              <a:rPr lang="es-ES" dirty="0" err="1"/>
              <a:t>Sistem</a:t>
            </a:r>
            <a:r>
              <a:rPr lang="es-ES" dirty="0"/>
              <a:t> Data Base </a:t>
            </a:r>
            <a:r>
              <a:rPr lang="es-ES" dirty="0" err="1"/>
              <a:t>Benchmark</a:t>
            </a:r>
            <a:endParaRPr lang="es-ES" dirty="0"/>
          </a:p>
          <a:p>
            <a:r>
              <a:rPr lang="es-ES" dirty="0" err="1"/>
              <a:t>Dbench</a:t>
            </a:r>
            <a:r>
              <a:rPr lang="es-ES" dirty="0"/>
              <a:t> = Simula file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 (90.000)</a:t>
            </a:r>
            <a:br>
              <a:rPr lang="es-ES" dirty="0"/>
            </a:br>
            <a:r>
              <a:rPr lang="es-ES" dirty="0"/>
              <a:t>WEB99 = Web </a:t>
            </a:r>
            <a:r>
              <a:rPr lang="es-ES" dirty="0" err="1"/>
              <a:t>services</a:t>
            </a:r>
            <a:endParaRPr lang="es-ES" dirty="0"/>
          </a:p>
          <a:p>
            <a:r>
              <a:rPr lang="es-ES" dirty="0"/>
              <a:t>Pruebas realizadas con 1 CPU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41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99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265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MTU – Unidad </a:t>
            </a:r>
            <a:r>
              <a:rPr lang="es-ES" dirty="0" err="1"/>
              <a:t>Maxima</a:t>
            </a:r>
            <a:r>
              <a:rPr lang="es-ES" dirty="0"/>
              <a:t> Transferencia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3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233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921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0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02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Segoe UI" panose="020B0502040204020203" pitchFamily="34" charset="0"/>
              </a:rPr>
              <a:t>2 niveles resultan conflictivos ya que las aplicaciones y el SO </a:t>
            </a:r>
            <a:r>
              <a:rPr lang="es-ES" sz="1800" dirty="0" err="1">
                <a:effectLst/>
                <a:latin typeface="Segoe UI" panose="020B0502040204020203" pitchFamily="34" charset="0"/>
              </a:rPr>
              <a:t>tendrian</a:t>
            </a:r>
            <a:r>
              <a:rPr lang="es-ES" sz="1800" dirty="0">
                <a:effectLst/>
                <a:latin typeface="Segoe UI" panose="020B0502040204020203" pitchFamily="34" charset="0"/>
              </a:rPr>
              <a:t> el mismo nivel (1)</a:t>
            </a:r>
            <a:endParaRPr lang="es-ES" sz="180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270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212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883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945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444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951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cambiar los intervalos a 50ms obtenemos un rendimiento casi similar al de Linux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799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239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82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Segoe UI" panose="020B0502040204020203" pitchFamily="34" charset="0"/>
              </a:rPr>
              <a:t>Se comprueba el segmento del </a:t>
            </a:r>
            <a:r>
              <a:rPr lang="es-ES" sz="1800" dirty="0" err="1">
                <a:effectLst/>
                <a:latin typeface="Segoe UI" panose="020B0502040204020203" pitchFamily="34" charset="0"/>
              </a:rPr>
              <a:t>codigo</a:t>
            </a:r>
            <a:r>
              <a:rPr lang="es-ES" sz="1800" dirty="0">
                <a:effectLst/>
                <a:latin typeface="Segoe UI" panose="020B0502040204020203" pitchFamily="34" charset="0"/>
              </a:rPr>
              <a:t> correspondiente con el controlador para ver si tiene nivel de prioridad 0, los SO no puede crear segmentos de prioridad 0.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67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Segoe UI" panose="020B0502040204020203" pitchFamily="34" charset="0"/>
              </a:rPr>
              <a:t>Contiene </a:t>
            </a:r>
            <a:r>
              <a:rPr lang="es-ES" sz="1800" dirty="0" err="1">
                <a:effectLst/>
                <a:latin typeface="Segoe UI" panose="020B0502040204020203" pitchFamily="34" charset="0"/>
              </a:rPr>
              <a:t>informacion</a:t>
            </a:r>
            <a:r>
              <a:rPr lang="es-ES" sz="1800" dirty="0">
                <a:effectLst/>
                <a:latin typeface="Segoe UI" panose="020B0502040204020203" pitchFamily="34" charset="0"/>
              </a:rPr>
              <a:t> del estado actual del sistema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14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Segoe UI" panose="020B0502040204020203" pitchFamily="34" charset="0"/>
              </a:rPr>
              <a:t>Un SO que desee modificar una tabla realiza una </a:t>
            </a:r>
            <a:r>
              <a:rPr lang="es-ES" sz="1800" dirty="0" err="1">
                <a:effectLst/>
                <a:latin typeface="Segoe UI" panose="020B0502040204020203" pitchFamily="34" charset="0"/>
              </a:rPr>
              <a:t>hiperllamada</a:t>
            </a:r>
            <a:r>
              <a:rPr lang="es-ES" sz="1800" dirty="0">
                <a:effectLst/>
                <a:latin typeface="Segoe UI" panose="020B0502040204020203" pitchFamily="34" charset="0"/>
              </a:rPr>
              <a:t> a Xen y este se encarga de la actualización</a:t>
            </a:r>
            <a:endParaRPr lang="es-ES" sz="180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36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Segoe UI" panose="020B0502040204020203" pitchFamily="34" charset="0"/>
              </a:rPr>
              <a:t>Se emplean rules para gestionar el funcionamiento correcto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69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tabla de traducciones también es gestionada por el domain0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995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60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39044-BBCE-4296-BA24-344A22D3A223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05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C5D5-75AD-4B99-969A-872AD824E4D1}" type="datetime1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40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F20E-C071-4263-A7F4-B2F263222363}" type="datetime1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BA98-719F-4FDB-8271-48B82B6AB57E}" type="datetime1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74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5D19-8E58-4CCA-BFB2-2A7DCD8D90D6}" type="datetime1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128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900-097B-43EF-AEDC-B601E0562112}" type="datetime1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7555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5375-3B6E-4682-BDE2-FC61CC2DD624}" type="datetime1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546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7594-876D-47D2-A863-0021D8E59BB8}" type="datetime1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78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C54-0F6E-4254-9FBE-05B9562CEA02}" type="datetime1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93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AC2F-0D3D-4DD8-BF32-206A85E3693B}" type="datetime1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39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0311-05CA-4ACC-9203-40AF4057240D}" type="datetime1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0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561F-DD1A-4ECC-8556-9A11A13EC99B}" type="datetime1">
              <a:rPr lang="es-ES" smtClean="0"/>
              <a:t>15/11/2023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15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7E8-8A74-4C16-A8B9-02779793D796}" type="datetime1">
              <a:rPr lang="es-ES" smtClean="0"/>
              <a:t>15/11/2023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35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5DB7-562E-4B70-95D1-73CA7D1E96D2}" type="datetime1">
              <a:rPr lang="es-ES" smtClean="0"/>
              <a:t>15/11/2023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65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490B-B481-4FA9-B77F-8E64543639C0}" type="datetime1">
              <a:rPr lang="es-ES" smtClean="0"/>
              <a:t>15/11/2023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37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7295-1146-46A9-836B-75EE2EC418CD}" type="datetime1">
              <a:rPr lang="es-ES" smtClean="0"/>
              <a:t>15/11/2023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76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6221-2410-40E2-967E-4F51B3D32D7D}" type="datetime1">
              <a:rPr lang="es-ES" smtClean="0"/>
              <a:t>15/11/2023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8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7EB5C-0D6A-42EC-8E6F-4A3386E9D3E7}" type="datetime1">
              <a:rPr lang="es-ES" smtClean="0"/>
              <a:t>15/11/2023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7BA9DC-1353-4E98-8CCF-2BA9126E9B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750E-B158-4C76-CD18-F9974E0FD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94" y="490276"/>
            <a:ext cx="5826719" cy="1646302"/>
          </a:xfrm>
        </p:spPr>
        <p:txBody>
          <a:bodyPr/>
          <a:lstStyle/>
          <a:p>
            <a:pPr algn="just"/>
            <a:r>
              <a:rPr lang="es-ES" dirty="0"/>
              <a:t>Xen and the Art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Virtualization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79857-B62F-EB52-064D-FE2F619E8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2471" y="6384816"/>
            <a:ext cx="1871529" cy="1096899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Victor Viñas</a:t>
            </a:r>
          </a:p>
        </p:txBody>
      </p:sp>
    </p:spTree>
    <p:extLst>
      <p:ext uri="{BB962C8B-B14F-4D97-AF65-F5344CB8AC3E}">
        <p14:creationId xmlns:p14="http://schemas.microsoft.com/office/powerpoint/2010/main" val="20307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1349"/>
            <a:ext cx="6347714" cy="41874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virtualización completa permite </a:t>
            </a:r>
            <a:r>
              <a:rPr lang="es-ES" dirty="0" err="1"/>
              <a:t>hostear</a:t>
            </a:r>
            <a:r>
              <a:rPr lang="es-ES" dirty="0"/>
              <a:t> numerosos SO de forma simultánea.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Sin embargo, no es compatible con la arquitectura x86, debido a la necesidad de un VM manager para ejecutar ciertas instrucciones.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Además, la virtualización del MMU en x86 resulta bastante compleja.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Estos problemas se pueden resolver a costa de rendimiento y complejidad.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10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 err="1"/>
              <a:t>Paravirtualización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03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31349"/>
            <a:ext cx="5722835" cy="41874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Existe un hipervisor llamado </a:t>
            </a:r>
            <a:r>
              <a:rPr lang="es-ES" dirty="0" err="1"/>
              <a:t>VMware’s</a:t>
            </a:r>
            <a:r>
              <a:rPr lang="es-ES" dirty="0"/>
              <a:t> ESX Server que plantea una solución.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Reescribe dinámicamente la VM por partes para colocar </a:t>
            </a:r>
            <a:r>
              <a:rPr lang="es-ES" dirty="0" err="1"/>
              <a:t>traps</a:t>
            </a:r>
            <a:r>
              <a:rPr lang="es-ES" dirty="0"/>
              <a:t> donde se requiera intervención del VM Manager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Sin embargo, supone un alto coste computacional para las operaciones que requieran actualizaciones, como puede ser la creación de un proceso.</a:t>
            </a:r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11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 err="1"/>
              <a:t>Paravirtualización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253F80-CAD1-0CA6-2ACE-5CF0B53B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575" y1="25059" x2="39575" y2="25059"/>
                        <a14:foregroundMark x1="44887" y1="21277" x2="44887" y2="21277"/>
                        <a14:foregroundMark x1="45153" y1="26950" x2="45153" y2="26950"/>
                        <a14:foregroundMark x1="45153" y1="26950" x2="45153" y2="26950"/>
                        <a14:foregroundMark x1="39841" y1="22222" x2="39841" y2="22222"/>
                        <a14:foregroundMark x1="71979" y1="45863" x2="71979" y2="45863"/>
                        <a14:foregroundMark x1="72510" y1="36170" x2="72510" y2="36170"/>
                        <a14:foregroundMark x1="72244" y1="31206" x2="72244" y2="31206"/>
                        <a14:foregroundMark x1="72244" y1="31206" x2="72244" y2="31206"/>
                        <a14:foregroundMark x1="72244" y1="31206" x2="72244" y2="31206"/>
                        <a14:foregroundMark x1="72244" y1="31206" x2="72244" y2="31206"/>
                        <a14:foregroundMark x1="72244" y1="31206" x2="72244" y2="31206"/>
                        <a14:foregroundMark x1="71979" y1="29314" x2="71979" y2="29314"/>
                        <a14:foregroundMark x1="72244" y1="26950" x2="73041" y2="24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10" y="2393043"/>
            <a:ext cx="3432990" cy="19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8BE201E-D7B2-93DA-7D69-CE1888B24AD7}"/>
              </a:ext>
            </a:extLst>
          </p:cNvPr>
          <p:cNvSpPr txBox="1"/>
          <p:nvPr/>
        </p:nvSpPr>
        <p:spPr>
          <a:xfrm>
            <a:off x="6627382" y="4136869"/>
            <a:ext cx="16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VMWare’s</a:t>
            </a:r>
            <a:r>
              <a:rPr lang="es-ES" dirty="0"/>
              <a:t> ESX</a:t>
            </a:r>
          </a:p>
        </p:txBody>
      </p:sp>
    </p:spTree>
    <p:extLst>
      <p:ext uri="{BB962C8B-B14F-4D97-AF65-F5344CB8AC3E}">
        <p14:creationId xmlns:p14="http://schemas.microsoft.com/office/powerpoint/2010/main" val="8119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51889"/>
            <a:ext cx="6347714" cy="4905285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virtualización completa presenta otra serie de problemas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dan ocasiones en las que es conveniente que el SO alojado vea los recursos disponibles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evitar estos inconvenientes, emplearemos la </a:t>
            </a:r>
            <a:r>
              <a:rPr lang="es-ES" dirty="0" err="1"/>
              <a:t>paravirtualización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Abstracción de la VM similar, pero no idéntica, al hardware subyacente, que mejora el rendimiento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Requiere modificaciones en el SO alojado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12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 err="1"/>
              <a:t>Paravirtualización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395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1349"/>
            <a:ext cx="6347714" cy="41874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¿Motivaciones que llevan a recurrir a la </a:t>
            </a:r>
            <a:r>
              <a:rPr lang="es-ES" dirty="0" err="1"/>
              <a:t>paravirtualización</a:t>
            </a:r>
            <a:r>
              <a:rPr lang="es-ES" dirty="0"/>
              <a:t>?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Cumplimiento de los siguientes requisitos:</a:t>
            </a:r>
          </a:p>
          <a:p>
            <a:pPr lvl="1" algn="just"/>
            <a:r>
              <a:rPr lang="es-ES" dirty="0"/>
              <a:t>El soporte para ABI resulta esencial, o los usuarios no </a:t>
            </a:r>
            <a:r>
              <a:rPr lang="es-ES" dirty="0" err="1"/>
              <a:t>transicionarán</a:t>
            </a:r>
            <a:r>
              <a:rPr lang="es-ES" dirty="0"/>
              <a:t> a Xen.</a:t>
            </a:r>
          </a:p>
          <a:p>
            <a:pPr lvl="1" algn="just"/>
            <a:r>
              <a:rPr lang="es-ES" dirty="0"/>
              <a:t>Compatible con sistemas operativos completos.</a:t>
            </a:r>
          </a:p>
          <a:p>
            <a:pPr lvl="1" algn="just"/>
            <a:r>
              <a:rPr lang="es-ES" dirty="0"/>
              <a:t>Es necesaria para obtener buen rendimiento y aislamiento de recursos en arquitectura x86</a:t>
            </a:r>
          </a:p>
          <a:p>
            <a:pPr lvl="1" algn="just"/>
            <a:r>
              <a:rPr lang="es-ES" dirty="0"/>
              <a:t>Ocultar completamente los efectos de la virtualización pone en riesgo el funcionamiento y el rendimiento del 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13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 err="1"/>
              <a:t>Paravirtualización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544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1349"/>
            <a:ext cx="6347714" cy="41874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Detalles de la </a:t>
            </a:r>
            <a:r>
              <a:rPr lang="es-ES" dirty="0" err="1"/>
              <a:t>paravirtualización</a:t>
            </a:r>
            <a:r>
              <a:rPr lang="es-ES" dirty="0"/>
              <a:t> de x86.</a:t>
            </a:r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14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Interfaz de la VM</a:t>
            </a:r>
          </a:p>
        </p:txBody>
      </p:sp>
      <p:pic>
        <p:nvPicPr>
          <p:cNvPr id="2" name="Imagen 1" descr="Texto&#10;&#10;Descripción generada automáticamente con confianza media">
            <a:extLst>
              <a:ext uri="{FF2B5EF4-FFF2-40B4-BE49-F238E27FC236}">
                <a16:creationId xmlns:a16="http://schemas.microsoft.com/office/drawing/2014/main" id="{AE3E3AA6-7E1B-2F6F-B344-62EB77C4BC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89093" y="2685722"/>
            <a:ext cx="8165813" cy="30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4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1349"/>
            <a:ext cx="6347714" cy="4187439"/>
          </a:xfrm>
        </p:spPr>
        <p:txBody>
          <a:bodyPr>
            <a:normAutofit/>
          </a:bodyPr>
          <a:lstStyle/>
          <a:p>
            <a:pPr algn="just"/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Managment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Virtualizar memoria es la tarea más compleja de la </a:t>
            </a:r>
            <a:r>
              <a:rPr lang="es-ES" dirty="0" err="1"/>
              <a:t>paravirtualización</a:t>
            </a:r>
            <a:r>
              <a:rPr lang="es-ES" dirty="0"/>
              <a:t>. Tanto en términos de mecanismos requeridos para el hipervisor como en modificaciones requeridas para el </a:t>
            </a:r>
            <a:r>
              <a:rPr lang="es-ES" dirty="0" err="1"/>
              <a:t>port</a:t>
            </a:r>
            <a:r>
              <a:rPr lang="es-ES" dirty="0"/>
              <a:t> de cada SO.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Existen métodos basados en software </a:t>
            </a:r>
            <a:r>
              <a:rPr lang="es-ES" dirty="0" err="1"/>
              <a:t>managed</a:t>
            </a:r>
            <a:r>
              <a:rPr lang="es-ES" dirty="0"/>
              <a:t> TLB mediante etiquetas, sin embargo, x86 no cuenta con esta función, sino que gestiona los fallos de TLB mediante hardware en el procesador.</a:t>
            </a:r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15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Interfaz de la VM, Memoria</a:t>
            </a:r>
          </a:p>
        </p:txBody>
      </p:sp>
    </p:spTree>
    <p:extLst>
      <p:ext uri="{BB962C8B-B14F-4D97-AF65-F5344CB8AC3E}">
        <p14:creationId xmlns:p14="http://schemas.microsoft.com/office/powerpoint/2010/main" val="78225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1349"/>
            <a:ext cx="6347714" cy="41874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2 limitaciones para obtener máximo rendimiento:</a:t>
            </a:r>
          </a:p>
          <a:p>
            <a:pPr algn="just"/>
            <a:endParaRPr lang="es-ES" dirty="0"/>
          </a:p>
          <a:p>
            <a:pPr lvl="1" algn="just"/>
            <a:r>
              <a:rPr lang="es-ES" dirty="0"/>
              <a:t>Las traducciones de página deben registrarse en la tabla de paginas accesible mediante hardware</a:t>
            </a:r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Debido a la inexistencia de etiquetas en la TLB, un cambio en el espacio de direcciones requerirá una descarga completa del TLB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16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Interfaz de la VM, Memoria</a:t>
            </a:r>
          </a:p>
        </p:txBody>
      </p:sp>
    </p:spTree>
    <p:extLst>
      <p:ext uri="{BB962C8B-B14F-4D97-AF65-F5344CB8AC3E}">
        <p14:creationId xmlns:p14="http://schemas.microsoft.com/office/powerpoint/2010/main" val="355775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1349"/>
            <a:ext cx="6347714" cy="41874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En respuesta a estas limitaciones se toman 2 decisiones:</a:t>
            </a:r>
          </a:p>
          <a:p>
            <a:pPr algn="just"/>
            <a:endParaRPr lang="es-ES" dirty="0"/>
          </a:p>
          <a:p>
            <a:pPr lvl="1" algn="just"/>
            <a:r>
              <a:rPr lang="es-ES" dirty="0"/>
              <a:t>Los SO alojados son los responsables de la tabla de páginas hardware, involucrando mínimamente a Xen.</a:t>
            </a:r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Se reservan 64MB al comienzo de cada espacio de direcciones para Xen.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17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Interfaz de la VM, Memoria</a:t>
            </a:r>
          </a:p>
        </p:txBody>
      </p:sp>
    </p:spTree>
    <p:extLst>
      <p:ext uri="{BB962C8B-B14F-4D97-AF65-F5344CB8AC3E}">
        <p14:creationId xmlns:p14="http://schemas.microsoft.com/office/powerpoint/2010/main" val="191469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1349"/>
            <a:ext cx="6347714" cy="41874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Un SO necesita una tabla de páginas: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/>
              <a:t>Asigna e inicializa una pagina de su reserva de memoria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/>
              <a:t>La registra mediante Xen y le concede los permisos de escritura.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dirty="0"/>
              <a:t>Xen validará las actualizaciones de la tabla de páginas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Permite controlar que los SO puedan acceder únicamente a sus propias páginas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Los primeros 64MB de cada espacio de direcciones no es accesible por el SO ni por las </a:t>
            </a:r>
            <a:r>
              <a:rPr lang="es-ES" dirty="0" err="1"/>
              <a:t>ABIs</a:t>
            </a:r>
            <a:r>
              <a:rPr lang="es-ES" dirty="0"/>
              <a:t> de x86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18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Interfaz de la VM, Memoria</a:t>
            </a:r>
          </a:p>
        </p:txBody>
      </p:sp>
    </p:spTree>
    <p:extLst>
      <p:ext uri="{BB962C8B-B14F-4D97-AF65-F5344CB8AC3E}">
        <p14:creationId xmlns:p14="http://schemas.microsoft.com/office/powerpoint/2010/main" val="319957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1349"/>
            <a:ext cx="6347714" cy="41874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Problemas a la hora de virtualizar la CPU</a:t>
            </a:r>
          </a:p>
          <a:p>
            <a:pPr marL="0" indent="0" algn="just">
              <a:buNone/>
            </a:pPr>
            <a:endParaRPr lang="es-ES" dirty="0"/>
          </a:p>
          <a:p>
            <a:pPr lvl="1" algn="just"/>
            <a:r>
              <a:rPr lang="es-ES" dirty="0"/>
              <a:t>La presencia de un hipervisor requiere que este tenga el mayor nivel de prioridad</a:t>
            </a:r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Necesario modificar los SO para ejecutarse con un nivel de prioridad menor</a:t>
            </a:r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La arquitectura x86 cuenta con hasta 4 niveles distintos de prioridad (0-3)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19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Interfaz de la VM, CPU</a:t>
            </a:r>
          </a:p>
        </p:txBody>
      </p:sp>
    </p:spTree>
    <p:extLst>
      <p:ext uri="{BB962C8B-B14F-4D97-AF65-F5344CB8AC3E}">
        <p14:creationId xmlns:p14="http://schemas.microsoft.com/office/powerpoint/2010/main" val="99295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D5A1F-0398-4803-6983-2E592C12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5A639-A5FB-947B-134B-12B0EA7A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106"/>
            <a:ext cx="6347714" cy="4330258"/>
          </a:xfrm>
        </p:spPr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Enfoque y descripción general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Diseño Detallado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Evaluación del Rendimiento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dirty="0"/>
              <a:t>Conclusiones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0A4DD4-59B8-294A-587C-05B94491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85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1349"/>
            <a:ext cx="6347714" cy="41874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Las instrucciones que requieran privilegios de nivel 0 son </a:t>
            </a:r>
            <a:r>
              <a:rPr lang="es-ES" dirty="0" err="1"/>
              <a:t>paravirtualizadas</a:t>
            </a:r>
            <a:r>
              <a:rPr lang="es-ES" dirty="0"/>
              <a:t> y deben ser verificadas y ejecutadas por Xen.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Cualquier intento del SO de ejecutar directamente una de estas instrucciones fallará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20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Interfaz de la VM, CPU</a:t>
            </a:r>
          </a:p>
        </p:txBody>
      </p:sp>
    </p:spTree>
    <p:extLst>
      <p:ext uri="{BB962C8B-B14F-4D97-AF65-F5344CB8AC3E}">
        <p14:creationId xmlns:p14="http://schemas.microsoft.com/office/powerpoint/2010/main" val="222107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1348"/>
            <a:ext cx="6347714" cy="464891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Las instrucciones que requieran privilegios de nivel 0 son </a:t>
            </a:r>
            <a:r>
              <a:rPr lang="es-ES" dirty="0" err="1"/>
              <a:t>paravirtualizadas</a:t>
            </a:r>
            <a:r>
              <a:rPr lang="es-ES" dirty="0"/>
              <a:t> y deben ser verificadas y ejecutadas por Xen.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Cualquier intento del SO de ejecutar directamente una de estas instrucciones fallará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Las excepciones se pueden virtualizar de forma sencilla debido a su funcionamiento en arquitectura x86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seguridad es gestionada por Xen, verificando los controladores de las excepciones generadas por los 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21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Interfaz de la VM, CPU</a:t>
            </a:r>
          </a:p>
        </p:txBody>
      </p:sp>
    </p:spTree>
    <p:extLst>
      <p:ext uri="{BB962C8B-B14F-4D97-AF65-F5344CB8AC3E}">
        <p14:creationId xmlns:p14="http://schemas.microsoft.com/office/powerpoint/2010/main" val="43403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1349"/>
            <a:ext cx="6347714" cy="41874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Xen no emula dispositivos hardware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opta por utilizar un conjunto sencillo de abstracciones de dispositivos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Los datos I/O se comunican con cada VM haciendo uso de buffers asíncronos de memoria compartida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Permite una comunicación de alta velocidad mientras Xen se encarga de las comprobaciones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22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Interfaz de la VM, I/O </a:t>
            </a:r>
          </a:p>
        </p:txBody>
      </p:sp>
    </p:spTree>
    <p:extLst>
      <p:ext uri="{BB962C8B-B14F-4D97-AF65-F5344CB8AC3E}">
        <p14:creationId xmlns:p14="http://schemas.microsoft.com/office/powerpoint/2010/main" val="41089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4452359"/>
            <a:ext cx="6705601" cy="1666429"/>
          </a:xfrm>
        </p:spPr>
        <p:txBody>
          <a:bodyPr>
            <a:normAutofit/>
          </a:bodyPr>
          <a:lstStyle/>
          <a:p>
            <a:pPr algn="just"/>
            <a:r>
              <a:rPr lang="es-ES" dirty="0" err="1"/>
              <a:t>Lineas</a:t>
            </a:r>
            <a:r>
              <a:rPr lang="es-ES" dirty="0"/>
              <a:t> de código a modificar relativas al total del SO (WIP)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Windows: código heredado de su versión 16 bits, </a:t>
            </a:r>
            <a:r>
              <a:rPr lang="es-ES" dirty="0" err="1"/>
              <a:t>boot-loading</a:t>
            </a:r>
            <a:r>
              <a:rPr lang="es-ES" dirty="0"/>
              <a:t> y accesos a tabla de páginas más complejos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23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Costes de adaptar un SO a Xen</a:t>
            </a:r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108461F4-6A86-9607-C71F-F2CB46E0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1" y="1751889"/>
            <a:ext cx="6063487" cy="242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7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2625"/>
            <a:ext cx="6705601" cy="413616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Uno de los objetivos de Xen era separar la política del mecanismo siempre y cuando sea posible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 bien el hipervisor es necesario en ciertas funciones, se tratará de reducir su uso en problemas de alto nivel.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hipervisor se encargará únicamente de gestionar operaciones básicas de control recibidas desde VM autorizadas.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24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Control y gestión</a:t>
            </a:r>
          </a:p>
        </p:txBody>
      </p:sp>
    </p:spTree>
    <p:extLst>
      <p:ext uri="{BB962C8B-B14F-4D97-AF65-F5344CB8AC3E}">
        <p14:creationId xmlns:p14="http://schemas.microsoft.com/office/powerpoint/2010/main" val="2338313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4946847"/>
            <a:ext cx="6705601" cy="143344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Estructura de un sistema gestionado mediante Xen.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arrancar se crea una máquina llamada Domain0, tiene control del hipervisor y del resto de </a:t>
            </a:r>
            <a:r>
              <a:rPr lang="es-ES" dirty="0" err="1"/>
              <a:t>VMs</a:t>
            </a:r>
            <a:r>
              <a:rPr lang="es-ES" dirty="0"/>
              <a:t> del sistema.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25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2-Enfoque y </a:t>
            </a:r>
            <a:r>
              <a:rPr lang="es-ES" dirty="0" err="1"/>
              <a:t>Descripcion</a:t>
            </a:r>
            <a:r>
              <a:rPr lang="es-ES" dirty="0"/>
              <a:t> General</a:t>
            </a:r>
            <a:br>
              <a:rPr lang="es-ES" dirty="0"/>
            </a:br>
            <a:r>
              <a:rPr lang="es-ES" dirty="0"/>
              <a:t>Control y gestión</a:t>
            </a:r>
          </a:p>
        </p:txBody>
      </p:sp>
      <p:pic>
        <p:nvPicPr>
          <p:cNvPr id="2" name="Imagen 1" descr="Tabla, Calendario&#10;&#10;Descripción generada automáticamente">
            <a:extLst>
              <a:ext uri="{FF2B5EF4-FFF2-40B4-BE49-F238E27FC236}">
                <a16:creationId xmlns:a16="http://schemas.microsoft.com/office/drawing/2014/main" id="{DC7E6BDE-4D48-7808-369A-38764849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84" y="1897206"/>
            <a:ext cx="4027826" cy="28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4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2625"/>
            <a:ext cx="6705601" cy="4136164"/>
          </a:xfrm>
        </p:spPr>
        <p:txBody>
          <a:bodyPr>
            <a:normAutofit/>
          </a:bodyPr>
          <a:lstStyle/>
          <a:p>
            <a:pPr algn="just"/>
            <a:r>
              <a:rPr lang="es-ES" dirty="0" err="1"/>
              <a:t>Hypercalls</a:t>
            </a:r>
            <a:r>
              <a:rPr lang="es-ES" dirty="0"/>
              <a:t>: Comunicación VM -&gt; Hipervisor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Permiten a una VM realizar una llamada hipervisor para acceder a una operación que requiere privilegios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Eventos: Comunicación Hipervisor -&gt; VM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Mecanismo de eventos asíncronos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Xen emplea un pequeño numero de mensajes diferentes para notificar de eventos importantes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26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3-Diseño Detallado</a:t>
            </a:r>
            <a:br>
              <a:rPr lang="es-ES" dirty="0"/>
            </a:br>
            <a:r>
              <a:rPr lang="es-ES" dirty="0"/>
              <a:t>Transferencias de Control</a:t>
            </a:r>
          </a:p>
        </p:txBody>
      </p:sp>
    </p:spTree>
    <p:extLst>
      <p:ext uri="{BB962C8B-B14F-4D97-AF65-F5344CB8AC3E}">
        <p14:creationId xmlns:p14="http://schemas.microsoft.com/office/powerpoint/2010/main" val="408062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2625"/>
            <a:ext cx="6705601" cy="413616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presencia de un hipervisor supone una capa de protección adicional entre los SO y los dispositivos I/O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requiere un sistema que permita a los datos desplazarse verticalmente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Buscamos el menor </a:t>
            </a:r>
            <a:r>
              <a:rPr lang="es-ES" dirty="0" err="1"/>
              <a:t>overhead</a:t>
            </a:r>
            <a:r>
              <a:rPr lang="es-ES" dirty="0"/>
              <a:t> posible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Sistema basado en I/O Descriptor </a:t>
            </a:r>
            <a:r>
              <a:rPr lang="es-ES" dirty="0" err="1"/>
              <a:t>Rings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27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3-Diseño Detallado</a:t>
            </a:r>
            <a:br>
              <a:rPr lang="es-ES" dirty="0"/>
            </a:br>
            <a:r>
              <a:rPr lang="es-ES" dirty="0"/>
              <a:t>I/O </a:t>
            </a:r>
            <a:r>
              <a:rPr lang="es-ES" dirty="0" err="1"/>
              <a:t>Rings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84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4785645"/>
            <a:ext cx="6705601" cy="183734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Sistema basado en dos pares de punteros “</a:t>
            </a:r>
            <a:r>
              <a:rPr lang="es-ES" dirty="0" err="1"/>
              <a:t>producer-consumer</a:t>
            </a:r>
            <a:r>
              <a:rPr lang="es-ES" dirty="0"/>
              <a:t>”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Estructura lo bastante genérica como para ser compatible con un amplio número de dispositivos.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28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3-Diseño Detallado</a:t>
            </a:r>
            <a:br>
              <a:rPr lang="es-ES" dirty="0"/>
            </a:br>
            <a:r>
              <a:rPr lang="es-ES" dirty="0"/>
              <a:t>I/O </a:t>
            </a:r>
            <a:r>
              <a:rPr lang="es-ES" dirty="0" err="1"/>
              <a:t>Rings</a:t>
            </a:r>
            <a:endParaRPr lang="es-ES" dirty="0"/>
          </a:p>
        </p:txBody>
      </p:sp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FA9ED966-6377-0982-04E6-2F6FBB48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74" y="1751889"/>
            <a:ext cx="4443362" cy="28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09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2625"/>
            <a:ext cx="6705601" cy="413616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Varios subsistemas de Xen emplean las técnicas de diseño descritas hasta ahora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Contemplaremos como se alcanza la virtualización en:</a:t>
            </a:r>
          </a:p>
          <a:p>
            <a:pPr lvl="1" algn="just"/>
            <a:r>
              <a:rPr lang="es-ES" dirty="0" err="1"/>
              <a:t>Timers</a:t>
            </a:r>
            <a:endParaRPr lang="es-ES" dirty="0"/>
          </a:p>
          <a:p>
            <a:pPr lvl="1" algn="just"/>
            <a:r>
              <a:rPr lang="es-ES" dirty="0"/>
              <a:t>CPU</a:t>
            </a:r>
          </a:p>
          <a:p>
            <a:pPr lvl="1" algn="just"/>
            <a:r>
              <a:rPr lang="es-ES" dirty="0"/>
              <a:t>Direcciones</a:t>
            </a:r>
          </a:p>
          <a:p>
            <a:pPr lvl="1" algn="just"/>
            <a:r>
              <a:rPr lang="es-ES" dirty="0"/>
              <a:t>Memoria</a:t>
            </a:r>
          </a:p>
          <a:p>
            <a:pPr lvl="1" algn="just"/>
            <a:r>
              <a:rPr lang="es-ES" dirty="0"/>
              <a:t>Network</a:t>
            </a:r>
          </a:p>
          <a:p>
            <a:pPr lvl="1" algn="just"/>
            <a:r>
              <a:rPr lang="es-ES" dirty="0"/>
              <a:t>Disco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29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3-Diseño Detallado</a:t>
            </a:r>
            <a:br>
              <a:rPr lang="es-ES" dirty="0"/>
            </a:br>
            <a:r>
              <a:rPr lang="es-ES" dirty="0"/>
              <a:t>Virtualización del Subsistema</a:t>
            </a:r>
          </a:p>
        </p:txBody>
      </p:sp>
    </p:spTree>
    <p:extLst>
      <p:ext uri="{BB962C8B-B14F-4D97-AF65-F5344CB8AC3E}">
        <p14:creationId xmlns:p14="http://schemas.microsoft.com/office/powerpoint/2010/main" val="36078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62748-DF96-A134-84B5-754D43C5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1"/>
            <a:ext cx="6347713" cy="1142288"/>
          </a:xfrm>
        </p:spPr>
        <p:txBody>
          <a:bodyPr>
            <a:normAutofit fontScale="90000"/>
          </a:bodyPr>
          <a:lstStyle/>
          <a:p>
            <a:r>
              <a:rPr lang="es-ES" dirty="0"/>
              <a:t>1-Introducción:</a:t>
            </a:r>
            <a:br>
              <a:rPr lang="es-ES" dirty="0"/>
            </a:br>
            <a:r>
              <a:rPr lang="es-ES" dirty="0"/>
              <a:t>Virtualización como Herramienta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3AF76-BA3B-2A2D-A136-B5C2BD3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24456"/>
            <a:ext cx="6347714" cy="3716908"/>
          </a:xfrm>
        </p:spPr>
        <p:txBody>
          <a:bodyPr/>
          <a:lstStyle/>
          <a:p>
            <a:r>
              <a:rPr lang="es-ES" dirty="0"/>
              <a:t>La virtualización permite crear representaciones virtuales de elementos físicos imitando sus características.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Puede ser empleada para subdividir los recursos de un computador moderno.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Hardware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Rendimiento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Funcionalidades y seguridad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CB0A07-3B84-718D-6146-A5096914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300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2625"/>
            <a:ext cx="6705601" cy="413616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Los SO alojados tienen acceso al tiempo real, virtual y </a:t>
            </a:r>
            <a:r>
              <a:rPr lang="es-ES" dirty="0" err="1"/>
              <a:t>wallclock</a:t>
            </a:r>
            <a:r>
              <a:rPr lang="es-ES" dirty="0"/>
              <a:t> time.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El tiempo real se contabiliza desde que la VM arranca y se mide en nanosegundos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El tiempo virtual avanza mientras la VM está siendo ejecutada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Cada SO puede programar </a:t>
            </a:r>
            <a:r>
              <a:rPr lang="es-ES" dirty="0" err="1"/>
              <a:t>timers</a:t>
            </a:r>
            <a:r>
              <a:rPr lang="es-ES" dirty="0"/>
              <a:t> para tiempo real y virtual, así como gestionarlos.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30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3-Diseño Detallado</a:t>
            </a:r>
            <a:br>
              <a:rPr lang="es-ES" dirty="0"/>
            </a:br>
            <a:r>
              <a:rPr lang="es-ES" dirty="0"/>
              <a:t>Virtualización del Tiempo</a:t>
            </a:r>
          </a:p>
        </p:txBody>
      </p:sp>
    </p:spTree>
    <p:extLst>
      <p:ext uri="{BB962C8B-B14F-4D97-AF65-F5344CB8AC3E}">
        <p14:creationId xmlns:p14="http://schemas.microsoft.com/office/powerpoint/2010/main" val="328328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2625"/>
            <a:ext cx="6705601" cy="413616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Se emplea el algoritmo </a:t>
            </a:r>
            <a:r>
              <a:rPr lang="es-ES" dirty="0" err="1"/>
              <a:t>Borrowed</a:t>
            </a:r>
            <a:r>
              <a:rPr lang="es-ES" dirty="0"/>
              <a:t> Virtual Time (BVT)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Baja latencia y buen rendimiento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 trata de minimizar el tiempo en el que una VM se encuentra atendiendo a un evento</a:t>
            </a:r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31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3-Diseño Detallado</a:t>
            </a:r>
            <a:br>
              <a:rPr lang="es-ES" dirty="0"/>
            </a:br>
            <a:r>
              <a:rPr lang="es-ES" dirty="0"/>
              <a:t>Virtualización de la CPU</a:t>
            </a:r>
          </a:p>
        </p:txBody>
      </p:sp>
    </p:spTree>
    <p:extLst>
      <p:ext uri="{BB962C8B-B14F-4D97-AF65-F5344CB8AC3E}">
        <p14:creationId xmlns:p14="http://schemas.microsoft.com/office/powerpoint/2010/main" val="3116654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2625"/>
            <a:ext cx="6705601" cy="413616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Cada SO tiene una tabla de páginas virtual que no es visible para el MMU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Xen gestiona las actualizaciones de la tabla y evitando que los SO realicen cambios no deseados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gestionar la validación, a cada marco de página se le asigna un tipo según la función que desempeñará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disminuir el numero de </a:t>
            </a:r>
            <a:r>
              <a:rPr lang="es-ES" dirty="0" err="1"/>
              <a:t>hiperllamadas</a:t>
            </a:r>
            <a:r>
              <a:rPr lang="es-ES" dirty="0"/>
              <a:t>, los SO pueden poner en cola varias actualizaciones antes de la llamada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32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3-Diseño Detallado</a:t>
            </a:r>
            <a:br>
              <a:rPr lang="es-ES" dirty="0"/>
            </a:br>
            <a:r>
              <a:rPr lang="es-ES" dirty="0"/>
              <a:t>Virtualización de direcciones</a:t>
            </a:r>
          </a:p>
        </p:txBody>
      </p:sp>
    </p:spTree>
    <p:extLst>
      <p:ext uri="{BB962C8B-B14F-4D97-AF65-F5344CB8AC3E}">
        <p14:creationId xmlns:p14="http://schemas.microsoft.com/office/powerpoint/2010/main" val="1576918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2625"/>
            <a:ext cx="6705601" cy="413616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memoria reservada para cada VM se especifica en el momento de su creación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Una VM podría “aumentar” o “disminuir” su tamaño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Pese a que los SO permiten crear una ilusión de continuidad en la memoria física, esto no está garantizado por Xen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 el SO quien se encarga de mapear las direcciones físicas al hardware del sistema</a:t>
            </a:r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33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3-Diseño Detallado</a:t>
            </a:r>
            <a:br>
              <a:rPr lang="es-ES" dirty="0"/>
            </a:br>
            <a:r>
              <a:rPr lang="es-ES" dirty="0"/>
              <a:t>Virtualización de la Memoria</a:t>
            </a:r>
          </a:p>
        </p:txBody>
      </p:sp>
    </p:spTree>
    <p:extLst>
      <p:ext uri="{BB962C8B-B14F-4D97-AF65-F5344CB8AC3E}">
        <p14:creationId xmlns:p14="http://schemas.microsoft.com/office/powerpoint/2010/main" val="861773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2624"/>
            <a:ext cx="6705601" cy="442386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Xen proporciona una abstracción de un firewall-</a:t>
            </a:r>
            <a:r>
              <a:rPr lang="es-ES" dirty="0" err="1"/>
              <a:t>router</a:t>
            </a:r>
            <a:r>
              <a:rPr lang="es-ES" dirty="0"/>
              <a:t> virtual (VFR) donde cada VM tiene uno o varias interfaces de red (VIF).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Domain0 participa en la gestión de la red configurando las direcciones.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Xen implementa un sistema de paquetes por turnos para garantizar el correcto funcionamiento del sistema.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34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3-Diseño Detallado</a:t>
            </a:r>
            <a:br>
              <a:rPr lang="es-ES" dirty="0"/>
            </a:br>
            <a:r>
              <a:rPr lang="es-ES" dirty="0"/>
              <a:t>Virtualización de la Network</a:t>
            </a:r>
          </a:p>
        </p:txBody>
      </p:sp>
    </p:spTree>
    <p:extLst>
      <p:ext uri="{BB962C8B-B14F-4D97-AF65-F5344CB8AC3E}">
        <p14:creationId xmlns:p14="http://schemas.microsoft.com/office/powerpoint/2010/main" val="1393412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2624"/>
            <a:ext cx="6705601" cy="442386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Domain0 es la única VM con acceso directo y sin restricción a los discos físicos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resto de </a:t>
            </a:r>
            <a:r>
              <a:rPr lang="es-ES" dirty="0" err="1"/>
              <a:t>VMs</a:t>
            </a:r>
            <a:r>
              <a:rPr lang="es-ES" dirty="0"/>
              <a:t> deben acceder mediante la abstracción de los bloques virtuales (</a:t>
            </a:r>
            <a:r>
              <a:rPr lang="es-ES" dirty="0" err="1"/>
              <a:t>VBDs</a:t>
            </a:r>
            <a:r>
              <a:rPr lang="es-ES" dirty="0"/>
              <a:t>), creados y configurados desde el software de gestión del Domain0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VBD emplea el mecanismo I/O ring para gestionar los accesos al disco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Cada VBD cuenta con su propia tabla de traducciones en el hipervisor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35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3-Diseño Detallado</a:t>
            </a:r>
            <a:br>
              <a:rPr lang="es-ES" dirty="0"/>
            </a:br>
            <a:r>
              <a:rPr lang="es-ES" dirty="0"/>
              <a:t>Virtualización del Disco</a:t>
            </a:r>
          </a:p>
        </p:txBody>
      </p:sp>
    </p:spTree>
    <p:extLst>
      <p:ext uri="{BB962C8B-B14F-4D97-AF65-F5344CB8AC3E}">
        <p14:creationId xmlns:p14="http://schemas.microsoft.com/office/powerpoint/2010/main" val="1967964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2624"/>
            <a:ext cx="6705601" cy="442386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tarea de crear el SO inicial para una nueva VM es delegada a Domain0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Accede a la memoria de la VM, configura el SO e informa a Xen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Presenta ciertas ventajas frente a construir las VM directamente desde Xen: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dirty="0"/>
              <a:t>Reduce la complejidad del hipervisor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dirty="0"/>
              <a:t>Evita posibles errores y bugs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dirty="0"/>
              <a:t>Adaptabilidad frente a nuevos 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36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3-Diseño Detallado</a:t>
            </a:r>
            <a:br>
              <a:rPr lang="es-ES" dirty="0"/>
            </a:br>
            <a:r>
              <a:rPr lang="es-ES" dirty="0"/>
              <a:t>Creación de una nueva VM</a:t>
            </a:r>
          </a:p>
        </p:txBody>
      </p:sp>
    </p:spTree>
    <p:extLst>
      <p:ext uri="{BB962C8B-B14F-4D97-AF65-F5344CB8AC3E}">
        <p14:creationId xmlns:p14="http://schemas.microsoft.com/office/powerpoint/2010/main" val="134744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21394"/>
            <a:ext cx="6705601" cy="498509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Realizaremos una serie de pruebas de rendimiento en Xen comparando los resultados con otras técnicas de virtualización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Compararemos la ejecución de numerosas aplicaciones de forma concurrente en un SO con la misma ejecución con un sistema operativo dedicado a cada aplicación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 tendrá evaluará el aislamiento proporcionado por Xen y el </a:t>
            </a:r>
            <a:r>
              <a:rPr lang="es-ES" dirty="0" err="1"/>
              <a:t>overhead</a:t>
            </a:r>
            <a:r>
              <a:rPr lang="es-ES" dirty="0"/>
              <a:t> total al ejecutar varios SO en el mismo hardware</a:t>
            </a:r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37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248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21394"/>
            <a:ext cx="6705601" cy="498509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Realizaremos una serie de pruebas de rendimiento en Xen comparando los resultados con otras técnicas de virtualización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Compararemos la ejecución de numerosas aplicaciones de forma concurrente en un SO con la misma ejecución con un sistema operativo dedicado a cada aplicación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Se tendrá evaluará el aislamiento proporcionado por Xen y el </a:t>
            </a:r>
            <a:r>
              <a:rPr lang="es-ES" dirty="0" err="1"/>
              <a:t>overhead</a:t>
            </a:r>
            <a:r>
              <a:rPr lang="es-ES" dirty="0"/>
              <a:t> total al ejecutar varios SO en el mismo hardware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esta evaluación se empleará el </a:t>
            </a:r>
            <a:r>
              <a:rPr lang="es-ES" dirty="0" err="1"/>
              <a:t>port</a:t>
            </a:r>
            <a:r>
              <a:rPr lang="es-ES" dirty="0"/>
              <a:t> </a:t>
            </a:r>
            <a:r>
              <a:rPr lang="es-ES" dirty="0" err="1"/>
              <a:t>XenoLinux</a:t>
            </a:r>
            <a:r>
              <a:rPr lang="es-ES" dirty="0"/>
              <a:t> como SO alojado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38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980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21394"/>
            <a:ext cx="6995313" cy="498509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VMware Workstation 3.2, desarrollado por VMware, presenta un gran rendimiento gracias a su arquitectura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User-mode</a:t>
            </a:r>
            <a:r>
              <a:rPr lang="es-ES" dirty="0"/>
              <a:t> Linux (UML) es una plataforma que permite la virtualización de un sistema Linux sin ser modificado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UMLinux</a:t>
            </a:r>
            <a:r>
              <a:rPr lang="es-ES" dirty="0"/>
              <a:t> presenta similitudes con UML pero con un código base diferente, obtiene resultados muy similares a UML, por lo que no será tenido en cuenta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Plex86 es similar, pero presenta un rendimiento muy inferior</a:t>
            </a:r>
          </a:p>
          <a:p>
            <a:pPr algn="just"/>
            <a:endParaRPr lang="es-ES" dirty="0"/>
          </a:p>
          <a:p>
            <a:pPr algn="just"/>
            <a:r>
              <a:rPr lang="es-ES" dirty="0" err="1"/>
              <a:t>VirtualPC</a:t>
            </a:r>
            <a:r>
              <a:rPr lang="es-ES" dirty="0"/>
              <a:t> presenta un diseño similar a </a:t>
            </a:r>
            <a:r>
              <a:rPr lang="es-ES" dirty="0" err="1"/>
              <a:t>Vmware</a:t>
            </a:r>
            <a:r>
              <a:rPr lang="es-ES" dirty="0"/>
              <a:t>, pero todas sus versiones cuentan con restricciones de benchmarking en sus licencias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39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68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62748-DF96-A134-84B5-754D43C5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1"/>
            <a:ext cx="6347713" cy="1142288"/>
          </a:xfrm>
        </p:spPr>
        <p:txBody>
          <a:bodyPr>
            <a:normAutofit fontScale="90000"/>
          </a:bodyPr>
          <a:lstStyle/>
          <a:p>
            <a:r>
              <a:rPr lang="es-ES" dirty="0"/>
              <a:t>1-Introducción:</a:t>
            </a:r>
            <a:br>
              <a:rPr lang="es-ES" dirty="0"/>
            </a:br>
            <a:r>
              <a:rPr lang="es-ES" dirty="0"/>
              <a:t>Xen y la arquitectura x86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3AF76-BA3B-2A2D-A136-B5C2BD3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24455"/>
            <a:ext cx="6347714" cy="4221623"/>
          </a:xfrm>
        </p:spPr>
        <p:txBody>
          <a:bodyPr/>
          <a:lstStyle/>
          <a:p>
            <a:r>
              <a:rPr lang="es-ES" dirty="0"/>
              <a:t>Xen es un hipervisor basado en arquitectura x86.</a:t>
            </a:r>
          </a:p>
          <a:p>
            <a:endParaRPr lang="es-ES" dirty="0"/>
          </a:p>
          <a:p>
            <a:r>
              <a:rPr lang="es-ES" dirty="0"/>
              <a:t>Permite a múltiples SO compartir hardware de forma segura y completamente aislada mediante varias VM.</a:t>
            </a:r>
          </a:p>
          <a:p>
            <a:endParaRPr lang="es-ES" dirty="0"/>
          </a:p>
          <a:p>
            <a:r>
              <a:rPr lang="es-ES" dirty="0"/>
              <a:t>Evita renunciar a rendimiento o a funcionalidades.</a:t>
            </a:r>
          </a:p>
          <a:p>
            <a:endParaRPr lang="es-ES" dirty="0"/>
          </a:p>
          <a:p>
            <a:r>
              <a:rPr lang="es-ES" dirty="0"/>
              <a:t>Puede alcanza un limite de hasta 100 VM.</a:t>
            </a:r>
          </a:p>
          <a:p>
            <a:endParaRPr lang="es-ES" dirty="0"/>
          </a:p>
          <a:p>
            <a:r>
              <a:rPr lang="es-ES" dirty="0"/>
              <a:t>Alto rendimiento con </a:t>
            </a:r>
            <a:r>
              <a:rPr lang="es-ES" dirty="0" err="1"/>
              <a:t>overhead</a:t>
            </a:r>
            <a:r>
              <a:rPr lang="es-ES" dirty="0"/>
              <a:t> mínimo.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D51FA5-C6F4-62BD-032C-98C70F3A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766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4381876"/>
            <a:ext cx="6705601" cy="219662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Las comprobaciones se efectuarán en base a una ejecución nativa de Linux, la cual presentará el rendimiento máximo teórico.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Los resultados presentados componen la media de múltiples ejecuciones.</a:t>
            </a:r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40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DBB3C9-BFDB-1695-22FC-7A3253CC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202120"/>
            <a:ext cx="6916848" cy="31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93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11928"/>
            <a:ext cx="6705601" cy="460821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obtener medidas más precisas de Xen y de los demás </a:t>
            </a:r>
            <a:r>
              <a:rPr lang="es-ES" dirty="0" err="1"/>
              <a:t>VMMs</a:t>
            </a:r>
            <a:r>
              <a:rPr lang="es-ES" dirty="0"/>
              <a:t>, se realizarán una serie de pruebas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objetivo será poner a prueba diferentes subsistemas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evaluará el </a:t>
            </a:r>
            <a:r>
              <a:rPr lang="es-ES" dirty="0" err="1"/>
              <a:t>overhead</a:t>
            </a:r>
            <a:r>
              <a:rPr lang="es-ES" dirty="0"/>
              <a:t> requerido para la virtualización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el caso de Linux se comparará su versión monoprocesador (L-UP) y multiprocesador (L-SMP)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realizará también una evaluación del </a:t>
            </a:r>
            <a:r>
              <a:rPr lang="es-ES" dirty="0" err="1"/>
              <a:t>overhead</a:t>
            </a:r>
            <a:r>
              <a:rPr lang="es-ES" dirty="0"/>
              <a:t> de la virtualización de la red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41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4865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42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1821E6-1395-C0A7-B7F7-95AD1CAE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48" y="1335549"/>
            <a:ext cx="5522613" cy="45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43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6E270F5-A3DB-EDCE-3A53-77AFCFFC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69" y="1373248"/>
            <a:ext cx="5314648" cy="25233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59E7CA0-0D5C-7DA7-D9FB-B128229E8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670" y="4054715"/>
            <a:ext cx="5314648" cy="203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97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65014"/>
            <a:ext cx="6705601" cy="3983525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Se han realizado 37 </a:t>
            </a:r>
            <a:r>
              <a:rPr lang="es-ES" dirty="0" err="1"/>
              <a:t>microbenchmarks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24 de ellos presentan un rendimiento similar entre </a:t>
            </a:r>
            <a:r>
              <a:rPr lang="es-ES" dirty="0" err="1"/>
              <a:t>XenoLinux</a:t>
            </a:r>
            <a:r>
              <a:rPr lang="es-ES" dirty="0"/>
              <a:t> y Linux nativo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Los valores en negrita representan valores desfavorables para Xen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Los resultados muestran resultado favorables para Xen en términos de rendimiento y </a:t>
            </a:r>
            <a:r>
              <a:rPr lang="es-ES" dirty="0" err="1"/>
              <a:t>overhead</a:t>
            </a:r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44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8018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65014"/>
            <a:ext cx="6705601" cy="3983525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Compararemos el rendimiento al ejecutar varias aplicaciones en diferentes SO frente a su ejecución en un único sistema.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realizarán comprobaciones con 1, 2, 4, 8 y 16 copias del </a:t>
            </a:r>
            <a:r>
              <a:rPr lang="es-ES" dirty="0" err="1"/>
              <a:t>benchmark</a:t>
            </a:r>
            <a:r>
              <a:rPr lang="es-ES" dirty="0"/>
              <a:t> SPEC WEB99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Se empleará una máquina de 2 </a:t>
            </a:r>
            <a:r>
              <a:rPr lang="es-ES" dirty="0" err="1"/>
              <a:t>CPUs</a:t>
            </a:r>
            <a:r>
              <a:rPr lang="es-ES" dirty="0"/>
              <a:t> con ejecución paralela </a:t>
            </a:r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45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7067740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r>
              <a:rPr lang="es-ES" dirty="0"/>
              <a:t>Máquinas Virtuales Concurrentes</a:t>
            </a:r>
          </a:p>
        </p:txBody>
      </p:sp>
    </p:spTree>
    <p:extLst>
      <p:ext uri="{BB962C8B-B14F-4D97-AF65-F5344CB8AC3E}">
        <p14:creationId xmlns:p14="http://schemas.microsoft.com/office/powerpoint/2010/main" val="3384099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46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7067740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r>
              <a:rPr lang="es-ES" dirty="0"/>
              <a:t>Máquinas Virtuales Concurrentes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53A926-775F-59C6-E312-2BDA5D4B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01" y="1751889"/>
            <a:ext cx="5198310" cy="478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12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65014"/>
            <a:ext cx="6705601" cy="3983525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Con una única copia de Apache la paralelización no es aprovechada correctamente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Los mejores resultados para un CPU de 2 </a:t>
            </a:r>
            <a:r>
              <a:rPr lang="es-ES" dirty="0" err="1"/>
              <a:t>cores</a:t>
            </a:r>
            <a:r>
              <a:rPr lang="es-ES" dirty="0"/>
              <a:t> se obtienen con 2 VM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Con valores más altos, Apache parece presentar ciertos problemas de escalabilidad que afectan al rendimiento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47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7067740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r>
              <a:rPr lang="es-ES" dirty="0"/>
              <a:t>Máquinas Virtuales Concurrentes</a:t>
            </a:r>
          </a:p>
        </p:txBody>
      </p:sp>
    </p:spTree>
    <p:extLst>
      <p:ext uri="{BB962C8B-B14F-4D97-AF65-F5344CB8AC3E}">
        <p14:creationId xmlns:p14="http://schemas.microsoft.com/office/powerpoint/2010/main" val="652665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48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7067740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r>
              <a:rPr lang="es-ES" dirty="0"/>
              <a:t>Máquinas Virtuales Concurrentes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ADB82B-96DC-3EFA-5234-A391A8297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61" y="1751889"/>
            <a:ext cx="4828232" cy="482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07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65014"/>
            <a:ext cx="6705601" cy="454147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Se realiza una prueba similar con instancias de PostgreSQL ejecutándose en distintas VM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rendimiento va disminuyendo según vamos añadiendo </a:t>
            </a:r>
            <a:r>
              <a:rPr lang="es-ES" dirty="0" err="1"/>
              <a:t>VMs</a:t>
            </a:r>
            <a:r>
              <a:rPr lang="es-ES" dirty="0"/>
              <a:t>, posiblemente debido al aumento de los cambios de contexto y de las operaciones del disco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IR, Xen otorga a cada VM un peso distinto, permitiendo apreciar diferencias en las franjas de la tabla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Esto no ocurre en OLTP, empeorando el rendimiento debido al alto nivel de actividad en el disco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49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7067740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r>
              <a:rPr lang="es-ES" dirty="0"/>
              <a:t>Máquinas Virtuales Concurrentes</a:t>
            </a:r>
          </a:p>
        </p:txBody>
      </p:sp>
    </p:spTree>
    <p:extLst>
      <p:ext uri="{BB962C8B-B14F-4D97-AF65-F5344CB8AC3E}">
        <p14:creationId xmlns:p14="http://schemas.microsoft.com/office/powerpoint/2010/main" val="407373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computadores modernos cuentan con potencia suficiente como para crear la ilusión de que varias VM ejecutan simultáneamente varios SO.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Esto ha despertado interés en las máquinas virtuales.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Sin embargo, particionar un sistema para ejecutar varios SO supone varios desafíos.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1-Introducción:</a:t>
            </a:r>
            <a:br>
              <a:rPr lang="es-ES" dirty="0"/>
            </a:br>
            <a:r>
              <a:rPr lang="es-ES" dirty="0"/>
              <a:t>Motivaciones y Objetivos</a:t>
            </a:r>
          </a:p>
        </p:txBody>
      </p:sp>
    </p:spTree>
    <p:extLst>
      <p:ext uri="{BB962C8B-B14F-4D97-AF65-F5344CB8AC3E}">
        <p14:creationId xmlns:p14="http://schemas.microsoft.com/office/powerpoint/2010/main" val="3430735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65014"/>
            <a:ext cx="6705601" cy="454147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Finalmente, se comprobará si Xen permite a distintas VM un rendimiento completamente aislado entre sí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Se ejecutarán 4 VM configuradas con la misma asignación de recursos:</a:t>
            </a:r>
          </a:p>
          <a:p>
            <a:pPr lvl="1" algn="just"/>
            <a:r>
              <a:rPr lang="es-ES" dirty="0"/>
              <a:t>2 de ellas se encuentran ejecutando aplicaciones con una alta carga de trabajo </a:t>
            </a:r>
          </a:p>
          <a:p>
            <a:pPr lvl="1" algn="just"/>
            <a:r>
              <a:rPr lang="es-ES" dirty="0"/>
              <a:t>2 comenzarán a ejecutar dos procesos extremadamente antisociales</a:t>
            </a:r>
          </a:p>
          <a:p>
            <a:pPr lvl="1" algn="just"/>
            <a:r>
              <a:rPr lang="es-ES" dirty="0"/>
              <a:t>La tercera se encuentra concurrentemente consumiendo ancho de banda del disco</a:t>
            </a:r>
          </a:p>
          <a:p>
            <a:pPr lvl="1" algn="just"/>
            <a:r>
              <a:rPr lang="es-ES" dirty="0"/>
              <a:t>La cuarta está ejecutando una bomba de bifurcación</a:t>
            </a:r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50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7067740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r>
              <a:rPr lang="es-ES" dirty="0"/>
              <a:t>Aislamiento de Rendimiento</a:t>
            </a:r>
          </a:p>
        </p:txBody>
      </p:sp>
    </p:spTree>
    <p:extLst>
      <p:ext uri="{BB962C8B-B14F-4D97-AF65-F5344CB8AC3E}">
        <p14:creationId xmlns:p14="http://schemas.microsoft.com/office/powerpoint/2010/main" val="1327906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65014"/>
            <a:ext cx="6705601" cy="4541474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Tanto los resultados del OSDB-IR como de SPECWEB99 sufrieron pérdidas mínimas de rendimiento. Se obtuvo una disminución del rendimiento del 4% para el primero y 2% para el segundo con respecto a los resultados anteriores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Esta pérdida se atribuye al </a:t>
            </a:r>
            <a:r>
              <a:rPr lang="es-ES" dirty="0" err="1"/>
              <a:t>overhead</a:t>
            </a:r>
            <a:r>
              <a:rPr lang="es-ES" dirty="0"/>
              <a:t> causado por el incremento en los cambios de contexto y los efectos de la caché</a:t>
            </a:r>
          </a:p>
          <a:p>
            <a:pPr algn="just"/>
            <a:endParaRPr lang="es-ES" dirty="0"/>
          </a:p>
          <a:p>
            <a:pPr algn="just"/>
            <a:r>
              <a:rPr lang="es-ES" u="sng" dirty="0"/>
              <a:t>VMware</a:t>
            </a:r>
            <a:r>
              <a:rPr lang="es-ES" dirty="0"/>
              <a:t> Workstation presenta niveles similares de aislamiento, pero con un rendimiento peor.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Linux nativo fue imposible ejecutar los procesos de </a:t>
            </a:r>
            <a:r>
              <a:rPr lang="es-ES" dirty="0" err="1"/>
              <a:t>benchmark</a:t>
            </a:r>
            <a:r>
              <a:rPr lang="es-ES" dirty="0"/>
              <a:t>, ya que todo el tiempo de CPU era destinado al 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51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7067740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r>
              <a:rPr lang="es-ES" dirty="0"/>
              <a:t>Aislamiento de Rendimiento</a:t>
            </a:r>
          </a:p>
        </p:txBody>
      </p:sp>
    </p:spTree>
    <p:extLst>
      <p:ext uri="{BB962C8B-B14F-4D97-AF65-F5344CB8AC3E}">
        <p14:creationId xmlns:p14="http://schemas.microsoft.com/office/powerpoint/2010/main" val="612718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95326"/>
            <a:ext cx="6705601" cy="178353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Xen permite ejecutar numerosas VM de forma simultánea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Al examinar el </a:t>
            </a:r>
            <a:r>
              <a:rPr lang="es-ES" dirty="0" err="1"/>
              <a:t>overhead</a:t>
            </a:r>
            <a:r>
              <a:rPr lang="es-ES" dirty="0"/>
              <a:t> de realizar cambios de contexto con muchas VM se obtienen estos resultados: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52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7067740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r>
              <a:rPr lang="es-ES" dirty="0"/>
              <a:t>Escalabilidad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69CB30-E286-8703-9E1C-3E0D6181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98" y="3148565"/>
            <a:ext cx="5872602" cy="33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60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51889"/>
            <a:ext cx="6705601" cy="437730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tabla muestra el rendimiento obtenido al ejecutar SPEC CINT2000 de forma concurrente en 1-128 VM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Linux no presenta variaciones de rendimientos porque  considera todos los procesos “CPU-</a:t>
            </a:r>
            <a:r>
              <a:rPr lang="es-ES" dirty="0" err="1"/>
              <a:t>Bound</a:t>
            </a:r>
            <a:r>
              <a:rPr lang="es-ES" dirty="0"/>
              <a:t>” y los programa con largos intervalos de tiempo (&gt;50ms)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Xen muestra un descenso en su rendimiento, ya que emplea intervalos de 5ms.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ejecución de 128 VM simultáneamente es posible perdiendo únicamente un 7,5% de rendimiento en Linux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53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7067740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4-Evaluación</a:t>
            </a:r>
            <a:br>
              <a:rPr lang="es-ES" dirty="0"/>
            </a:br>
            <a:r>
              <a:rPr lang="es-ES" dirty="0"/>
              <a:t>Escalabilidad</a:t>
            </a:r>
          </a:p>
        </p:txBody>
      </p:sp>
    </p:spTree>
    <p:extLst>
      <p:ext uri="{BB962C8B-B14F-4D97-AF65-F5344CB8AC3E}">
        <p14:creationId xmlns:p14="http://schemas.microsoft.com/office/powerpoint/2010/main" val="31791093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64602"/>
            <a:ext cx="6705601" cy="416459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A fecha de publicación del </a:t>
            </a:r>
            <a:r>
              <a:rPr lang="es-ES" dirty="0" err="1"/>
              <a:t>paper</a:t>
            </a:r>
            <a:r>
              <a:rPr lang="es-ES" dirty="0"/>
              <a:t>, el proyecto estaba por salir y ya se encontraba disponible en fase de beta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 plantea introducir una “</a:t>
            </a:r>
            <a:r>
              <a:rPr lang="es-ES" dirty="0" err="1"/>
              <a:t>Last</a:t>
            </a:r>
            <a:r>
              <a:rPr lang="es-ES" dirty="0"/>
              <a:t>-chance page cache” (LPC) para mejorar el rendimiento de la memoria física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El equipo continúa trabajando en </a:t>
            </a:r>
            <a:r>
              <a:rPr lang="es-ES" dirty="0" err="1"/>
              <a:t>XenoXP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54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7067740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5-Conclusiones</a:t>
            </a:r>
            <a:br>
              <a:rPr lang="es-ES" dirty="0"/>
            </a:br>
            <a:r>
              <a:rPr lang="es-ES" dirty="0"/>
              <a:t>Proyectos Futuros</a:t>
            </a:r>
          </a:p>
        </p:txBody>
      </p:sp>
    </p:spTree>
    <p:extLst>
      <p:ext uri="{BB962C8B-B14F-4D97-AF65-F5344CB8AC3E}">
        <p14:creationId xmlns:p14="http://schemas.microsoft.com/office/powerpoint/2010/main" val="2837072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64602"/>
            <a:ext cx="6705601" cy="416459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A fecha de publicación del </a:t>
            </a:r>
            <a:r>
              <a:rPr lang="es-ES" dirty="0" err="1"/>
              <a:t>paper</a:t>
            </a:r>
            <a:r>
              <a:rPr lang="es-ES" dirty="0"/>
              <a:t>, el proyecto estaba por salir y ya se encontraba disponible en fase de beta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Se plantea introducir una “</a:t>
            </a:r>
            <a:r>
              <a:rPr lang="es-ES" dirty="0" err="1"/>
              <a:t>Last</a:t>
            </a:r>
            <a:r>
              <a:rPr lang="es-ES" dirty="0"/>
              <a:t>-chance page cache” (LPC) para mejorar el rendimiento de la memoria física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El equipo continúa trabajando en </a:t>
            </a:r>
            <a:r>
              <a:rPr lang="es-ES" dirty="0" err="1"/>
              <a:t>XenoXP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55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7067740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5-Conclusiones</a:t>
            </a:r>
            <a:br>
              <a:rPr lang="es-ES" dirty="0"/>
            </a:br>
            <a:r>
              <a:rPr lang="es-ES" dirty="0"/>
              <a:t>Proyectos Futuros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4F5098-682B-6AE4-F6BD-1F0846326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55" y="4734131"/>
            <a:ext cx="4409035" cy="183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078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47F65-5E60-817B-B768-D4F44442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5-Conclusiones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5DF55-69DA-67E8-7825-26A39F89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02052"/>
            <a:ext cx="6347714" cy="4339312"/>
          </a:xfrm>
        </p:spPr>
        <p:txBody>
          <a:bodyPr/>
          <a:lstStyle/>
          <a:p>
            <a:pPr algn="just"/>
            <a:r>
              <a:rPr lang="es-ES" dirty="0"/>
              <a:t>Xen proporciona una plataforma excelente para una amplia variedad de sistemas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Permite ejecutar 100 sistemas operativos en un solo servidor, reduciendo el coste de rendimiento hasta dos órdenes de magnitud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rendimiento demostrado resulta prácticamente equivalente al del Linux nativo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trabajo para portar los </a:t>
            </a:r>
            <a:r>
              <a:rPr lang="es-ES" dirty="0" err="1"/>
              <a:t>kernels</a:t>
            </a:r>
            <a:r>
              <a:rPr lang="es-ES" dirty="0"/>
              <a:t> BSD y Windows XP, está confirmando la flexibilidad que Xen proporciona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9AEF00-5D90-AD18-7C87-747F096F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597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47F65-5E60-817B-B768-D4F44442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5-Conclusiones</a:t>
            </a:r>
            <a:br>
              <a:rPr lang="es-ES" dirty="0"/>
            </a:br>
            <a:r>
              <a:rPr lang="es-ES" dirty="0"/>
              <a:t>Personales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5DF55-69DA-67E8-7825-26A39F89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45670"/>
            <a:ext cx="6347714" cy="3895693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Resulta muy interesante contemplar el desarrollo de Xen, los problemas encontrados y como sus diseñadores encuentran una solución para cada uno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Llama la atención que pese a todos los inconvenientes el rendimiento resulte ser el mejor al compararlo con otros VMM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A día de hoy la tecnología Xen ha evolucionado y se emplea en el desarrollo de Servidores en la nube o en numerosos centros de datos, entre otras funciones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9AEF00-5D90-AD18-7C87-747F096F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7549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47F65-5E60-817B-B768-D4F44442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9AEF00-5D90-AD18-7C87-747F096F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9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Objetivos de la virtualización mediante Xen: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s-ES" dirty="0"/>
              <a:t>Ejecutar de forma simultánea hasta 100 </a:t>
            </a:r>
            <a:r>
              <a:rPr lang="es-ES" dirty="0" err="1"/>
              <a:t>VMs</a:t>
            </a:r>
            <a:endParaRPr lang="es-ES" dirty="0"/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s-ES" dirty="0"/>
              <a:t>Cada VM debe ejecutar un SO completo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s-ES" dirty="0"/>
              <a:t>Las máquinas deben estar completamente aisladas entre sí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s-ES" dirty="0"/>
              <a:t>Deben ser compatibles con distintos SO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s-ES" dirty="0"/>
              <a:t>El </a:t>
            </a:r>
            <a:r>
              <a:rPr lang="es-ES" dirty="0" err="1"/>
              <a:t>overhead</a:t>
            </a:r>
            <a:r>
              <a:rPr lang="es-ES" dirty="0"/>
              <a:t> de la virtualización debe ser pequeño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s-ES" dirty="0"/>
              <a:t>Debe separarse la política del mecanismo</a:t>
            </a:r>
          </a:p>
          <a:p>
            <a:pPr lvl="2" algn="just"/>
            <a:endParaRPr lang="es-ES" dirty="0"/>
          </a:p>
          <a:p>
            <a:pPr algn="just"/>
            <a:r>
              <a:rPr lang="es-ES" dirty="0"/>
              <a:t>Observaremos como se afrontan todos estos objetivos, los problemas a solventar y las decisiones de diseño con las que abordarlos.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1-Introducción:</a:t>
            </a:r>
            <a:br>
              <a:rPr lang="es-ES" dirty="0"/>
            </a:br>
            <a:r>
              <a:rPr lang="es-ES" dirty="0"/>
              <a:t>Motivaciones y Objetivos</a:t>
            </a:r>
          </a:p>
        </p:txBody>
      </p:sp>
    </p:spTree>
    <p:extLst>
      <p:ext uri="{BB962C8B-B14F-4D97-AF65-F5344CB8AC3E}">
        <p14:creationId xmlns:p14="http://schemas.microsoft.com/office/powerpoint/2010/main" val="277774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51889"/>
            <a:ext cx="6551777" cy="465459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Existen varias formas de alojar varias aplicaciones y servidores en una maquina compartida.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Solución más sencilla: desplegar varios hosts que ejecutan un SO estándar, permitiendo a los usuarios instalar y ejecutar procesos.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Problemas:</a:t>
            </a:r>
          </a:p>
          <a:p>
            <a:pPr lvl="1" algn="just"/>
            <a:r>
              <a:rPr lang="es-ES" dirty="0"/>
              <a:t>Los procesos de administración del sistema pueden consumir un tiempo no despreciable debido a su complejidad.</a:t>
            </a:r>
          </a:p>
          <a:p>
            <a:pPr lvl="1" algn="just"/>
            <a:r>
              <a:rPr lang="es-ES" dirty="0"/>
              <a:t>El sistema no cuenta con aislamiento de rendimiento.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1-Introducción:</a:t>
            </a:r>
            <a:br>
              <a:rPr lang="es-ES" dirty="0"/>
            </a:br>
            <a:r>
              <a:rPr lang="es-ES" dirty="0"/>
              <a:t>Ejecución simultánea de SO</a:t>
            </a:r>
          </a:p>
        </p:txBody>
      </p:sp>
    </p:spTree>
    <p:extLst>
      <p:ext uri="{BB962C8B-B14F-4D97-AF65-F5344CB8AC3E}">
        <p14:creationId xmlns:p14="http://schemas.microsoft.com/office/powerpoint/2010/main" val="384174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51889"/>
            <a:ext cx="6551777" cy="465459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resolver estos inconvenientes, resulta muy eficaz emplear la multiplexación a bajo nivel.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Demostrado por los SO </a:t>
            </a:r>
            <a:r>
              <a:rPr lang="es-ES" dirty="0" err="1"/>
              <a:t>Exokernel</a:t>
            </a:r>
            <a:r>
              <a:rPr lang="es-ES" dirty="0"/>
              <a:t> y </a:t>
            </a:r>
            <a:r>
              <a:rPr lang="es-ES" dirty="0" err="1"/>
              <a:t>Nemesis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Xen empleará este enfoque para multiplexar los recursos a nivel del SO, permitiendo aislar el rendimiento de las máquinas.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A diferencia de la multiplexación multinivel, permite la coexistencia de una gran variedad de sistemas operativos de forma más elegante.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1-Introducción:</a:t>
            </a:r>
            <a:br>
              <a:rPr lang="es-ES" dirty="0"/>
            </a:br>
            <a:r>
              <a:rPr lang="es-ES" dirty="0"/>
              <a:t>Ejecución simultánea de SO</a:t>
            </a:r>
          </a:p>
        </p:txBody>
      </p:sp>
    </p:spTree>
    <p:extLst>
      <p:ext uri="{BB962C8B-B14F-4D97-AF65-F5344CB8AC3E}">
        <p14:creationId xmlns:p14="http://schemas.microsoft.com/office/powerpoint/2010/main" val="187144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571C3-DE60-7509-E42F-AFC32428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512464"/>
            <a:ext cx="6551777" cy="4124761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El rendimiento se ve ligeramente afectado.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>
                <a:solidFill>
                  <a:srgbClr val="00B050"/>
                </a:solidFill>
              </a:rPr>
              <a:t>Garantiza aislamiento de rendimiento</a:t>
            </a:r>
          </a:p>
          <a:p>
            <a:pPr algn="just"/>
            <a:endParaRPr lang="es-ES" dirty="0">
              <a:solidFill>
                <a:srgbClr val="00B050"/>
              </a:solidFill>
            </a:endParaRPr>
          </a:p>
          <a:p>
            <a:pPr algn="just"/>
            <a:endParaRPr lang="es-ES" dirty="0">
              <a:solidFill>
                <a:srgbClr val="00B050"/>
              </a:solidFill>
            </a:endParaRPr>
          </a:p>
          <a:p>
            <a:pPr algn="just"/>
            <a:r>
              <a:rPr lang="es-ES" dirty="0">
                <a:solidFill>
                  <a:srgbClr val="00B050"/>
                </a:solidFill>
              </a:rPr>
              <a:t>Otorga gran flexibilidad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4968F5-CA38-A11F-C29E-C2049A9B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9DC-1353-4E98-8CCF-2BA9126E9B84}" type="slidenum">
              <a:rPr lang="es-ES" smtClean="0"/>
              <a:t>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6C25C-609F-0403-F822-10FF4829110A}"/>
              </a:ext>
            </a:extLst>
          </p:cNvPr>
          <p:cNvSpPr txBox="1">
            <a:spLocks/>
          </p:cNvSpPr>
          <p:nvPr/>
        </p:nvSpPr>
        <p:spPr>
          <a:xfrm>
            <a:off x="609599" y="609601"/>
            <a:ext cx="6347713" cy="114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1-Introducción:</a:t>
            </a:r>
            <a:br>
              <a:rPr lang="es-ES" dirty="0"/>
            </a:br>
            <a:r>
              <a:rPr lang="es-ES" dirty="0"/>
              <a:t>Multiplexación</a:t>
            </a:r>
          </a:p>
        </p:txBody>
      </p:sp>
    </p:spTree>
    <p:extLst>
      <p:ext uri="{BB962C8B-B14F-4D97-AF65-F5344CB8AC3E}">
        <p14:creationId xmlns:p14="http://schemas.microsoft.com/office/powerpoint/2010/main" val="452335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Faceta</Template>
  <TotalTime>1317</TotalTime>
  <Words>3313</Words>
  <Application>Microsoft Office PowerPoint</Application>
  <PresentationFormat>Presentación en pantalla (4:3)</PresentationFormat>
  <Paragraphs>498</Paragraphs>
  <Slides>58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5" baseType="lpstr">
      <vt:lpstr>Arial</vt:lpstr>
      <vt:lpstr>Calibri</vt:lpstr>
      <vt:lpstr>Courier New</vt:lpstr>
      <vt:lpstr>Segoe UI</vt:lpstr>
      <vt:lpstr>Trebuchet MS</vt:lpstr>
      <vt:lpstr>Wingdings 3</vt:lpstr>
      <vt:lpstr>Faceta</vt:lpstr>
      <vt:lpstr>Xen and the Art of Virtualization</vt:lpstr>
      <vt:lpstr>Índice</vt:lpstr>
      <vt:lpstr>1-Introducción: Virtualización como Herramienta</vt:lpstr>
      <vt:lpstr>1-Introducción: Xen y la arquitectura x86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5-Conclusiones</vt:lpstr>
      <vt:lpstr>5-Conclusiones Personales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 and the Art of Virtualization</dc:title>
  <dc:creator>VIÑAS SIERRA, VICTOR</dc:creator>
  <cp:lastModifiedBy>VIÑAS SIERRA, VICTOR</cp:lastModifiedBy>
  <cp:revision>16</cp:revision>
  <dcterms:created xsi:type="dcterms:W3CDTF">2023-11-15T00:18:19Z</dcterms:created>
  <dcterms:modified xsi:type="dcterms:W3CDTF">2023-11-16T06:38:02Z</dcterms:modified>
</cp:coreProperties>
</file>