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F775-97B2-4EDC-9525-862EE8CCA0F4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B87BC-6400-400B-BE3D-AE3517DB1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40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87BC-6400-400B-BE3D-AE3517DB1AC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7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87BC-6400-400B-BE3D-AE3517DB1AC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81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1D7C-5B5B-4536-A86A-FF54FF93F7B9}" type="datetime1">
              <a:rPr lang="es-ES" smtClean="0"/>
              <a:t>20/11/2023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992-D1F6-427D-B91D-DAB58992A9E7}" type="datetime1">
              <a:rPr lang="es-ES" smtClean="0"/>
              <a:t>20/11/2023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96B1-6BAD-4172-80FB-454C371A09E6}" type="datetime1">
              <a:rPr lang="es-ES" smtClean="0"/>
              <a:t>20/11/2023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CC88-0CED-4E90-B425-05B9489E3A49}" type="datetime1">
              <a:rPr lang="es-ES" smtClean="0"/>
              <a:t>20/11/2023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46A6-1FCB-4F2F-8FB6-E53829EF6D55}" type="datetime1">
              <a:rPr lang="es-ES" smtClean="0"/>
              <a:t>20/11/2023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B868-F49A-49AA-B294-C35EE889F7B6}" type="datetime1">
              <a:rPr lang="es-ES" smtClean="0"/>
              <a:t>20/11/2023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4DAD-6B54-4A19-8C85-C6F272424711}" type="datetime1">
              <a:rPr lang="es-ES" smtClean="0"/>
              <a:t>20/11/2023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4FB9-05EC-4A7E-BAF0-F5A9827F3948}" type="datetime1">
              <a:rPr lang="es-ES" smtClean="0"/>
              <a:t>20/11/2023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97B2-827B-49AA-930F-350B2DFC3FC0}" type="datetime1">
              <a:rPr lang="es-ES" smtClean="0"/>
              <a:t>20/11/2023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D39C-27D8-4CF9-B6D0-312436FD593D}" type="datetime1">
              <a:rPr lang="es-ES" smtClean="0"/>
              <a:t>20/11/2023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9AA-2655-4D64-BF31-E49C83700EA9}" type="datetime1">
              <a:rPr lang="es-ES" smtClean="0"/>
              <a:t>20/11/2023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0377-0E87-4EB1-AF9C-946E84760C66}" type="datetime1">
              <a:rPr lang="es-ES" smtClean="0"/>
              <a:t>20/11/2023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Cross-ISA Machine </a:t>
            </a:r>
            <a:r>
              <a:rPr lang="es-ES" dirty="0" err="1" smtClean="0"/>
              <a:t>Instrumentation</a:t>
            </a:r>
            <a:r>
              <a:rPr lang="es-ES" dirty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Fast</a:t>
            </a:r>
            <a:r>
              <a:rPr lang="es-ES" dirty="0" smtClean="0"/>
              <a:t> and </a:t>
            </a:r>
            <a:r>
              <a:rPr lang="es-ES" dirty="0" err="1" smtClean="0"/>
              <a:t>Scalable</a:t>
            </a:r>
            <a:r>
              <a:rPr lang="es-ES" dirty="0" smtClean="0"/>
              <a:t> </a:t>
            </a:r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Binary</a:t>
            </a:r>
            <a:r>
              <a:rPr lang="es-ES" dirty="0" smtClean="0"/>
              <a:t> </a:t>
            </a:r>
            <a:r>
              <a:rPr lang="es-ES" dirty="0" err="1" smtClean="0"/>
              <a:t>Translation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Arturo Rodríguez Benito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0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DBT escalable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Objetivo es paralelizar la traducción de </a:t>
            </a:r>
            <a:r>
              <a:rPr lang="es-ES" sz="2800" dirty="0" err="1" smtClean="0"/>
              <a:t>codigo</a:t>
            </a:r>
            <a:endParaRPr lang="es-ES" sz="2800" dirty="0" smtClean="0"/>
          </a:p>
          <a:p>
            <a:r>
              <a:rPr lang="es-ES" sz="2800" dirty="0" smtClean="0"/>
              <a:t>Se proponen modificaciones a Pico, un emulador basado en </a:t>
            </a:r>
            <a:r>
              <a:rPr lang="es-ES" sz="2800" dirty="0" err="1" smtClean="0"/>
              <a:t>Qemu</a:t>
            </a:r>
            <a:r>
              <a:rPr lang="es-ES" sz="2800" dirty="0" smtClean="0"/>
              <a:t>, para optimizarlo y funcionar </a:t>
            </a:r>
            <a:r>
              <a:rPr lang="es-ES" sz="2800" dirty="0" err="1" smtClean="0"/>
              <a:t>conQelt</a:t>
            </a:r>
            <a:endParaRPr lang="es-ES" sz="2800" dirty="0" smtClean="0"/>
          </a:p>
          <a:p>
            <a:r>
              <a:rPr lang="es-ES" sz="2800" dirty="0" smtClean="0"/>
              <a:t>En el diseño base hay un </a:t>
            </a:r>
            <a:r>
              <a:rPr lang="es-ES" sz="2800" dirty="0" err="1" smtClean="0"/>
              <a:t>lock</a:t>
            </a:r>
            <a:r>
              <a:rPr lang="es-ES" sz="2800" dirty="0" smtClean="0"/>
              <a:t> único para el acceso de </a:t>
            </a:r>
            <a:r>
              <a:rPr lang="es-ES" sz="2800" dirty="0" err="1" smtClean="0"/>
              <a:t>vCPUs</a:t>
            </a:r>
            <a:r>
              <a:rPr lang="es-ES" sz="2800" dirty="0" smtClean="0"/>
              <a:t> a traducción y encadenado de código</a:t>
            </a:r>
          </a:p>
          <a:p>
            <a:r>
              <a:rPr lang="es-ES" sz="2800" dirty="0" smtClean="0"/>
              <a:t>Se distribuye el estado entre las </a:t>
            </a:r>
            <a:r>
              <a:rPr lang="es-ES" sz="2800" dirty="0" err="1" smtClean="0"/>
              <a:t>vCPUs</a:t>
            </a:r>
            <a:r>
              <a:rPr lang="es-ES" sz="2800" dirty="0"/>
              <a:t> </a:t>
            </a:r>
            <a:r>
              <a:rPr lang="es-ES" sz="2800" dirty="0" smtClean="0"/>
              <a:t>junto al uso de </a:t>
            </a:r>
            <a:r>
              <a:rPr lang="es-ES" sz="2800" dirty="0" err="1" smtClean="0"/>
              <a:t>de</a:t>
            </a:r>
            <a:r>
              <a:rPr lang="es-ES" sz="2800" dirty="0" smtClean="0"/>
              <a:t> operaciones libres de </a:t>
            </a:r>
            <a:r>
              <a:rPr lang="es-ES" sz="2800" dirty="0" err="1" smtClean="0"/>
              <a:t>locks</a:t>
            </a:r>
            <a:r>
              <a:rPr lang="es-ES" sz="2800" dirty="0" smtClean="0"/>
              <a:t> y </a:t>
            </a:r>
            <a:r>
              <a:rPr lang="es-ES" sz="2800" dirty="0" err="1" smtClean="0"/>
              <a:t>locks</a:t>
            </a:r>
            <a:r>
              <a:rPr lang="es-ES" sz="2800" dirty="0" smtClean="0"/>
              <a:t> de grano fino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5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DBT escalable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La distribución del estado de traducción se logra copiándola entre los hilos de </a:t>
            </a:r>
            <a:r>
              <a:rPr lang="es-ES" sz="2800" dirty="0" err="1" smtClean="0"/>
              <a:t>vCPUs</a:t>
            </a:r>
            <a:endParaRPr lang="es-ES" sz="2800" dirty="0" smtClean="0"/>
          </a:p>
          <a:p>
            <a:r>
              <a:rPr lang="es-ES" sz="2800" dirty="0" smtClean="0"/>
              <a:t>Se mantiene un buffer contiguo para la cache de código pero se </a:t>
            </a:r>
            <a:r>
              <a:rPr lang="es-ES" sz="2800" dirty="0" err="1" smtClean="0"/>
              <a:t>particiona</a:t>
            </a:r>
            <a:r>
              <a:rPr lang="es-ES" sz="2800" dirty="0" smtClean="0"/>
              <a:t> para que cada </a:t>
            </a:r>
            <a:r>
              <a:rPr lang="es-ES" sz="2800" dirty="0" err="1" smtClean="0"/>
              <a:t>vCPU</a:t>
            </a:r>
            <a:r>
              <a:rPr lang="es-ES" sz="2800" dirty="0" smtClean="0"/>
              <a:t> tenga su región</a:t>
            </a:r>
          </a:p>
          <a:p>
            <a:r>
              <a:rPr lang="es-ES" sz="2800" dirty="0" smtClean="0"/>
              <a:t>PC TB </a:t>
            </a:r>
            <a:r>
              <a:rPr lang="es-ES" sz="2800" dirty="0" err="1" smtClean="0"/>
              <a:t>lookups</a:t>
            </a:r>
            <a:r>
              <a:rPr lang="es-ES" sz="2800" dirty="0" smtClean="0"/>
              <a:t> permiten obtener el descriptor correspondiente de un bloque de traducción a partir del </a:t>
            </a:r>
            <a:r>
              <a:rPr lang="es-ES" sz="2800" dirty="0" err="1" smtClean="0"/>
              <a:t>program</a:t>
            </a:r>
            <a:r>
              <a:rPr lang="es-ES" sz="2800" dirty="0" smtClean="0"/>
              <a:t> </a:t>
            </a:r>
            <a:r>
              <a:rPr lang="es-ES" sz="2800" dirty="0" err="1" smtClean="0"/>
              <a:t>counter</a:t>
            </a:r>
            <a:r>
              <a:rPr lang="es-ES" sz="2800" dirty="0" smtClean="0"/>
              <a:t> de código traducido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DBT escalable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El mapa de memoria virtual se implementa como un </a:t>
            </a:r>
            <a:r>
              <a:rPr lang="es-ES" sz="2800" dirty="0" err="1" smtClean="0"/>
              <a:t>radix</a:t>
            </a:r>
            <a:r>
              <a:rPr lang="es-ES" sz="2800" dirty="0" smtClean="0"/>
              <a:t> </a:t>
            </a:r>
            <a:r>
              <a:rPr lang="es-ES" sz="2800" dirty="0" err="1" smtClean="0"/>
              <a:t>tree</a:t>
            </a:r>
            <a:r>
              <a:rPr lang="es-ES" sz="2800" dirty="0" smtClean="0"/>
              <a:t> con inserciones libre de </a:t>
            </a:r>
            <a:r>
              <a:rPr lang="es-ES" sz="2800" dirty="0" err="1" smtClean="0"/>
              <a:t>lock</a:t>
            </a:r>
            <a:endParaRPr lang="es-ES" sz="2800" dirty="0" smtClean="0"/>
          </a:p>
          <a:p>
            <a:r>
              <a:rPr lang="es-ES" sz="2800" dirty="0" smtClean="0"/>
              <a:t>El índice TB es implementado en una tabla hash escalable que es accedida mediante carrera</a:t>
            </a:r>
          </a:p>
          <a:p>
            <a:r>
              <a:rPr lang="es-ES" sz="2800" dirty="0" smtClean="0"/>
              <a:t>Para el encadenamiento de </a:t>
            </a:r>
            <a:r>
              <a:rPr lang="es-ES" sz="2800" dirty="0" err="1" smtClean="0"/>
              <a:t>codigo</a:t>
            </a:r>
            <a:r>
              <a:rPr lang="es-ES" sz="2800" dirty="0" smtClean="0"/>
              <a:t> se mantiene </a:t>
            </a:r>
            <a:r>
              <a:rPr lang="es-ES" sz="2800" dirty="0" err="1" smtClean="0"/>
              <a:t>serialización</a:t>
            </a:r>
            <a:r>
              <a:rPr lang="es-ES" sz="2800" dirty="0" smtClean="0"/>
              <a:t> usando un spin-</a:t>
            </a:r>
            <a:r>
              <a:rPr lang="es-ES" sz="2800" dirty="0" err="1" smtClean="0"/>
              <a:t>lock</a:t>
            </a:r>
            <a:r>
              <a:rPr lang="es-ES" sz="2800" dirty="0" smtClean="0"/>
              <a:t> por salto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4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DBT escalable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899135" cy="4525963"/>
          </a:xfrm>
        </p:spPr>
        <p:txBody>
          <a:bodyPr>
            <a:normAutofit/>
          </a:bodyPr>
          <a:lstStyle/>
          <a:p>
            <a:r>
              <a:rPr lang="es-ES" sz="2400" dirty="0" smtClean="0"/>
              <a:t>Se produce una carga de trabajo DBT a base de compilar el kernel de Linux repetidamente</a:t>
            </a:r>
          </a:p>
          <a:p>
            <a:r>
              <a:rPr lang="es-ES" sz="2400" dirty="0" smtClean="0"/>
              <a:t>Se muestra resultados de KVM para comparar</a:t>
            </a:r>
          </a:p>
          <a:p>
            <a:r>
              <a:rPr lang="es-ES" sz="2400" dirty="0" smtClean="0"/>
              <a:t>Las versiones paralelas de </a:t>
            </a:r>
            <a:r>
              <a:rPr lang="es-ES" sz="2400" dirty="0" err="1" smtClean="0"/>
              <a:t>Qelt</a:t>
            </a:r>
            <a:r>
              <a:rPr lang="es-ES" sz="2400" dirty="0" smtClean="0"/>
              <a:t> obtienen rendimiento comparable a KVM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35" y="1556792"/>
            <a:ext cx="475448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5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Instrumentación Cross-ISA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El objetivo es convertir el motor DBT de </a:t>
            </a:r>
            <a:r>
              <a:rPr lang="es-ES" sz="2800" dirty="0" err="1" smtClean="0"/>
              <a:t>Qelt</a:t>
            </a:r>
            <a:r>
              <a:rPr lang="es-ES" sz="2800" dirty="0" smtClean="0"/>
              <a:t> en una herramienta DBI, para lograrlo hacen falta cuatro propiedades:</a:t>
            </a:r>
          </a:p>
          <a:p>
            <a:pPr lvl="1"/>
            <a:r>
              <a:rPr lang="es-ES" sz="2400" dirty="0" smtClean="0"/>
              <a:t>Proveer puntos de inyección a nivel de instrucción</a:t>
            </a:r>
          </a:p>
          <a:p>
            <a:pPr lvl="1"/>
            <a:r>
              <a:rPr lang="es-ES" sz="2400" dirty="0" smtClean="0"/>
              <a:t>Agnosticismo respecto a la ISA</a:t>
            </a:r>
          </a:p>
          <a:p>
            <a:pPr lvl="1"/>
            <a:r>
              <a:rPr lang="es-ES" sz="2400" dirty="0" smtClean="0"/>
              <a:t>Ser </a:t>
            </a:r>
            <a:r>
              <a:rPr lang="es-ES" sz="2400" dirty="0" err="1" smtClean="0"/>
              <a:t>instrumentable</a:t>
            </a:r>
            <a:r>
              <a:rPr lang="es-ES" sz="2400" dirty="0" smtClean="0"/>
              <a:t> en modo full-</a:t>
            </a:r>
            <a:r>
              <a:rPr lang="es-ES" sz="2400" dirty="0" err="1" smtClean="0"/>
              <a:t>system</a:t>
            </a:r>
            <a:endParaRPr lang="es-ES" sz="2400" dirty="0" smtClean="0"/>
          </a:p>
          <a:p>
            <a:pPr lvl="1"/>
            <a:r>
              <a:rPr lang="es-ES" sz="2400" dirty="0" smtClean="0"/>
              <a:t>Alto rendimiento con </a:t>
            </a:r>
            <a:r>
              <a:rPr lang="es-ES" sz="2400" dirty="0" err="1" smtClean="0"/>
              <a:t>calbacks</a:t>
            </a:r>
            <a:r>
              <a:rPr lang="es-ES" sz="2400" dirty="0" smtClean="0"/>
              <a:t> </a:t>
            </a:r>
            <a:r>
              <a:rPr lang="es-ES" sz="2400" dirty="0" err="1" smtClean="0"/>
              <a:t>inline</a:t>
            </a:r>
            <a:r>
              <a:rPr lang="es-ES" sz="2400" dirty="0" smtClean="0"/>
              <a:t> y subscripciones a eventos </a:t>
            </a:r>
            <a:r>
              <a:rPr lang="es-ES" sz="2400" dirty="0" err="1" smtClean="0"/>
              <a:t>multiples</a:t>
            </a:r>
            <a:endParaRPr lang="es-ES" sz="2400" dirty="0" smtClean="0"/>
          </a:p>
          <a:p>
            <a:pPr lvl="1"/>
            <a:endParaRPr lang="es-ES" sz="2400" dirty="0" smtClean="0"/>
          </a:p>
          <a:p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Instrumentación Cross-ISA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 lnSpcReduction="10000"/>
          </a:bodyPr>
          <a:lstStyle/>
          <a:p>
            <a:r>
              <a:rPr lang="es-ES" sz="2400" dirty="0" smtClean="0"/>
              <a:t>Se empieza desde el PC del </a:t>
            </a:r>
            <a:r>
              <a:rPr lang="es-ES" sz="2400" dirty="0" err="1" smtClean="0"/>
              <a:t>guest</a:t>
            </a:r>
            <a:r>
              <a:rPr lang="es-ES" sz="2400" dirty="0" smtClean="0"/>
              <a:t> que se va a ejecutar y se realiza un traducción </a:t>
            </a:r>
            <a:r>
              <a:rPr lang="es-ES" sz="2400" dirty="0" err="1" smtClean="0"/>
              <a:t>guest</a:t>
            </a:r>
            <a:r>
              <a:rPr lang="es-ES" sz="2400" dirty="0" smtClean="0"/>
              <a:t>-</a:t>
            </a:r>
            <a:r>
              <a:rPr lang="es-ES" sz="2400" dirty="0" err="1" smtClean="0"/>
              <a:t>to</a:t>
            </a:r>
            <a:r>
              <a:rPr lang="es-ES" sz="2400" dirty="0" smtClean="0"/>
              <a:t>-IR</a:t>
            </a:r>
          </a:p>
          <a:p>
            <a:r>
              <a:rPr lang="es-ES" sz="2400" dirty="0" smtClean="0"/>
              <a:t>Se ejecutan los </a:t>
            </a:r>
            <a:r>
              <a:rPr lang="es-ES" sz="2400" dirty="0" err="1" smtClean="0"/>
              <a:t>plugins</a:t>
            </a:r>
            <a:r>
              <a:rPr lang="es-ES" sz="2400" dirty="0" smtClean="0"/>
              <a:t> que proceden a reemplazar instrumentación vacía usando la API</a:t>
            </a:r>
          </a:p>
          <a:p>
            <a:r>
              <a:rPr lang="es-ES" sz="2400" dirty="0" smtClean="0"/>
              <a:t>Se traduce el IR instrumentado a código host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14585"/>
            <a:ext cx="4798690" cy="393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Instrumentación Cross-ISA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Para evitar que los </a:t>
            </a:r>
            <a:r>
              <a:rPr lang="es-ES" sz="2800" dirty="0" err="1" smtClean="0"/>
              <a:t>plugins</a:t>
            </a:r>
            <a:r>
              <a:rPr lang="es-ES" sz="2800" dirty="0" smtClean="0"/>
              <a:t> inyecten instrumentación directamente al IR se inyecta instrumentación vacía</a:t>
            </a:r>
          </a:p>
          <a:p>
            <a:r>
              <a:rPr lang="es-ES" sz="2800" dirty="0" smtClean="0"/>
              <a:t>Instrucciones </a:t>
            </a:r>
            <a:r>
              <a:rPr lang="es-ES" sz="2800" dirty="0" err="1" smtClean="0"/>
              <a:t>placeholder</a:t>
            </a:r>
            <a:r>
              <a:rPr lang="es-ES" sz="2800" dirty="0" smtClean="0"/>
              <a:t> pueden ser instrumentadas o eliminadas según se necesite</a:t>
            </a:r>
          </a:p>
          <a:p>
            <a:r>
              <a:rPr lang="es-ES" sz="2800" dirty="0" smtClean="0"/>
              <a:t>Tiene ciertas ventajas</a:t>
            </a:r>
          </a:p>
          <a:p>
            <a:pPr lvl="1"/>
            <a:r>
              <a:rPr lang="es-ES" sz="2400" dirty="0" smtClean="0"/>
              <a:t>Permite instrumentar a nivel de instrucción</a:t>
            </a:r>
          </a:p>
          <a:p>
            <a:pPr lvl="1"/>
            <a:r>
              <a:rPr lang="es-ES" sz="2400" dirty="0" smtClean="0"/>
              <a:t>Es agnóstico a la ISA</a:t>
            </a:r>
          </a:p>
          <a:p>
            <a:pPr lvl="1"/>
            <a:r>
              <a:rPr lang="es-ES" sz="2400" dirty="0" smtClean="0"/>
              <a:t>El coste es despreciable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0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Instrumentación Cross-ISA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2800" dirty="0" smtClean="0"/>
              <a:t>Se distinguen entre dos tipos de eventos:</a:t>
            </a:r>
          </a:p>
          <a:p>
            <a:pPr lvl="1"/>
            <a:r>
              <a:rPr lang="es-ES" sz="2400" dirty="0" smtClean="0"/>
              <a:t>Dinámicos que se relacionan con el </a:t>
            </a:r>
            <a:r>
              <a:rPr lang="es-ES" sz="2400" dirty="0" err="1" smtClean="0"/>
              <a:t>guest</a:t>
            </a:r>
            <a:r>
              <a:rPr lang="es-ES" sz="2400" dirty="0" smtClean="0"/>
              <a:t> y son mas frecuentes son optimizados mediante </a:t>
            </a:r>
            <a:r>
              <a:rPr lang="es-ES" sz="2400" dirty="0" err="1" smtClean="0"/>
              <a:t>inline</a:t>
            </a:r>
            <a:r>
              <a:rPr lang="es-ES" sz="2400" dirty="0" smtClean="0"/>
              <a:t> y </a:t>
            </a:r>
            <a:r>
              <a:rPr lang="es-ES" sz="2400" dirty="0" err="1" smtClean="0"/>
              <a:t>direct</a:t>
            </a:r>
            <a:r>
              <a:rPr lang="es-ES" sz="2400" dirty="0" smtClean="0"/>
              <a:t> </a:t>
            </a:r>
            <a:r>
              <a:rPr lang="es-ES" sz="2400" dirty="0" err="1" smtClean="0"/>
              <a:t>callbacks</a:t>
            </a:r>
            <a:endParaRPr lang="es-ES" sz="2400" dirty="0" smtClean="0"/>
          </a:p>
          <a:p>
            <a:pPr lvl="1"/>
            <a:r>
              <a:rPr lang="es-ES" sz="2400" dirty="0" smtClean="0"/>
              <a:t>Regulares que son menos </a:t>
            </a:r>
            <a:r>
              <a:rPr lang="es-ES" sz="2400" dirty="0" err="1" smtClean="0"/>
              <a:t>frequentes</a:t>
            </a:r>
            <a:r>
              <a:rPr lang="es-ES" sz="2400" dirty="0" smtClean="0"/>
              <a:t> y se mantienen en una lista RCU</a:t>
            </a:r>
          </a:p>
          <a:p>
            <a:r>
              <a:rPr lang="es-ES" sz="2800" dirty="0" smtClean="0"/>
              <a:t>La instrumentación de </a:t>
            </a:r>
            <a:r>
              <a:rPr lang="es-ES" sz="2800" dirty="0" err="1" smtClean="0"/>
              <a:t>helpers</a:t>
            </a:r>
            <a:r>
              <a:rPr lang="es-ES" sz="2800" dirty="0" smtClean="0"/>
              <a:t> es difícil puesto que no sabemos ni su implementación ni cuando van a ejecutarse</a:t>
            </a:r>
          </a:p>
          <a:p>
            <a:r>
              <a:rPr lang="es-ES" sz="2800" dirty="0"/>
              <a:t>P</a:t>
            </a:r>
            <a:r>
              <a:rPr lang="es-ES" sz="2800" dirty="0" smtClean="0"/>
              <a:t>ara instrumentar  </a:t>
            </a:r>
            <a:r>
              <a:rPr lang="es-ES" sz="2800" dirty="0" err="1" smtClean="0"/>
              <a:t>helpers</a:t>
            </a:r>
            <a:r>
              <a:rPr lang="es-ES" sz="2800" dirty="0" smtClean="0"/>
              <a:t> se guardan las instrucciones que llaman a un </a:t>
            </a:r>
            <a:r>
              <a:rPr lang="es-ES" sz="2800" dirty="0" err="1" smtClean="0"/>
              <a:t>helper</a:t>
            </a:r>
            <a:r>
              <a:rPr lang="es-ES" sz="2800" dirty="0" smtClean="0"/>
              <a:t> y se inyecta en ellas un </a:t>
            </a:r>
            <a:r>
              <a:rPr lang="es-ES" sz="2800" dirty="0" err="1" smtClean="0"/>
              <a:t>callback</a:t>
            </a:r>
            <a:r>
              <a:rPr lang="es-ES" sz="2800" dirty="0" smtClean="0"/>
              <a:t> a un </a:t>
            </a:r>
            <a:r>
              <a:rPr lang="es-ES" sz="2800" dirty="0" err="1" smtClean="0"/>
              <a:t>plugin</a:t>
            </a:r>
            <a:endParaRPr lang="es-ES" sz="28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6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Instrumentación Cross-ISA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El </a:t>
            </a:r>
            <a:r>
              <a:rPr lang="es-ES" sz="2800" dirty="0" err="1" smtClean="0"/>
              <a:t>inlining</a:t>
            </a:r>
            <a:r>
              <a:rPr lang="es-ES" sz="2800" dirty="0" smtClean="0"/>
              <a:t> usado en eventos dinámicos permite a los </a:t>
            </a:r>
            <a:r>
              <a:rPr lang="es-ES" sz="2800" dirty="0" err="1" smtClean="0"/>
              <a:t>plugins</a:t>
            </a:r>
            <a:r>
              <a:rPr lang="es-ES" sz="2800" dirty="0" smtClean="0"/>
              <a:t> insertar operaciones en línea que implementan acciones necesarias para la instrumentación</a:t>
            </a:r>
          </a:p>
          <a:p>
            <a:r>
              <a:rPr lang="es-ES" sz="2800" dirty="0" smtClean="0"/>
              <a:t>En otras implementaciones los </a:t>
            </a:r>
            <a:r>
              <a:rPr lang="es-ES" sz="2800" dirty="0" err="1" smtClean="0"/>
              <a:t>callbacks</a:t>
            </a:r>
            <a:r>
              <a:rPr lang="es-ES" sz="2800" dirty="0" smtClean="0"/>
              <a:t> se llaman desde una lista de subscripciones iterada por un </a:t>
            </a:r>
            <a:r>
              <a:rPr lang="es-ES" sz="2800" dirty="0" err="1" smtClean="0"/>
              <a:t>helper</a:t>
            </a:r>
            <a:r>
              <a:rPr lang="es-ES" sz="2800" dirty="0" smtClean="0"/>
              <a:t>, gracias a la instrumentación vacía se puede empotrar </a:t>
            </a:r>
            <a:r>
              <a:rPr lang="es-ES" sz="2800" dirty="0" err="1" smtClean="0"/>
              <a:t>direct</a:t>
            </a:r>
            <a:r>
              <a:rPr lang="es-ES" sz="2800" dirty="0" smtClean="0"/>
              <a:t> </a:t>
            </a:r>
            <a:r>
              <a:rPr lang="es-ES" sz="2800" dirty="0" err="1" smtClean="0"/>
              <a:t>callbacks</a:t>
            </a:r>
            <a:r>
              <a:rPr lang="es-ES" sz="2800" dirty="0" smtClean="0"/>
              <a:t> en el código generado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1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Optimizaciones adicionales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 smtClean="0"/>
              <a:t>La emulación de TLB contribuye al </a:t>
            </a:r>
            <a:r>
              <a:rPr lang="es-ES" sz="2800" dirty="0" err="1" smtClean="0"/>
              <a:t>overhead</a:t>
            </a:r>
            <a:r>
              <a:rPr lang="es-ES" sz="2800" dirty="0" smtClean="0"/>
              <a:t> debido a los fallos de TLB y la invalidación de paginas </a:t>
            </a:r>
            <a:r>
              <a:rPr lang="es-ES" sz="2800" dirty="0" err="1" smtClean="0"/>
              <a:t>guest</a:t>
            </a:r>
            <a:endParaRPr lang="es-ES" sz="2800" dirty="0" smtClean="0"/>
          </a:p>
          <a:p>
            <a:r>
              <a:rPr lang="es-ES" sz="2800" dirty="0" smtClean="0"/>
              <a:t>Para mitigar esto se utiliza una TLB de tamaño </a:t>
            </a:r>
            <a:r>
              <a:rPr lang="es-ES" sz="2800" dirty="0" err="1" smtClean="0"/>
              <a:t>dinamico</a:t>
            </a:r>
            <a:endParaRPr lang="es-ES" sz="2800" dirty="0" smtClean="0"/>
          </a:p>
          <a:p>
            <a:r>
              <a:rPr lang="es-ES" sz="2800" dirty="0" smtClean="0"/>
              <a:t>Para acelerar ramas </a:t>
            </a:r>
            <a:r>
              <a:rPr lang="es-ES" sz="2800" dirty="0" err="1" smtClean="0"/>
              <a:t>indirect</a:t>
            </a:r>
            <a:r>
              <a:rPr lang="es-ES" sz="2800" dirty="0" smtClean="0"/>
              <a:t> </a:t>
            </a:r>
            <a:r>
              <a:rPr lang="es-ES" sz="2800" dirty="0" err="1" smtClean="0"/>
              <a:t>branches</a:t>
            </a:r>
            <a:r>
              <a:rPr lang="es-ES" sz="2800" dirty="0" smtClean="0"/>
              <a:t> en DBT normalmente se compilan secuencias frecuentemente ejecutadas de TB en trazas</a:t>
            </a:r>
          </a:p>
          <a:p>
            <a:r>
              <a:rPr lang="es-ES" sz="2800" dirty="0" smtClean="0"/>
              <a:t>Este método no es adecuado para emulación full-</a:t>
            </a:r>
            <a:r>
              <a:rPr lang="es-ES" sz="2800" dirty="0" err="1" smtClean="0"/>
              <a:t>system</a:t>
            </a:r>
            <a:r>
              <a:rPr lang="es-ES" sz="2800" dirty="0" smtClean="0"/>
              <a:t> así que se añade una operación `look up and </a:t>
            </a:r>
            <a:r>
              <a:rPr lang="es-ES" sz="2800" dirty="0" err="1" smtClean="0"/>
              <a:t>goto</a:t>
            </a:r>
            <a:r>
              <a:rPr lang="es-ES" sz="2800" dirty="0" smtClean="0"/>
              <a:t>´ al IR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5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Considerados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El auge de la virtualización, la diversidad de </a:t>
            </a:r>
            <a:r>
              <a:rPr lang="es-ES" sz="2800" dirty="0" err="1" smtClean="0"/>
              <a:t>ISAs</a:t>
            </a:r>
            <a:r>
              <a:rPr lang="es-ES" sz="2800" dirty="0" smtClean="0"/>
              <a:t> y el </a:t>
            </a:r>
            <a:r>
              <a:rPr lang="es-ES" sz="2800" dirty="0" err="1" smtClean="0"/>
              <a:t>multi-core</a:t>
            </a:r>
            <a:r>
              <a:rPr lang="es-ES" sz="2800" dirty="0" smtClean="0"/>
              <a:t> aumenta la necesidad de emuladores de maquinas </a:t>
            </a:r>
            <a:r>
              <a:rPr lang="es-ES" sz="2800" dirty="0" err="1" smtClean="0"/>
              <a:t>cross</a:t>
            </a:r>
            <a:r>
              <a:rPr lang="es-ES" sz="2800" dirty="0" smtClean="0"/>
              <a:t>-ISA rápidos y escalables</a:t>
            </a:r>
          </a:p>
          <a:p>
            <a:r>
              <a:rPr lang="es-ES" sz="2800" dirty="0" smtClean="0"/>
              <a:t>Los traductores binarios dinámicos (DBT) modernos incurren en un gran </a:t>
            </a:r>
            <a:r>
              <a:rPr lang="es-ES" sz="2800" dirty="0" err="1" smtClean="0"/>
              <a:t>ovehead</a:t>
            </a:r>
            <a:r>
              <a:rPr lang="es-ES" sz="2800" dirty="0" smtClean="0"/>
              <a:t> en dos escenarios comunes:</a:t>
            </a:r>
          </a:p>
          <a:p>
            <a:pPr lvl="1"/>
            <a:r>
              <a:rPr lang="es-ES" sz="2400" dirty="0" smtClean="0"/>
              <a:t>La emulación de código con coma flotante</a:t>
            </a:r>
          </a:p>
          <a:p>
            <a:pPr lvl="1"/>
            <a:r>
              <a:rPr lang="es-ES" sz="2400" dirty="0" smtClean="0"/>
              <a:t>La escalabilidad de traducción de código cuando se emulan sistemas </a:t>
            </a:r>
            <a:r>
              <a:rPr lang="es-ES" sz="2400" dirty="0" err="1" smtClean="0"/>
              <a:t>multi-core</a:t>
            </a:r>
            <a:endParaRPr lang="es-ES" sz="2400" dirty="0" smtClean="0"/>
          </a:p>
          <a:p>
            <a:pPr lvl="1"/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4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Instrumentación Cross-ISA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715367" cy="4525963"/>
          </a:xfrm>
        </p:spPr>
        <p:txBody>
          <a:bodyPr>
            <a:normAutofit/>
          </a:bodyPr>
          <a:lstStyle/>
          <a:p>
            <a:r>
              <a:rPr lang="es-ES" sz="2400" dirty="0"/>
              <a:t>+</a:t>
            </a:r>
            <a:r>
              <a:rPr lang="es-ES" sz="2400" dirty="0" err="1" smtClean="0"/>
              <a:t>ibr</a:t>
            </a:r>
            <a:r>
              <a:rPr lang="es-ES" sz="2400" dirty="0" smtClean="0"/>
              <a:t> representa las optimizaciones de </a:t>
            </a:r>
            <a:r>
              <a:rPr lang="es-ES" sz="2400" dirty="0" err="1" smtClean="0"/>
              <a:t>indirect</a:t>
            </a:r>
            <a:r>
              <a:rPr lang="es-ES" sz="2400" dirty="0" smtClean="0"/>
              <a:t> </a:t>
            </a:r>
            <a:r>
              <a:rPr lang="es-ES" sz="2400" dirty="0" err="1" smtClean="0"/>
              <a:t>branching</a:t>
            </a:r>
            <a:endParaRPr lang="es-ES" sz="2400" dirty="0" smtClean="0"/>
          </a:p>
          <a:p>
            <a:r>
              <a:rPr lang="es-ES" sz="2400" dirty="0" smtClean="0"/>
              <a:t>+par representa la generación de código paralela</a:t>
            </a:r>
          </a:p>
          <a:p>
            <a:r>
              <a:rPr lang="es-ES" sz="2400" dirty="0" smtClean="0"/>
              <a:t>+</a:t>
            </a:r>
            <a:r>
              <a:rPr lang="es-ES" sz="2400" dirty="0" err="1" smtClean="0"/>
              <a:t>int</a:t>
            </a:r>
            <a:r>
              <a:rPr lang="es-ES" sz="2400" dirty="0" smtClean="0"/>
              <a:t> representa las optimizaciones de instrumentación</a:t>
            </a:r>
          </a:p>
          <a:p>
            <a:r>
              <a:rPr lang="es-ES" sz="2400" dirty="0" smtClean="0"/>
              <a:t>+</a:t>
            </a:r>
            <a:r>
              <a:rPr lang="es-ES" sz="2400" dirty="0" err="1" smtClean="0"/>
              <a:t>float</a:t>
            </a:r>
            <a:r>
              <a:rPr lang="es-ES" sz="2400" dirty="0" smtClean="0"/>
              <a:t> representa las optimizaciones de FP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20</a:t>
            </a:fld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567" y="1268760"/>
            <a:ext cx="490216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Instrumentación Cross-ISA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r>
              <a:rPr lang="es-ES" sz="2400" dirty="0" smtClean="0"/>
              <a:t>Los resultados de full-</a:t>
            </a:r>
            <a:r>
              <a:rPr lang="es-ES" sz="2400" dirty="0" err="1" smtClean="0"/>
              <a:t>system</a:t>
            </a:r>
            <a:r>
              <a:rPr lang="es-ES" sz="2400" dirty="0" smtClean="0"/>
              <a:t> es algo mas lenta debido al </a:t>
            </a:r>
            <a:r>
              <a:rPr lang="es-ES" sz="2400" dirty="0" err="1" smtClean="0"/>
              <a:t>overhead</a:t>
            </a:r>
            <a:endParaRPr lang="es-ES" sz="2400" dirty="0"/>
          </a:p>
          <a:p>
            <a:r>
              <a:rPr lang="es-ES" sz="2400" dirty="0" smtClean="0"/>
              <a:t>Se diferencia entre TLB estática, dinámica simple y dinámica histórica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21</a:t>
            </a:fld>
            <a:endParaRPr lang="es-E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23" y="1628800"/>
            <a:ext cx="505367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0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1" y="1268761"/>
            <a:ext cx="8803392" cy="12241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800" dirty="0" smtClean="0"/>
              <a:t>Los datos proporcionados muestran que </a:t>
            </a:r>
            <a:r>
              <a:rPr lang="es-ES" sz="2800" dirty="0" err="1" smtClean="0"/>
              <a:t>Qelt</a:t>
            </a:r>
            <a:r>
              <a:rPr lang="es-ES" sz="2800" dirty="0" smtClean="0"/>
              <a:t> obtiene un </a:t>
            </a:r>
            <a:r>
              <a:rPr lang="es-ES" sz="2800" dirty="0" err="1" smtClean="0"/>
              <a:t>speedup</a:t>
            </a:r>
            <a:r>
              <a:rPr lang="es-ES" sz="2800" dirty="0" smtClean="0"/>
              <a:t> significativo con respecto a QUEMU de mas del doble de media y mejor rendimiento que herramientas similares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" y="2420888"/>
            <a:ext cx="9021763" cy="442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4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Sin embargo hay algunos detalles de la metodología que me a mi parecer limitan los resultados:</a:t>
            </a:r>
          </a:p>
          <a:p>
            <a:r>
              <a:rPr lang="es-ES" sz="2400" dirty="0" smtClean="0"/>
              <a:t>La versión de </a:t>
            </a:r>
            <a:r>
              <a:rPr lang="es-ES" sz="2400" dirty="0" err="1" smtClean="0"/>
              <a:t>Qemu</a:t>
            </a:r>
            <a:r>
              <a:rPr lang="es-ES" sz="2400" dirty="0" smtClean="0"/>
              <a:t> usada rea ya algo antigua cuando se publico el papel ya que las versiones mas recientes ha implementado algunas de las técnicas mostradas en el papel por lo que el </a:t>
            </a:r>
            <a:r>
              <a:rPr lang="es-ES" sz="2400" dirty="0" err="1" smtClean="0"/>
              <a:t>speedup</a:t>
            </a:r>
            <a:r>
              <a:rPr lang="es-ES" sz="2400" dirty="0" smtClean="0"/>
              <a:t> real seria menor</a:t>
            </a:r>
          </a:p>
          <a:p>
            <a:r>
              <a:rPr lang="es-ES" sz="2400" dirty="0" smtClean="0"/>
              <a:t>Las pruebas de escalabilidad se realizaron sobre una maquina de 32 </a:t>
            </a:r>
            <a:r>
              <a:rPr lang="es-ES" sz="2400" dirty="0" err="1" smtClean="0"/>
              <a:t>cores</a:t>
            </a:r>
            <a:r>
              <a:rPr lang="es-ES" sz="2400" dirty="0" smtClean="0"/>
              <a:t> pero las cargas de trabajo que son problemáticas para la escalabilidad se ejecutan sobre servidores en </a:t>
            </a:r>
            <a:r>
              <a:rPr lang="es-ES" sz="2400" dirty="0" err="1" smtClean="0"/>
              <a:t>datacenters</a:t>
            </a:r>
            <a:r>
              <a:rPr lang="es-ES" sz="2400" dirty="0" smtClean="0"/>
              <a:t> que suelen tienen 128 </a:t>
            </a:r>
            <a:r>
              <a:rPr lang="es-ES" sz="2400" dirty="0" err="1" smtClean="0"/>
              <a:t>core</a:t>
            </a:r>
            <a:r>
              <a:rPr lang="es-ES" sz="2400" dirty="0" smtClean="0"/>
              <a:t> o mas. Hubiera sido interesante ver la escalabilidad con mas </a:t>
            </a:r>
            <a:r>
              <a:rPr lang="es-ES" sz="2400" dirty="0" err="1" smtClean="0"/>
              <a:t>cores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Soluciones Propuestas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Mejorar el rendimiento y escalabilidad de DBT </a:t>
            </a:r>
            <a:r>
              <a:rPr lang="es-ES" sz="2800" dirty="0" err="1" smtClean="0"/>
              <a:t>cross</a:t>
            </a:r>
            <a:r>
              <a:rPr lang="es-ES" sz="2800" dirty="0" smtClean="0"/>
              <a:t>-ISA</a:t>
            </a:r>
          </a:p>
          <a:p>
            <a:r>
              <a:rPr lang="es-ES" sz="2800" dirty="0" smtClean="0"/>
              <a:t>Implementar una capa de instrumentación para producir una herramienta </a:t>
            </a:r>
            <a:r>
              <a:rPr lang="es-ES" sz="2800" dirty="0" err="1" smtClean="0"/>
              <a:t>cross</a:t>
            </a:r>
            <a:r>
              <a:rPr lang="es-ES" sz="2800" dirty="0" smtClean="0"/>
              <a:t>-ISA de instrumentación binaria dinámica (DBI)</a:t>
            </a:r>
          </a:p>
          <a:p>
            <a:r>
              <a:rPr lang="es-ES" sz="2800" dirty="0" smtClean="0"/>
              <a:t>Implementar mejoras en </a:t>
            </a:r>
            <a:r>
              <a:rPr lang="es-ES" sz="2800" dirty="0" err="1" smtClean="0"/>
              <a:t>Qelt</a:t>
            </a:r>
            <a:r>
              <a:rPr lang="es-ES" sz="2800" dirty="0" smtClean="0"/>
              <a:t> una herramienta DBI y emulador de maquinas </a:t>
            </a:r>
            <a:r>
              <a:rPr lang="es-ES" sz="2800" dirty="0" err="1" smtClean="0"/>
              <a:t>cross</a:t>
            </a:r>
            <a:r>
              <a:rPr lang="es-ES" sz="2800" dirty="0" smtClean="0"/>
              <a:t>-ISA basado en QEMU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Emulación FP </a:t>
            </a:r>
            <a:r>
              <a:rPr lang="es-ES" dirty="0" err="1" smtClean="0"/>
              <a:t>Qelt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El objetivo es permitir al </a:t>
            </a:r>
            <a:r>
              <a:rPr lang="es-ES" sz="2800" dirty="0" err="1" smtClean="0"/>
              <a:t>guest</a:t>
            </a:r>
            <a:r>
              <a:rPr lang="es-ES" sz="2800" dirty="0" smtClean="0"/>
              <a:t> usar la FPU del host en vez usar una implementación software</a:t>
            </a:r>
          </a:p>
          <a:p>
            <a:r>
              <a:rPr lang="es-ES" sz="2800" dirty="0" smtClean="0"/>
              <a:t>La implementación  trivial es sencilla y correcta para la mayoría de casos pero el rendimiento es bajo</a:t>
            </a:r>
          </a:p>
          <a:p>
            <a:r>
              <a:rPr lang="es-ES" sz="2800" dirty="0" smtClean="0"/>
              <a:t>Es necesario optimizar a nivel hardware haciendo uso de los </a:t>
            </a:r>
            <a:r>
              <a:rPr lang="es-ES" sz="2800" dirty="0" err="1" smtClean="0"/>
              <a:t>flags</a:t>
            </a:r>
            <a:endParaRPr lang="es-ES" sz="2800" dirty="0" smtClean="0"/>
          </a:p>
          <a:p>
            <a:r>
              <a:rPr lang="es-ES" sz="2800" dirty="0" smtClean="0"/>
              <a:t>Para minimizar el uso de </a:t>
            </a:r>
            <a:r>
              <a:rPr lang="es-ES" sz="2800" dirty="0" err="1" smtClean="0"/>
              <a:t>flags</a:t>
            </a:r>
            <a:r>
              <a:rPr lang="es-ES" sz="2800" dirty="0" smtClean="0"/>
              <a:t> se permite solo un subconjunto de operaciones FP en la FPU:</a:t>
            </a:r>
          </a:p>
          <a:p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4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Emulación FP </a:t>
            </a:r>
            <a:r>
              <a:rPr lang="es-ES" dirty="0" err="1"/>
              <a:t>Qelt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b="1" dirty="0" smtClean="0"/>
              <a:t>Subconjunto:</a:t>
            </a:r>
          </a:p>
          <a:p>
            <a:r>
              <a:rPr lang="es-ES" sz="2400" dirty="0" smtClean="0"/>
              <a:t>Se evitan números no normales, infinitos o no </a:t>
            </a:r>
            <a:r>
              <a:rPr lang="es-ES" sz="2400" dirty="0" err="1" smtClean="0"/>
              <a:t>numeros</a:t>
            </a:r>
            <a:endParaRPr lang="es-ES" sz="2400" dirty="0" smtClean="0"/>
          </a:p>
          <a:p>
            <a:r>
              <a:rPr lang="es-ES" sz="2400" dirty="0" smtClean="0"/>
              <a:t>Se evitan operaciones que lancen excepciones que no sean </a:t>
            </a:r>
            <a:r>
              <a:rPr lang="es-ES" sz="2400" dirty="0" err="1" smtClean="0"/>
              <a:t>inexact</a:t>
            </a:r>
            <a:r>
              <a:rPr lang="es-ES" sz="2400" dirty="0" smtClean="0"/>
              <a:t>, </a:t>
            </a:r>
            <a:r>
              <a:rPr lang="es-ES" sz="2400" dirty="0" err="1" smtClean="0"/>
              <a:t>overflow</a:t>
            </a:r>
            <a:r>
              <a:rPr lang="es-ES" sz="2400" dirty="0" smtClean="0"/>
              <a:t> y </a:t>
            </a:r>
            <a:r>
              <a:rPr lang="es-ES" sz="2400" dirty="0" err="1" smtClean="0"/>
              <a:t>underflow</a:t>
            </a:r>
            <a:endParaRPr lang="es-ES" sz="2400" dirty="0" smtClean="0"/>
          </a:p>
          <a:p>
            <a:r>
              <a:rPr lang="es-ES" sz="2400" dirty="0" smtClean="0"/>
              <a:t>La mayoría de operaciones lanzan </a:t>
            </a:r>
            <a:r>
              <a:rPr lang="es-ES" sz="2400" dirty="0" err="1" smtClean="0"/>
              <a:t>inexact</a:t>
            </a:r>
            <a:endParaRPr lang="es-ES" sz="2400" dirty="0" smtClean="0"/>
          </a:p>
          <a:p>
            <a:r>
              <a:rPr lang="es-ES" sz="2400" dirty="0" smtClean="0"/>
              <a:t>Se espera redondeo por defecto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26" y="1556792"/>
            <a:ext cx="480566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Emulación FP </a:t>
            </a:r>
            <a:r>
              <a:rPr lang="es-ES" dirty="0" err="1"/>
              <a:t>Qelt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Limitaciones:</a:t>
            </a:r>
          </a:p>
          <a:p>
            <a:r>
              <a:rPr lang="es-ES" sz="2800" dirty="0" smtClean="0"/>
              <a:t>No funciona para cargas de trabajo con números </a:t>
            </a:r>
            <a:r>
              <a:rPr lang="es-ES" sz="2800" dirty="0" err="1" smtClean="0"/>
              <a:t>denormales</a:t>
            </a:r>
            <a:r>
              <a:rPr lang="es-ES" sz="2800" dirty="0" smtClean="0"/>
              <a:t> o que requieran limpiar el </a:t>
            </a:r>
            <a:r>
              <a:rPr lang="es-ES" sz="2800" dirty="0" err="1" smtClean="0"/>
              <a:t>flag</a:t>
            </a:r>
            <a:r>
              <a:rPr lang="es-ES" sz="2800" dirty="0" smtClean="0"/>
              <a:t> </a:t>
            </a:r>
            <a:r>
              <a:rPr lang="es-ES" sz="2800" dirty="0" err="1" smtClean="0"/>
              <a:t>inexact</a:t>
            </a:r>
            <a:endParaRPr lang="es-ES" sz="2800" dirty="0" smtClean="0"/>
          </a:p>
          <a:p>
            <a:r>
              <a:rPr lang="es-ES" sz="2800" dirty="0" smtClean="0"/>
              <a:t>No acepta redondeos que no sean el por defecto, al par mas cercano</a:t>
            </a:r>
          </a:p>
          <a:p>
            <a:r>
              <a:rPr lang="es-ES" sz="2800" dirty="0" smtClean="0"/>
              <a:t>El SO del host y el </a:t>
            </a:r>
            <a:r>
              <a:rPr lang="es-ES" sz="2800" dirty="0" err="1" smtClean="0"/>
              <a:t>guest</a:t>
            </a:r>
            <a:r>
              <a:rPr lang="es-ES" sz="2800" dirty="0" smtClean="0"/>
              <a:t> necesitan soporte para la misma precisión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0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Emulación FP </a:t>
            </a:r>
            <a:r>
              <a:rPr lang="es-ES" dirty="0" err="1"/>
              <a:t>Qelt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244627"/>
            <a:ext cx="8229600" cy="2881536"/>
          </a:xfrm>
        </p:spPr>
        <p:txBody>
          <a:bodyPr>
            <a:normAutofit/>
          </a:bodyPr>
          <a:lstStyle/>
          <a:p>
            <a:r>
              <a:rPr lang="es-ES" sz="2800" dirty="0" smtClean="0"/>
              <a:t>Los resultados son cumulativos</a:t>
            </a:r>
          </a:p>
          <a:p>
            <a:r>
              <a:rPr lang="es-ES" sz="2800" dirty="0" smtClean="0"/>
              <a:t>Zero representa la eliminación de la optimización para operando cero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9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Emulación FP </a:t>
            </a:r>
            <a:r>
              <a:rPr lang="es-ES" dirty="0" err="1"/>
              <a:t>Qelt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Una función proporciona funciones FP normales aleatorias al emulador</a:t>
            </a:r>
          </a:p>
          <a:p>
            <a:r>
              <a:rPr lang="es-ES" sz="2800" dirty="0" smtClean="0"/>
              <a:t>La raíz cuadrada es equivalente a la ejecución ideal ya que omite la comprobación de </a:t>
            </a:r>
            <a:r>
              <a:rPr lang="es-ES" sz="2800" dirty="0" err="1" smtClean="0"/>
              <a:t>overflow</a:t>
            </a:r>
            <a:r>
              <a:rPr lang="es-ES" sz="2800" dirty="0" smtClean="0"/>
              <a:t>/</a:t>
            </a:r>
            <a:r>
              <a:rPr lang="es-ES" sz="2800" dirty="0" err="1" smtClean="0"/>
              <a:t>underflow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543544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6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DBT escalable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 smtClean="0"/>
              <a:t>Los motores DBT avanzados hacen uso de un cache de memoria compartido que permite paralelizar la ejecucion de código en cargas de trabajo paralelas emuladas en hosts </a:t>
            </a:r>
            <a:r>
              <a:rPr lang="es-ES" sz="2800" dirty="0" err="1" smtClean="0"/>
              <a:t>multi-core</a:t>
            </a:r>
            <a:endParaRPr lang="es-ES" sz="2800" dirty="0" smtClean="0"/>
          </a:p>
          <a:p>
            <a:r>
              <a:rPr lang="es-ES" sz="2800" dirty="0" smtClean="0"/>
              <a:t>Esto es posible gracias a que la mayoría del tiempo de ejecucion de una carga de trabajo DBT se gasta en la ejecución de código en vez de en la traducción</a:t>
            </a:r>
          </a:p>
          <a:p>
            <a:r>
              <a:rPr lang="es-ES" sz="2800" dirty="0" smtClean="0"/>
              <a:t>Sin embargo esto no es cierto para alguna cargas de trabajo, como las encontradas en los servidores paralelos, donde se gasta mas tiempo en la traducción que en la ejecución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7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1165</Words>
  <Application>Microsoft Office PowerPoint</Application>
  <PresentationFormat>Presentación en pantalla (4:3)</PresentationFormat>
  <Paragraphs>126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Cross-ISA Machine Instrumentation using Fast and Scalable Dynamic Binary Translation</vt:lpstr>
      <vt:lpstr>Problemas Considerados</vt:lpstr>
      <vt:lpstr>Soluciones Propuestas</vt:lpstr>
      <vt:lpstr>Emulación FP Qelt</vt:lpstr>
      <vt:lpstr>Emulación FP Qelt</vt:lpstr>
      <vt:lpstr>Emulación FP Qelt</vt:lpstr>
      <vt:lpstr>Emulación FP Qelt</vt:lpstr>
      <vt:lpstr>Emulación FP Qelt</vt:lpstr>
      <vt:lpstr>DBT escalable</vt:lpstr>
      <vt:lpstr>DBT escalable</vt:lpstr>
      <vt:lpstr>DBT escalable</vt:lpstr>
      <vt:lpstr>DBT escalable</vt:lpstr>
      <vt:lpstr>DBT escalable</vt:lpstr>
      <vt:lpstr>Instrumentación Cross-ISA</vt:lpstr>
      <vt:lpstr>Instrumentación Cross-ISA</vt:lpstr>
      <vt:lpstr>Instrumentación Cross-ISA</vt:lpstr>
      <vt:lpstr>Instrumentación Cross-ISA</vt:lpstr>
      <vt:lpstr>Instrumentación Cross-ISA</vt:lpstr>
      <vt:lpstr>Optimizaciones adicionales</vt:lpstr>
      <vt:lpstr>Instrumentación Cross-ISA</vt:lpstr>
      <vt:lpstr>Instrumentación Cross-ISA</vt:lpstr>
      <vt:lpstr>Conclusiones</vt:lpstr>
      <vt:lpstr>Conclusiones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Cross-ISA Machine Instrumentation using Fast and Scalable Dynamic Binary Translation</dc:title>
  <dc:creator>Usuario</dc:creator>
  <cp:lastModifiedBy>Usuario de Windows</cp:lastModifiedBy>
  <cp:revision>25</cp:revision>
  <dcterms:created xsi:type="dcterms:W3CDTF">2023-11-20T16:44:30Z</dcterms:created>
  <dcterms:modified xsi:type="dcterms:W3CDTF">2023-11-21T00:18:39Z</dcterms:modified>
</cp:coreProperties>
</file>