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6858000" cx="9144000"/>
  <p:notesSz cx="6858000" cy="9144000"/>
  <p:embeddedFontLst>
    <p:embeddedFont>
      <p:font typeface="Roboto Slab"/>
      <p:regular r:id="rId29"/>
      <p:bold r:id="rId30"/>
    </p:embeddedFont>
    <p:embeddedFont>
      <p:font typeface="Robo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Slab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regular.fntdata"/><Relationship Id="rId30" Type="http://schemas.openxmlformats.org/officeDocument/2006/relationships/font" Target="fonts/RobotoSlab-bold.fntdata"/><Relationship Id="rId11" Type="http://schemas.openxmlformats.org/officeDocument/2006/relationships/slide" Target="slides/slide6.xml"/><Relationship Id="rId33" Type="http://schemas.openxmlformats.org/officeDocument/2006/relationships/font" Target="fonts/Roboto-italic.fntdata"/><Relationship Id="rId10" Type="http://schemas.openxmlformats.org/officeDocument/2006/relationships/slide" Target="slides/slide5.xml"/><Relationship Id="rId32" Type="http://schemas.openxmlformats.org/officeDocument/2006/relationships/font" Target="fonts/Robo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Robot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ec1d2f6983_0_2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ec1d2f6983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9ee7778a4c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9ee7778a4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9ee7778a4c_0_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9ee7778a4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9ee7778a4c_0_1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9ee7778a4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9ee7778a4c_0_1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9ee7778a4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9ee7778a4c_0_2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9ee7778a4c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9ee7778a4c_0_2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9ee7778a4c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ec1d2f6983_0_1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ec1d2f698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9ee7778a4c_0_3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9ee7778a4c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9f6c7108e6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9f6c7108e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944f847ab0_0_99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944f847ab0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9f6c7108e6_0_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9f6c7108e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9ee7778a4c_0_4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9ee7778a4c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9ee7778a4c_0_4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9ee7778a4c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9ee7778a4c_0_5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9ee7778a4c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9e6b864f4c_0_1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9e6b864f4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9e6b864f4c_0_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9e6b864f4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9e6b864f4c_0_1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9e6b864f4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9e6b864f4c_0_1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9e6b864f4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ec1d2f6983_0_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ec1d2f698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ec1d2f6983_0_1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ec1d2f698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ec1d2f6983_0_2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ec1d2f698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896808"/>
            <a:ext cx="1081625" cy="149989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4457271"/>
            <a:ext cx="1081625" cy="149989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3756618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585234"/>
            <a:ext cx="5783400" cy="194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4065933"/>
            <a:ext cx="5783400" cy="12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6769100"/>
            <a:ext cx="9143700" cy="8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536600"/>
            <a:ext cx="8368200" cy="20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3892600"/>
            <a:ext cx="8368200" cy="14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3756618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2353267"/>
            <a:ext cx="8222100" cy="120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680378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986432"/>
            <a:ext cx="8368200" cy="4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680378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986433"/>
            <a:ext cx="3999900" cy="4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986433"/>
            <a:ext cx="3999900" cy="4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883036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2125367"/>
            <a:ext cx="2808000" cy="357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701800"/>
            <a:ext cx="56187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100"/>
            <a:ext cx="457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5994004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612100"/>
            <a:ext cx="4045200" cy="20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3692001"/>
            <a:ext cx="4045200" cy="17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5644967"/>
            <a:ext cx="5998800" cy="7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986432"/>
            <a:ext cx="8368200" cy="41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585234"/>
            <a:ext cx="5783400" cy="194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Meltdown: Reading Kernel Memory from User Space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4065933"/>
            <a:ext cx="5783400" cy="12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Saúl Fernández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Ejemplo:</a:t>
            </a:r>
            <a:endParaRPr/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66375"/>
            <a:ext cx="8839202" cy="1503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350" y="3711026"/>
            <a:ext cx="8285300" cy="230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Componentes del ataque</a:t>
            </a:r>
            <a:endParaRPr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87900" y="1986425"/>
            <a:ext cx="8368200" cy="47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Usar la ejecución fuera de orden para obtener un dato “secreto” ubicado en la memoria física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Primero: Ejecutar instrucciones de forma especulativa</a:t>
            </a:r>
            <a:endParaRPr/>
          </a:p>
          <a:p>
            <a:pPr indent="-342900" lvl="0" marL="914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Esta instrucción utiliza el valor secreto (ej: acceder a un array)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Segundo: Transformar el estado micro-arquitectural en arquitectural (recuperar el dato secreto)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7765" y="1030550"/>
            <a:ext cx="5848474" cy="479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1: Ejecución especulativa</a:t>
            </a:r>
            <a:endParaRPr/>
          </a:p>
        </p:txBody>
      </p:sp>
      <p:sp>
        <p:nvSpPr>
          <p:cNvPr id="134" name="Google Shape;134;p25"/>
          <p:cNvSpPr txBox="1"/>
          <p:nvPr>
            <p:ph idx="1" type="body"/>
          </p:nvPr>
        </p:nvSpPr>
        <p:spPr>
          <a:xfrm>
            <a:off x="387900" y="1986425"/>
            <a:ext cx="8368200" cy="47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 dirección del secreto debe estar en el espacio de direcciones del atacante</a:t>
            </a:r>
            <a:endParaRPr/>
          </a:p>
          <a:p>
            <a:pPr indent="-342900" lvl="0" marL="914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 través del kernel, la mayor parte de la mem </a:t>
            </a:r>
            <a:r>
              <a:rPr lang="es"/>
              <a:t>física</a:t>
            </a:r>
            <a:r>
              <a:rPr lang="es"/>
              <a:t> está mapeada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Acceder a direcciones no permitidas provoca en </a:t>
            </a:r>
            <a:r>
              <a:rPr lang="es"/>
              <a:t>sí</a:t>
            </a:r>
            <a:r>
              <a:rPr lang="es"/>
              <a:t> mismo una excepción</a:t>
            </a:r>
            <a:endParaRPr/>
          </a:p>
          <a:p>
            <a:pPr indent="-342900" lvl="0" marL="914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Esta excepción no puede matar el programa atacante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Dos opciones:</a:t>
            </a:r>
            <a:endParaRPr/>
          </a:p>
          <a:p>
            <a:pPr indent="-342900" lvl="0" marL="914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Manejar las excepciones (fork del proceso, signal handler)</a:t>
            </a:r>
            <a:endParaRPr/>
          </a:p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Suprimir o evitar la excepción (memoria transaccional, ejecutarla especulativamente)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2: Explotación del Covert Channel</a:t>
            </a:r>
            <a:endParaRPr/>
          </a:p>
        </p:txBody>
      </p:sp>
      <p:sp>
        <p:nvSpPr>
          <p:cNvPr id="140" name="Google Shape;140;p26"/>
          <p:cNvSpPr txBox="1"/>
          <p:nvPr>
            <p:ph idx="1" type="body"/>
          </p:nvPr>
        </p:nvSpPr>
        <p:spPr>
          <a:xfrm>
            <a:off x="387900" y="1986425"/>
            <a:ext cx="8368200" cy="47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Transformar un estado micro arquitectural (cache) en arquitectural (registro)</a:t>
            </a:r>
            <a:endParaRPr/>
          </a:p>
          <a:p>
            <a:pPr indent="-342900" lvl="0" marL="914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Se monitorizan los tiempos de acceso de los elementos del array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Usando varias </a:t>
            </a:r>
            <a:r>
              <a:rPr lang="es"/>
              <a:t>líneas</a:t>
            </a:r>
            <a:r>
              <a:rPr lang="es"/>
              <a:t> de </a:t>
            </a:r>
            <a:r>
              <a:rPr lang="es"/>
              <a:t>caché</a:t>
            </a:r>
            <a:r>
              <a:rPr lang="es"/>
              <a:t> se pueden transmitir varios bits a la vez</a:t>
            </a:r>
            <a:endParaRPr/>
          </a:p>
          <a:p>
            <a:pPr indent="-342900" lvl="0" marL="914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Con 256 líneas se puede enviar un byte completo de cada vez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Es </a:t>
            </a:r>
            <a:r>
              <a:rPr lang="es"/>
              <a:t>más</a:t>
            </a:r>
            <a:r>
              <a:rPr lang="es"/>
              <a:t> costoso </a:t>
            </a:r>
            <a:r>
              <a:rPr lang="es"/>
              <a:t>monitorear</a:t>
            </a:r>
            <a:r>
              <a:rPr lang="es"/>
              <a:t> la caché que acceder al array de forma especulativa</a:t>
            </a:r>
            <a:endParaRPr/>
          </a:p>
          <a:p>
            <a:pPr indent="-342900" lvl="0" marL="914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Es más eficiente mandar cada vez un bit que usar todas las líneas de la caché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Meltdown</a:t>
            </a:r>
            <a:endParaRPr/>
          </a:p>
        </p:txBody>
      </p:sp>
      <p:sp>
        <p:nvSpPr>
          <p:cNvPr id="146" name="Google Shape;146;p27"/>
          <p:cNvSpPr txBox="1"/>
          <p:nvPr>
            <p:ph idx="1" type="body"/>
          </p:nvPr>
        </p:nvSpPr>
        <p:spPr>
          <a:xfrm>
            <a:off x="387900" y="1986425"/>
            <a:ext cx="8368200" cy="47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Paso 1: Cargar el contenido de una dirección de memoria privilegiada en un registro (ilegal)</a:t>
            </a:r>
            <a:endParaRPr/>
          </a:p>
          <a:p>
            <a:pPr indent="-342900" lvl="0" marL="914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Se generará una excepción, pero el siguiente paso se ejecuta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Paso 2: Acceder a un array en función del registro anterior (saltos de 4kb)</a:t>
            </a:r>
            <a:endParaRPr/>
          </a:p>
          <a:p>
            <a:pPr indent="-342900" lvl="0" marL="914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Carrera contra la excepción, optimizar este apartado es importante </a:t>
            </a:r>
            <a:endParaRPr/>
          </a:p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Asegurarse la traducción de la dirección del array en la TLB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Es más costoso monitorear la caché que acceder al array de forma especulativa</a:t>
            </a:r>
            <a:endParaRPr/>
          </a:p>
          <a:p>
            <a:pPr indent="-342900" lvl="0" marL="914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Es más eficiente mandar cada vez un bit que usar todas las líneas de la caché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Optimizaciones: Tendencia al 0</a:t>
            </a:r>
            <a:endParaRPr/>
          </a:p>
        </p:txBody>
      </p:sp>
      <p:sp>
        <p:nvSpPr>
          <p:cNvPr id="152" name="Google Shape;152;p28"/>
          <p:cNvSpPr txBox="1"/>
          <p:nvPr>
            <p:ph idx="1" type="body"/>
          </p:nvPr>
        </p:nvSpPr>
        <p:spPr>
          <a:xfrm>
            <a:off x="387900" y="1986425"/>
            <a:ext cx="8368200" cy="47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 observa </a:t>
            </a:r>
            <a:r>
              <a:rPr lang="es"/>
              <a:t>cómo</a:t>
            </a:r>
            <a:r>
              <a:rPr lang="es"/>
              <a:t> a veces se devuelve un 0 en una lectura de forma errónea</a:t>
            </a:r>
            <a:endParaRPr/>
          </a:p>
          <a:p>
            <a:pPr indent="-342900" lvl="0" marL="914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Puede ser como derivado de un fallo de permisos (en vez de stall) o por un valor obtenido de especulación</a:t>
            </a:r>
            <a:endParaRPr/>
          </a:p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Para reducirlo, si se lee un 0, se vuelve a intentar leer (no </a:t>
            </a:r>
            <a:r>
              <a:rPr lang="es"/>
              <a:t>ralentiza</a:t>
            </a:r>
            <a:r>
              <a:rPr lang="es"/>
              <a:t>)</a:t>
            </a:r>
            <a:endParaRPr/>
          </a:p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i5-6200U 5.25%, con loop 0,67%, i7-8700K 1,78%, TSX 0,008%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Un hit en la línea 0 de la caché no aporta información</a:t>
            </a:r>
            <a:endParaRPr/>
          </a:p>
          <a:p>
            <a:pPr indent="-342900" lvl="0" marL="914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Si no hay ningún otro hit, se da por válido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9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Optimizaciones: Single-bit transmission</a:t>
            </a:r>
            <a:endParaRPr/>
          </a:p>
        </p:txBody>
      </p:sp>
      <p:sp>
        <p:nvSpPr>
          <p:cNvPr id="158" name="Google Shape;158;p29"/>
          <p:cNvSpPr txBox="1"/>
          <p:nvPr>
            <p:ph idx="1" type="body"/>
          </p:nvPr>
        </p:nvSpPr>
        <p:spPr>
          <a:xfrm>
            <a:off x="387900" y="1986432"/>
            <a:ext cx="8368200" cy="4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 256 líneas se puede mandar un byte, pero implica más lecturas en el Flush+Reload</a:t>
            </a:r>
            <a:endParaRPr/>
          </a:p>
          <a:p>
            <a:pPr indent="-342900" lvl="0" marL="9144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Es más rápido mandar la información a cada bit (leer línea 1 de caché)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Tendencia al 0, más probable que haya errores</a:t>
            </a:r>
            <a:endParaRPr/>
          </a:p>
          <a:p>
            <a:pPr indent="-342900" lvl="0" marL="9144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Trade off entre velocidad y redundancia</a:t>
            </a:r>
            <a:endParaRPr/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La probabilidad de error es baja, es viable utilizar un solo bit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Optimizaciones: TSX y KASLR</a:t>
            </a:r>
            <a:endParaRPr/>
          </a:p>
        </p:txBody>
      </p:sp>
      <p:sp>
        <p:nvSpPr>
          <p:cNvPr id="164" name="Google Shape;164;p30"/>
          <p:cNvSpPr txBox="1"/>
          <p:nvPr>
            <p:ph idx="1" type="body"/>
          </p:nvPr>
        </p:nvSpPr>
        <p:spPr>
          <a:xfrm>
            <a:off x="387900" y="1986432"/>
            <a:ext cx="8368200" cy="4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TSX permite ejecutar el bloque de instrucciones de forma “atómica”</a:t>
            </a:r>
            <a:endParaRPr/>
          </a:p>
          <a:p>
            <a:pPr indent="-342900" lvl="0" marL="9144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Si falla una instrucción del bloque, se hace roll back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El estado micro-arquitectural se mantiene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Usado para evitar trapear al kernel (lento)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KASLR es una contramedida que randomiza donde comienza el kernel en el espacio de direcciones</a:t>
            </a:r>
            <a:endParaRPr/>
          </a:p>
          <a:p>
            <a:pPr indent="-342900" lvl="0" marL="9144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Requiere hacer unas pruebas previas al ataque para descubrir el offset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Se prueba en varios offsets y se busca una secuencia del kernel conocida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NO impide Meltdown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1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Entornos de prueba</a:t>
            </a:r>
            <a:endParaRPr/>
          </a:p>
        </p:txBody>
      </p:sp>
      <p:sp>
        <p:nvSpPr>
          <p:cNvPr id="170" name="Google Shape;170;p31"/>
          <p:cNvSpPr txBox="1"/>
          <p:nvPr>
            <p:ph idx="1" type="body"/>
          </p:nvPr>
        </p:nvSpPr>
        <p:spPr>
          <a:xfrm>
            <a:off x="387900" y="1986432"/>
            <a:ext cx="8368200" cy="4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Linux:</a:t>
            </a:r>
            <a:endParaRPr/>
          </a:p>
          <a:p>
            <a:pPr indent="-342900" lvl="0" marL="9144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Evaluado en versiones del kernel de la 2.6.32 a 4.13.0 (sin KAISER)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KASLR activo por defecto desde 4.12.0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Windows</a:t>
            </a:r>
            <a:endParaRPr/>
          </a:p>
          <a:p>
            <a:pPr indent="-342900" lvl="0" marL="9144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No se hace un mapeo directo de direcciones virtuales y físicas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Se mapean las direcciones virtuales a dos pools de páginas físicas , pero la mayor parte de la memoria </a:t>
            </a:r>
            <a:r>
              <a:rPr lang="es"/>
              <a:t>física</a:t>
            </a:r>
            <a:r>
              <a:rPr lang="es"/>
              <a:t> sigue mapeada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El kernel se mapea por igual en los espacios de direcciones de los procesos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986432"/>
            <a:ext cx="8368200" cy="4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 seguridad de los computadores recae fundamentalmente en el aislamiento de la memoria</a:t>
            </a:r>
            <a:endParaRPr/>
          </a:p>
          <a:p>
            <a:pPr indent="-342900" lvl="0" marL="9144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Un proceso solo puede leer memoria dentro de su rango de direcciones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A través de los efectos secundarios de la ejecución fuera de orden, un proceso puede leer arbitrariamente direcciones de memoria no autorizadas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Esta brecha es independiente al sistema operativo, únicamente depende del hardware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2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Entornos de prueba (cont)</a:t>
            </a:r>
            <a:endParaRPr/>
          </a:p>
        </p:txBody>
      </p:sp>
      <p:sp>
        <p:nvSpPr>
          <p:cNvPr id="176" name="Google Shape;176;p32"/>
          <p:cNvSpPr txBox="1"/>
          <p:nvPr>
            <p:ph idx="1" type="body"/>
          </p:nvPr>
        </p:nvSpPr>
        <p:spPr>
          <a:xfrm>
            <a:off x="387900" y="1986424"/>
            <a:ext cx="8368200" cy="46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Android</a:t>
            </a:r>
            <a:r>
              <a:rPr lang="es"/>
              <a:t>:</a:t>
            </a:r>
            <a:endParaRPr/>
          </a:p>
          <a:p>
            <a:pPr indent="-342900" lvl="0" marL="9144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Evaluado en un Samsung Galaxy S7 (Exynos 8 Octa 8890)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Igualmente vulnerable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Contenedores:</a:t>
            </a:r>
            <a:endParaRPr/>
          </a:p>
          <a:p>
            <a:pPr indent="-342900" lvl="0" marL="9144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Especialmente peligroso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El kernel es compartido entre todos los contenedores de la máquina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Se pueden atacar contenedores ajenos al origen del ataque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Memoria no cacheada:</a:t>
            </a:r>
            <a:endParaRPr/>
          </a:p>
          <a:p>
            <a:pPr indent="-342900" lvl="0" marL="9144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Es posible leer direcciones que no estén en L1 pero si en L3 (baja velocidad)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Es posible leer contenido marcado como “no cacheable” (line fill buffers)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3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Performance</a:t>
            </a:r>
            <a:endParaRPr/>
          </a:p>
        </p:txBody>
      </p:sp>
      <p:sp>
        <p:nvSpPr>
          <p:cNvPr id="182" name="Google Shape;182;p33"/>
          <p:cNvSpPr txBox="1"/>
          <p:nvPr>
            <p:ph idx="1" type="body"/>
          </p:nvPr>
        </p:nvSpPr>
        <p:spPr>
          <a:xfrm>
            <a:off x="387900" y="1986432"/>
            <a:ext cx="8368200" cy="4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Depende de ganar la carrera entre obtener el dato de memoria y que salte la excepción</a:t>
            </a:r>
            <a:endParaRPr/>
          </a:p>
          <a:p>
            <a:pPr indent="-342900" lvl="0" marL="9144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Si el dato en cuestión </a:t>
            </a:r>
            <a:r>
              <a:rPr lang="es"/>
              <a:t>está</a:t>
            </a:r>
            <a:r>
              <a:rPr lang="es"/>
              <a:t> cacheado, hasta 600KB/s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Si no está en caché, menos de 10B/s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Es importante intentar que el dato esté en la caché</a:t>
            </a:r>
            <a:endParaRPr/>
          </a:p>
          <a:p>
            <a:pPr indent="-342900" lvl="0" marL="9144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Acceder a ese valor o a valores cercanos desde otros threads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Entrenar al prefetcher (complejo)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4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Contramedidas</a:t>
            </a:r>
            <a:endParaRPr/>
          </a:p>
        </p:txBody>
      </p:sp>
      <p:sp>
        <p:nvSpPr>
          <p:cNvPr id="188" name="Google Shape;188;p34"/>
          <p:cNvSpPr txBox="1"/>
          <p:nvPr>
            <p:ph idx="1" type="body"/>
          </p:nvPr>
        </p:nvSpPr>
        <p:spPr>
          <a:xfrm>
            <a:off x="387900" y="1986432"/>
            <a:ext cx="8368200" cy="4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Hardware</a:t>
            </a:r>
            <a:endParaRPr/>
          </a:p>
          <a:p>
            <a:pPr indent="-342900" lvl="0" marL="9144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Deshabilitar la ejecución fuera de orden (inviable)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Hard split entre direcciones de usuario y de kernel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Software: KAISER</a:t>
            </a:r>
            <a:endParaRPr/>
          </a:p>
          <a:p>
            <a:pPr indent="-342900" lvl="0" marL="9144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No mapear el kernel dentro del espacio de direcciones del usuario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Algunas partes del kernel se necesitan mapear obligatoriamente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Sigue permitiendo ataques, pero reduce mucho el área atacable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5"/>
          <p:cNvSpPr txBox="1"/>
          <p:nvPr>
            <p:ph idx="1" type="body"/>
          </p:nvPr>
        </p:nvSpPr>
        <p:spPr>
          <a:xfrm>
            <a:off x="387900" y="1986432"/>
            <a:ext cx="8368200" cy="4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Meltdown es un ataque que afecta a millones de dispositivos, y vulnera la seguridad de los sistemas permitiendo al atacante una lectura casi total de la memoria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Es necesario que todos los sistemas </a:t>
            </a:r>
            <a:r>
              <a:rPr lang="es"/>
              <a:t>operativos</a:t>
            </a:r>
            <a:r>
              <a:rPr lang="es"/>
              <a:t> </a:t>
            </a:r>
            <a:r>
              <a:rPr lang="es"/>
              <a:t>implementen KAISER como una contramedida temporal mientras se solucionan las vulnerabilidades del hardware</a:t>
            </a:r>
            <a:r>
              <a:rPr lang="es"/>
              <a:t> </a:t>
            </a:r>
            <a:endParaRPr/>
          </a:p>
        </p:txBody>
      </p:sp>
      <p:sp>
        <p:nvSpPr>
          <p:cNvPr id="194" name="Google Shape;194;p35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Conclusiones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986432"/>
            <a:ext cx="8368200" cy="4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El kernel se mapea dentro del espacio de direcciones de cada proceso</a:t>
            </a:r>
            <a:endParaRPr/>
          </a:p>
          <a:p>
            <a:pPr indent="-342900" lvl="0" marL="9144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Agiliza cambios entre kernel y proceso (Ej: Manejo de interrupciones)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El mapeo del espacio de direcciones virtual y física no cambia durante este proceso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El aislamiento se controla mediante un bit de supervisión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Indica si una página del kernel es accesible o no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Out-of-Order Execution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87900" y="1986425"/>
            <a:ext cx="8368200" cy="43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Maximizar el uso de los recursos del procesador (Unidades de ejecución)</a:t>
            </a:r>
            <a:endParaRPr/>
          </a:p>
          <a:p>
            <a:pPr indent="-342900" lvl="0" marL="914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Las instrucciones se ejecutan en cuantos los recursos requeridos quedan libres</a:t>
            </a:r>
            <a:endParaRPr/>
          </a:p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Si la instrucción actual no se puede ejecutar, se ejecutan las siguientes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Además, se permite realizar ejecuciones de forma especulativa</a:t>
            </a:r>
            <a:endParaRPr/>
          </a:p>
          <a:p>
            <a:pPr indent="-342900" lvl="0" marL="914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El procesador ejecuta una instrucción antes de saber si esta debe ser ejecutada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Out-of-Order Execution (Cont)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87900" y="1986425"/>
            <a:ext cx="8368200" cy="47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 pipeline se divide en 3 etapas: Frontend, Execution Engine y Subsistema de Memoria</a:t>
            </a:r>
            <a:endParaRPr/>
          </a:p>
          <a:p>
            <a:pPr indent="-342900" lvl="0" marL="914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Las instrucciones se leen y decodifican en el frontend (µOPs), </a:t>
            </a:r>
            <a:r>
              <a:rPr lang="es"/>
              <a:t>después</a:t>
            </a:r>
            <a:r>
              <a:rPr lang="es"/>
              <a:t> se mandan al backend (exec. engine)</a:t>
            </a:r>
            <a:endParaRPr/>
          </a:p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En el ROB se reorganizan las instrucciones (asignación, renombre de registros) y se mandan a la Unified Reservation Station (scheduler)</a:t>
            </a:r>
            <a:endParaRPr/>
          </a:p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En el scheduler se encolan las instrucciones en las unidades funcionales</a:t>
            </a:r>
            <a:endParaRPr/>
          </a:p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Importante: Uso del branch predictor (</a:t>
            </a:r>
            <a:r>
              <a:rPr lang="es"/>
              <a:t>Estático</a:t>
            </a:r>
            <a:r>
              <a:rPr lang="es"/>
              <a:t> o Dinámico)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7438" y="152400"/>
            <a:ext cx="4589129" cy="6553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Address Spaces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87900" y="1986425"/>
            <a:ext cx="8368200" cy="47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Objetivo: Aislar los espacios de memoria de los procesos</a:t>
            </a:r>
            <a:endParaRPr/>
          </a:p>
          <a:p>
            <a:pPr indent="-342900" lvl="0" marL="914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Direcciones</a:t>
            </a:r>
            <a:r>
              <a:rPr lang="es"/>
              <a:t> virtuales traducidas a direcciones físicas</a:t>
            </a:r>
            <a:endParaRPr/>
          </a:p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Tablas de traducciones, protección de privilegios</a:t>
            </a:r>
            <a:endParaRPr/>
          </a:p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En cada cambio de contexto, se cambia la tabla en el reg de la CPU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El kernel se mapea dentro del espacio de direcciones de cada proceso</a:t>
            </a:r>
            <a:endParaRPr/>
          </a:p>
          <a:p>
            <a:pPr indent="-342900" lvl="0" marL="914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Comp. privilegios en la tabla de página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Típicamente</a:t>
            </a:r>
            <a:r>
              <a:rPr lang="es"/>
              <a:t>, dentro el kernel se mapea todo el espacio de direcciones físico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1250" y="2194625"/>
            <a:ext cx="7694001" cy="257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Cache: Covert Channel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87900" y="1986425"/>
            <a:ext cx="8368200" cy="47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Utilizar la caché para filtrar la información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Se ejecutan instrucciones especulativamente, y se terminan descartando</a:t>
            </a:r>
            <a:endParaRPr/>
          </a:p>
          <a:p>
            <a:pPr indent="-342900" lvl="0" marL="914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Todos los rastros arquitecturales se borran, pero quedan rastros</a:t>
            </a:r>
            <a:endParaRPr/>
          </a:p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Los datos cacheados se mantienen cacheados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Utilizar técnicas de Flush+Reload para fugar información</a:t>
            </a:r>
            <a:endParaRPr/>
          </a:p>
          <a:p>
            <a:pPr indent="-342900" lvl="0" marL="914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Borrar toda la caché y ejecutar una instrucción que cachee una página en función del dato “secreto”</a:t>
            </a:r>
            <a:endParaRPr/>
          </a:p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Averiguar </a:t>
            </a:r>
            <a:r>
              <a:rPr lang="es"/>
              <a:t>qué</a:t>
            </a:r>
            <a:r>
              <a:rPr lang="es"/>
              <a:t> página ha sido cacheada.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