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256" r:id="rId2"/>
    <p:sldId id="257" r:id="rId3"/>
    <p:sldId id="258" r:id="rId4"/>
    <p:sldId id="329" r:id="rId5"/>
    <p:sldId id="330" r:id="rId6"/>
    <p:sldId id="335" r:id="rId7"/>
    <p:sldId id="270" r:id="rId8"/>
    <p:sldId id="331" r:id="rId9"/>
    <p:sldId id="332" r:id="rId10"/>
    <p:sldId id="333" r:id="rId11"/>
    <p:sldId id="275" r:id="rId12"/>
    <p:sldId id="272" r:id="rId13"/>
    <p:sldId id="273" r:id="rId14"/>
    <p:sldId id="334" r:id="rId15"/>
    <p:sldId id="289" r:id="rId16"/>
    <p:sldId id="279" r:id="rId17"/>
    <p:sldId id="336" r:id="rId18"/>
    <p:sldId id="281" r:id="rId19"/>
    <p:sldId id="282" r:id="rId20"/>
    <p:sldId id="284" r:id="rId21"/>
    <p:sldId id="286" r:id="rId22"/>
    <p:sldId id="341" r:id="rId23"/>
    <p:sldId id="292" r:id="rId24"/>
    <p:sldId id="294" r:id="rId25"/>
    <p:sldId id="296" r:id="rId26"/>
    <p:sldId id="300" r:id="rId27"/>
    <p:sldId id="337" r:id="rId28"/>
    <p:sldId id="305" r:id="rId29"/>
    <p:sldId id="307" r:id="rId30"/>
    <p:sldId id="308" r:id="rId31"/>
    <p:sldId id="309" r:id="rId32"/>
    <p:sldId id="310" r:id="rId33"/>
    <p:sldId id="317" r:id="rId34"/>
    <p:sldId id="338" r:id="rId35"/>
    <p:sldId id="322" r:id="rId36"/>
    <p:sldId id="324" r:id="rId37"/>
    <p:sldId id="326" r:id="rId38"/>
    <p:sldId id="339" r:id="rId39"/>
    <p:sldId id="290" r:id="rId40"/>
    <p:sldId id="342" r:id="rId41"/>
    <p:sldId id="327"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FF1139"/>
    <a:srgbClr val="0000FF"/>
    <a:srgbClr val="33FF57"/>
    <a:srgbClr val="5805FF"/>
    <a:srgbClr val="9797FF"/>
    <a:srgbClr val="0099CC"/>
    <a:srgbClr val="003366"/>
    <a:srgbClr val="0099FF"/>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1162" autoAdjust="0"/>
  </p:normalViewPr>
  <p:slideViewPr>
    <p:cSldViewPr snapToGrid="0">
      <p:cViewPr varScale="1">
        <p:scale>
          <a:sx n="101" d="100"/>
          <a:sy n="101" d="100"/>
        </p:scale>
        <p:origin x="18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1C2B2-A2E9-4566-85F4-37C08DD3D4E4}" type="datetimeFigureOut">
              <a:rPr lang="es-ES" smtClean="0"/>
              <a:t>16/11/2023</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A4DF9-F7FF-40AD-BEEF-D7ACFBDBCD08}" type="slidenum">
              <a:rPr lang="es-ES" smtClean="0"/>
              <a:t>‹Nº›</a:t>
            </a:fld>
            <a:endParaRPr lang="es-ES"/>
          </a:p>
        </p:txBody>
      </p:sp>
    </p:spTree>
    <p:extLst>
      <p:ext uri="{BB962C8B-B14F-4D97-AF65-F5344CB8AC3E}">
        <p14:creationId xmlns:p14="http://schemas.microsoft.com/office/powerpoint/2010/main" val="2250097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s.wikipedia.org/wiki/Microprocesador"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es.wikipedia.org/wiki/Microprocesador"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2DA4DF9-F7FF-40AD-BEEF-D7ACFBDBCD08}" type="slidenum">
              <a:rPr lang="es-ES" smtClean="0"/>
              <a:t>1</a:t>
            </a:fld>
            <a:endParaRPr lang="es-ES"/>
          </a:p>
        </p:txBody>
      </p:sp>
    </p:spTree>
    <p:extLst>
      <p:ext uri="{BB962C8B-B14F-4D97-AF65-F5344CB8AC3E}">
        <p14:creationId xmlns:p14="http://schemas.microsoft.com/office/powerpoint/2010/main" val="3793760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La emulación lo suelen hacer los entornos full-virtualization</a:t>
            </a:r>
          </a:p>
        </p:txBody>
      </p:sp>
      <p:sp>
        <p:nvSpPr>
          <p:cNvPr id="4" name="Marcador de número de diapositiva 3"/>
          <p:cNvSpPr>
            <a:spLocks noGrp="1"/>
          </p:cNvSpPr>
          <p:nvPr>
            <p:ph type="sldNum" sz="quarter" idx="5"/>
          </p:nvPr>
        </p:nvSpPr>
        <p:spPr/>
        <p:txBody>
          <a:bodyPr/>
          <a:lstStyle/>
          <a:p>
            <a:fld id="{52DA4DF9-F7FF-40AD-BEEF-D7ACFBDBCD08}" type="slidenum">
              <a:rPr lang="es-ES" smtClean="0"/>
              <a:t>11</a:t>
            </a:fld>
            <a:endParaRPr lang="es-ES"/>
          </a:p>
        </p:txBody>
      </p:sp>
    </p:spTree>
    <p:extLst>
      <p:ext uri="{BB962C8B-B14F-4D97-AF65-F5344CB8AC3E}">
        <p14:creationId xmlns:p14="http://schemas.microsoft.com/office/powerpoint/2010/main" val="629816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2DA4DF9-F7FF-40AD-BEEF-D7ACFBDBCD08}" type="slidenum">
              <a:rPr lang="es-ES" smtClean="0"/>
              <a:t>12</a:t>
            </a:fld>
            <a:endParaRPr lang="es-ES"/>
          </a:p>
        </p:txBody>
      </p:sp>
    </p:spTree>
    <p:extLst>
      <p:ext uri="{BB962C8B-B14F-4D97-AF65-F5344CB8AC3E}">
        <p14:creationId xmlns:p14="http://schemas.microsoft.com/office/powerpoint/2010/main" val="199235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2DA4DF9-F7FF-40AD-BEEF-D7ACFBDBCD08}" type="slidenum">
              <a:rPr lang="es-ES" smtClean="0"/>
              <a:t>13</a:t>
            </a:fld>
            <a:endParaRPr lang="es-ES"/>
          </a:p>
        </p:txBody>
      </p:sp>
    </p:spTree>
    <p:extLst>
      <p:ext uri="{BB962C8B-B14F-4D97-AF65-F5344CB8AC3E}">
        <p14:creationId xmlns:p14="http://schemas.microsoft.com/office/powerpoint/2010/main" val="287020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2DA4DF9-F7FF-40AD-BEEF-D7ACFBDBCD08}" type="slidenum">
              <a:rPr lang="es-ES" smtClean="0"/>
              <a:t>14</a:t>
            </a:fld>
            <a:endParaRPr lang="es-ES"/>
          </a:p>
        </p:txBody>
      </p:sp>
    </p:spTree>
    <p:extLst>
      <p:ext uri="{BB962C8B-B14F-4D97-AF65-F5344CB8AC3E}">
        <p14:creationId xmlns:p14="http://schemas.microsoft.com/office/powerpoint/2010/main" val="141044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t>Xen planifica los dominios de acuerdo con el algoritmo de planificación Borrowed Virtual Time (BVT)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00000"/>
                </a:solidFill>
                <a:effectLst/>
                <a:latin typeface="Times New Roman" panose="02020603050405020304" pitchFamily="18" charset="0"/>
              </a:rPr>
              <a:t>Virtual time is defined as the CPU time required to complete a job</a:t>
            </a:r>
            <a:r>
              <a:rPr lang="en-US" sz="2800" b="0" i="1" dirty="0">
                <a:solidFill>
                  <a:srgbClr val="000000"/>
                </a:solidFill>
                <a:effectLst/>
                <a:latin typeface="Times New Roman" panose="02020603050405020304" pitchFamily="18" charset="0"/>
              </a:rPr>
              <a:t> as if there were no interruptions</a:t>
            </a:r>
            <a:r>
              <a:rPr lang="en-US" sz="2800" b="0" i="0" dirty="0">
                <a:solidFill>
                  <a:srgbClr val="000000"/>
                </a:solidFill>
                <a:effectLst/>
                <a:latin typeface="Times New Roman" panose="02020603050405020304" pitchFamily="18" charset="0"/>
              </a:rPr>
              <a:t>.</a:t>
            </a:r>
            <a:endParaRPr lang="es-E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52DA4DF9-F7FF-40AD-BEEF-D7ACFBDBCD08}" type="slidenum">
              <a:rPr lang="es-ES" smtClean="0"/>
              <a:t>15</a:t>
            </a:fld>
            <a:endParaRPr lang="es-ES"/>
          </a:p>
        </p:txBody>
      </p:sp>
    </p:spTree>
    <p:extLst>
      <p:ext uri="{BB962C8B-B14F-4D97-AF65-F5344CB8AC3E}">
        <p14:creationId xmlns:p14="http://schemas.microsoft.com/office/powerpoint/2010/main" val="707134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La Tabla 2 especifica, en número de líneas de código, el coste de portar un SO a un entorno paravirtualizado x86 de Xen (XP, Linux). Para XP hay que hacer más modificaciones que para Linux, pero el porcentaje total es bastante pequeño.</a:t>
            </a:r>
          </a:p>
        </p:txBody>
      </p:sp>
      <p:sp>
        <p:nvSpPr>
          <p:cNvPr id="4" name="Marcador de número de diapositiva 3"/>
          <p:cNvSpPr>
            <a:spLocks noGrp="1"/>
          </p:cNvSpPr>
          <p:nvPr>
            <p:ph type="sldNum" sz="quarter" idx="5"/>
          </p:nvPr>
        </p:nvSpPr>
        <p:spPr/>
        <p:txBody>
          <a:bodyPr/>
          <a:lstStyle/>
          <a:p>
            <a:fld id="{52DA4DF9-F7FF-40AD-BEEF-D7ACFBDBCD08}" type="slidenum">
              <a:rPr lang="es-ES" smtClean="0"/>
              <a:t>16</a:t>
            </a:fld>
            <a:endParaRPr lang="es-ES"/>
          </a:p>
        </p:txBody>
      </p:sp>
    </p:spTree>
    <p:extLst>
      <p:ext uri="{BB962C8B-B14F-4D97-AF65-F5344CB8AC3E}">
        <p14:creationId xmlns:p14="http://schemas.microsoft.com/office/powerpoint/2010/main" val="2043731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Las decisiones complejas que puede requerir una política se realizan mejor desde un software de gestión en el GuestOS que desde el código privilegiado del hipervisor.</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Hipervisor (bajo nivel), software de gestión (alto nivel)</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Domain0 = “HostOS”</a:t>
            </a:r>
          </a:p>
        </p:txBody>
      </p:sp>
      <p:sp>
        <p:nvSpPr>
          <p:cNvPr id="4" name="Marcador de número de diapositiva 3"/>
          <p:cNvSpPr>
            <a:spLocks noGrp="1"/>
          </p:cNvSpPr>
          <p:nvPr>
            <p:ph type="sldNum" sz="quarter" idx="5"/>
          </p:nvPr>
        </p:nvSpPr>
        <p:spPr/>
        <p:txBody>
          <a:bodyPr/>
          <a:lstStyle/>
          <a:p>
            <a:fld id="{52DA4DF9-F7FF-40AD-BEEF-D7ACFBDBCD08}" type="slidenum">
              <a:rPr lang="es-ES" smtClean="0"/>
              <a:t>18</a:t>
            </a:fld>
            <a:endParaRPr lang="es-ES"/>
          </a:p>
        </p:txBody>
      </p:sp>
    </p:spTree>
    <p:extLst>
      <p:ext uri="{BB962C8B-B14F-4D97-AF65-F5344CB8AC3E}">
        <p14:creationId xmlns:p14="http://schemas.microsoft.com/office/powerpoint/2010/main" val="1761730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err="1">
                <a:effectLst/>
                <a:latin typeface="Calibri" panose="020F0502020204030204" pitchFamily="34" charset="0"/>
                <a:ea typeface="Calibri" panose="020F0502020204030204" pitchFamily="34" charset="0"/>
                <a:cs typeface="Times New Roman" panose="02020603050405020304" pitchFamily="18" charset="0"/>
              </a:rPr>
              <a:t>Sincrona</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8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s-ES" sz="1800" kern="100" dirty="0" err="1">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envia</a:t>
            </a:r>
            <a:r>
              <a:rPr lang="es-ES" sz="18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una petición y espera hasta que obtiene un resultado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Asíncrona  puede enviar varias peticiones sucesivas antes de haber recibido una respuesta</a:t>
            </a:r>
            <a:endParaRPr lang="es-E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52DA4DF9-F7FF-40AD-BEEF-D7ACFBDBCD08}" type="slidenum">
              <a:rPr lang="es-ES" smtClean="0"/>
              <a:t>20</a:t>
            </a:fld>
            <a:endParaRPr lang="es-ES"/>
          </a:p>
        </p:txBody>
      </p:sp>
    </p:spTree>
    <p:extLst>
      <p:ext uri="{BB962C8B-B14F-4D97-AF65-F5344CB8AC3E}">
        <p14:creationId xmlns:p14="http://schemas.microsoft.com/office/powerpoint/2010/main" val="3345073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t>La presencia de un hipervisor genera esta necesidad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Descriptor: puntero a un recurso o dato</a:t>
            </a:r>
          </a:p>
        </p:txBody>
      </p:sp>
      <p:sp>
        <p:nvSpPr>
          <p:cNvPr id="4" name="Marcador de número de diapositiva 3"/>
          <p:cNvSpPr>
            <a:spLocks noGrp="1"/>
          </p:cNvSpPr>
          <p:nvPr>
            <p:ph type="sldNum" sz="quarter" idx="5"/>
          </p:nvPr>
        </p:nvSpPr>
        <p:spPr/>
        <p:txBody>
          <a:bodyPr/>
          <a:lstStyle/>
          <a:p>
            <a:fld id="{52DA4DF9-F7FF-40AD-BEEF-D7ACFBDBCD08}" type="slidenum">
              <a:rPr lang="es-ES" smtClean="0"/>
              <a:t>21</a:t>
            </a:fld>
            <a:endParaRPr lang="es-ES"/>
          </a:p>
        </p:txBody>
      </p:sp>
    </p:spTree>
    <p:extLst>
      <p:ext uri="{BB962C8B-B14F-4D97-AF65-F5344CB8AC3E}">
        <p14:creationId xmlns:p14="http://schemas.microsoft.com/office/powerpoint/2010/main" val="1235701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Las respuestas se hacen de manera similar, Xen utiliza el Response Producer Pointer y el GuestOS utiliza en Response Consumer Pointer.</a:t>
            </a:r>
          </a:p>
        </p:txBody>
      </p:sp>
      <p:sp>
        <p:nvSpPr>
          <p:cNvPr id="4" name="Marcador de número de diapositiva 3"/>
          <p:cNvSpPr>
            <a:spLocks noGrp="1"/>
          </p:cNvSpPr>
          <p:nvPr>
            <p:ph type="sldNum" sz="quarter" idx="5"/>
          </p:nvPr>
        </p:nvSpPr>
        <p:spPr/>
        <p:txBody>
          <a:bodyPr/>
          <a:lstStyle/>
          <a:p>
            <a:fld id="{52DA4DF9-F7FF-40AD-BEEF-D7ACFBDBCD08}" type="slidenum">
              <a:rPr lang="es-ES" smtClean="0"/>
              <a:t>22</a:t>
            </a:fld>
            <a:endParaRPr lang="es-ES"/>
          </a:p>
        </p:txBody>
      </p:sp>
    </p:spTree>
    <p:extLst>
      <p:ext uri="{BB962C8B-B14F-4D97-AF65-F5344CB8AC3E}">
        <p14:creationId xmlns:p14="http://schemas.microsoft.com/office/powerpoint/2010/main" val="1154918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2DA4DF9-F7FF-40AD-BEEF-D7ACFBDBCD08}" type="slidenum">
              <a:rPr lang="es-ES" smtClean="0"/>
              <a:t>2</a:t>
            </a:fld>
            <a:endParaRPr lang="es-ES"/>
          </a:p>
        </p:txBody>
      </p:sp>
    </p:spTree>
    <p:extLst>
      <p:ext uri="{BB962C8B-B14F-4D97-AF65-F5344CB8AC3E}">
        <p14:creationId xmlns:p14="http://schemas.microsoft.com/office/powerpoint/2010/main" val="1091560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Xen proporciona a los GuestOS los siguientes conceptos de tiempo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Cada GuestOS puede programar un par de alarm timers: uno de real time y otro de virtual time.</a:t>
            </a:r>
          </a:p>
        </p:txBody>
      </p:sp>
      <p:sp>
        <p:nvSpPr>
          <p:cNvPr id="4" name="Marcador de número de diapositiva 3"/>
          <p:cNvSpPr>
            <a:spLocks noGrp="1"/>
          </p:cNvSpPr>
          <p:nvPr>
            <p:ph type="sldNum" sz="quarter" idx="5"/>
          </p:nvPr>
        </p:nvSpPr>
        <p:spPr/>
        <p:txBody>
          <a:bodyPr/>
          <a:lstStyle/>
          <a:p>
            <a:fld id="{52DA4DF9-F7FF-40AD-BEEF-D7ACFBDBCD08}" type="slidenum">
              <a:rPr lang="es-ES" smtClean="0"/>
              <a:t>23</a:t>
            </a:fld>
            <a:endParaRPr lang="es-ES"/>
          </a:p>
        </p:txBody>
      </p:sp>
    </p:spTree>
    <p:extLst>
      <p:ext uri="{BB962C8B-B14F-4D97-AF65-F5344CB8AC3E}">
        <p14:creationId xmlns:p14="http://schemas.microsoft.com/office/powerpoint/2010/main" val="448174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52DA4DF9-F7FF-40AD-BEEF-D7ACFBDBCD08}" type="slidenum">
              <a:rPr lang="es-ES" smtClean="0"/>
              <a:t>24</a:t>
            </a:fld>
            <a:endParaRPr lang="es-ES"/>
          </a:p>
        </p:txBody>
      </p:sp>
    </p:spTree>
    <p:extLst>
      <p:ext uri="{BB962C8B-B14F-4D97-AF65-F5344CB8AC3E}">
        <p14:creationId xmlns:p14="http://schemas.microsoft.com/office/powerpoint/2010/main" val="2809892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t>Direcciones físicas (physical guest) Direcciones hardware (physical host)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Las direcciones hardware pueden estar expuestas a partes limitadas del sistema de gestión de memoria del GuestOS para optimizar los accesos a memoria.</a:t>
            </a:r>
            <a:endParaRPr lang="es-ES" sz="1800" dirty="0"/>
          </a:p>
        </p:txBody>
      </p:sp>
      <p:sp>
        <p:nvSpPr>
          <p:cNvPr id="4" name="Marcador de número de diapositiva 3"/>
          <p:cNvSpPr>
            <a:spLocks noGrp="1"/>
          </p:cNvSpPr>
          <p:nvPr>
            <p:ph type="sldNum" sz="quarter" idx="5"/>
          </p:nvPr>
        </p:nvSpPr>
        <p:spPr/>
        <p:txBody>
          <a:bodyPr/>
          <a:lstStyle/>
          <a:p>
            <a:fld id="{52DA4DF9-F7FF-40AD-BEEF-D7ACFBDBCD08}" type="slidenum">
              <a:rPr lang="es-ES" smtClean="0"/>
              <a:t>25</a:t>
            </a:fld>
            <a:endParaRPr lang="es-ES"/>
          </a:p>
        </p:txBody>
      </p:sp>
    </p:spTree>
    <p:extLst>
      <p:ext uri="{BB962C8B-B14F-4D97-AF65-F5344CB8AC3E}">
        <p14:creationId xmlns:p14="http://schemas.microsoft.com/office/powerpoint/2010/main" val="3868234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1800" dirty="0"/>
          </a:p>
        </p:txBody>
      </p:sp>
      <p:sp>
        <p:nvSpPr>
          <p:cNvPr id="4" name="Marcador de número de diapositiva 3"/>
          <p:cNvSpPr>
            <a:spLocks noGrp="1"/>
          </p:cNvSpPr>
          <p:nvPr>
            <p:ph type="sldNum" sz="quarter" idx="5"/>
          </p:nvPr>
        </p:nvSpPr>
        <p:spPr/>
        <p:txBody>
          <a:bodyPr/>
          <a:lstStyle/>
          <a:p>
            <a:fld id="{52DA4DF9-F7FF-40AD-BEEF-D7ACFBDBCD08}" type="slidenum">
              <a:rPr lang="es-ES" smtClean="0"/>
              <a:t>26</a:t>
            </a:fld>
            <a:endParaRPr lang="es-ES"/>
          </a:p>
        </p:txBody>
      </p:sp>
    </p:spTree>
    <p:extLst>
      <p:ext uri="{BB962C8B-B14F-4D97-AF65-F5344CB8AC3E}">
        <p14:creationId xmlns:p14="http://schemas.microsoft.com/office/powerpoint/2010/main" val="4048874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t>El </a:t>
            </a:r>
            <a:r>
              <a:rPr lang="es-ES" sz="1800" u="sng" dirty="0"/>
              <a:t>primer grupo</a:t>
            </a:r>
            <a:r>
              <a:rPr lang="es-ES" sz="1800" dirty="0"/>
              <a:t> de barras representa un escenario relativamente fácil para las MV </a:t>
            </a:r>
            <a:r>
              <a:rPr lang="es-ES" sz="1800" dirty="0">
                <a:sym typeface="Wingdings" panose="05000000000000000000" pitchFamily="2" charset="2"/>
              </a:rPr>
              <a:t></a:t>
            </a:r>
            <a:r>
              <a:rPr lang="es-ES" sz="1800" dirty="0"/>
              <a:t> como la mayoría del tiempo la CPU se ejecuta en el espacio de usuario, los tres VMMs tienen poco overhead.</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El </a:t>
            </a:r>
            <a:r>
              <a:rPr lang="es-ES" sz="1800" u="sng" kern="100" dirty="0">
                <a:effectLst/>
                <a:latin typeface="Calibri" panose="020F0502020204030204" pitchFamily="34" charset="0"/>
                <a:ea typeface="Calibri" panose="020F0502020204030204" pitchFamily="34" charset="0"/>
                <a:cs typeface="Times New Roman" panose="02020603050405020304" pitchFamily="18" charset="0"/>
              </a:rPr>
              <a:t>segundo grupo</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de barras representa el tiempo necesario para construir una configuración por defecto del kernel de Linux 2.4.21. Los VMMs dedican porcentajes más elevados, Xen es el que tiene un menor overhead (3%), el resto tienen una ralentización más significativa.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Los </a:t>
            </a:r>
            <a:r>
              <a:rPr lang="es-ES" sz="1800" u="sng" kern="100" dirty="0">
                <a:effectLst/>
                <a:latin typeface="Calibri" panose="020F0502020204030204" pitchFamily="34" charset="0"/>
                <a:ea typeface="Calibri" panose="020F0502020204030204" pitchFamily="34" charset="0"/>
                <a:cs typeface="Times New Roman" panose="02020603050405020304" pitchFamily="18" charset="0"/>
              </a:rPr>
              <a:t>siguientes dos grupos de barras</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representan las tuplas por segundo requeridas al utilizar la base de datos PostgreSQL 7.1.3 ejercitada con la suite OSDB. Implica una carga considerable en el SO, lo cual es reflejado en los overheads de virtualización de VMware y UML.</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El </a:t>
            </a:r>
            <a:r>
              <a:rPr lang="es-ES" sz="1800" u="sng" kern="100" dirty="0">
                <a:effectLst/>
                <a:latin typeface="Calibri" panose="020F0502020204030204" pitchFamily="34" charset="0"/>
                <a:ea typeface="Calibri" panose="020F0502020204030204" pitchFamily="34" charset="0"/>
                <a:cs typeface="Times New Roman" panose="02020603050405020304" pitchFamily="18" charset="0"/>
              </a:rPr>
              <a:t>quinto grupo de barras</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surge de ejecutar el programa dbench, un benchmark de sistemas de ficheros. Emula la carga de un servidor de ficheros de clientes de Windows 95, mostrando el throughput de un único cliente realizando 90000 operaciones en el sistema de ficheros.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En el </a:t>
            </a:r>
            <a:r>
              <a:rPr lang="es-ES" sz="1800" u="sng" kern="100" dirty="0">
                <a:effectLst/>
                <a:latin typeface="Calibri" panose="020F0502020204030204" pitchFamily="34" charset="0"/>
                <a:ea typeface="Calibri" panose="020F0502020204030204" pitchFamily="34" charset="0"/>
                <a:cs typeface="Times New Roman" panose="02020603050405020304" pitchFamily="18" charset="0"/>
              </a:rPr>
              <a:t>sexto grupo de barras</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se utiliza SPEC WEB99, un complejo benchmark a nivel de aplicación que se encarga de evaluar servidores web y los sistemas que los alojan. Las medidas obtenidas reflejan el rendimiento general del SO, incluyendo sistema de ficheros, red y el propio servidor web.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800" dirty="0"/>
          </a:p>
        </p:txBody>
      </p:sp>
      <p:sp>
        <p:nvSpPr>
          <p:cNvPr id="4" name="Marcador de número de diapositiva 3"/>
          <p:cNvSpPr>
            <a:spLocks noGrp="1"/>
          </p:cNvSpPr>
          <p:nvPr>
            <p:ph type="sldNum" sz="quarter" idx="5"/>
          </p:nvPr>
        </p:nvSpPr>
        <p:spPr/>
        <p:txBody>
          <a:bodyPr/>
          <a:lstStyle/>
          <a:p>
            <a:fld id="{52DA4DF9-F7FF-40AD-BEEF-D7ACFBDBCD08}" type="slidenum">
              <a:rPr lang="es-ES" smtClean="0"/>
              <a:t>28</a:t>
            </a:fld>
            <a:endParaRPr lang="es-ES"/>
          </a:p>
        </p:txBody>
      </p:sp>
    </p:spTree>
    <p:extLst>
      <p:ext uri="{BB962C8B-B14F-4D97-AF65-F5344CB8AC3E}">
        <p14:creationId xmlns:p14="http://schemas.microsoft.com/office/powerpoint/2010/main" val="303743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1800" dirty="0"/>
          </a:p>
        </p:txBody>
      </p:sp>
      <p:sp>
        <p:nvSpPr>
          <p:cNvPr id="4" name="Marcador de número de diapositiva 3"/>
          <p:cNvSpPr>
            <a:spLocks noGrp="1"/>
          </p:cNvSpPr>
          <p:nvPr>
            <p:ph type="sldNum" sz="quarter" idx="5"/>
          </p:nvPr>
        </p:nvSpPr>
        <p:spPr/>
        <p:txBody>
          <a:bodyPr/>
          <a:lstStyle/>
          <a:p>
            <a:fld id="{52DA4DF9-F7FF-40AD-BEEF-D7ACFBDBCD08}" type="slidenum">
              <a:rPr lang="es-ES" smtClean="0"/>
              <a:t>29</a:t>
            </a:fld>
            <a:endParaRPr lang="es-ES"/>
          </a:p>
        </p:txBody>
      </p:sp>
    </p:spTree>
    <p:extLst>
      <p:ext uri="{BB962C8B-B14F-4D97-AF65-F5344CB8AC3E}">
        <p14:creationId xmlns:p14="http://schemas.microsoft.com/office/powerpoint/2010/main" val="1008933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Xen obtiene un comportamiento más lento en el </a:t>
            </a:r>
            <a:r>
              <a:rPr lang="es-ES" sz="1800" i="1" kern="100" dirty="0">
                <a:effectLst/>
                <a:latin typeface="Calibri" panose="020F0502020204030204" pitchFamily="34" charset="0"/>
                <a:ea typeface="Calibri" panose="020F0502020204030204" pitchFamily="34" charset="0"/>
                <a:cs typeface="Times New Roman" panose="02020603050405020304" pitchFamily="18" charset="0"/>
              </a:rPr>
              <a:t>fork</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el </a:t>
            </a:r>
            <a:r>
              <a:rPr lang="es-ES" sz="1800" i="1" kern="100" dirty="0">
                <a:effectLst/>
                <a:latin typeface="Calibri" panose="020F0502020204030204" pitchFamily="34" charset="0"/>
                <a:ea typeface="Calibri" panose="020F0502020204030204" pitchFamily="34" charset="0"/>
                <a:cs typeface="Times New Roman" panose="02020603050405020304" pitchFamily="18" charset="0"/>
              </a:rPr>
              <a:t>exec</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y el </a:t>
            </a:r>
            <a:r>
              <a:rPr lang="es-ES" sz="1800" i="1" kern="100" dirty="0">
                <a:effectLst/>
                <a:latin typeface="Calibri" panose="020F0502020204030204" pitchFamily="34" charset="0"/>
                <a:ea typeface="Calibri" panose="020F0502020204030204" pitchFamily="34" charset="0"/>
                <a:cs typeface="Times New Roman" panose="02020603050405020304" pitchFamily="18" charset="0"/>
              </a:rPr>
              <a:t>sh</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Esto es lo esperado, ya que estas operaciones requieren un gran número de actualizaciones en la tabla de páginas, las cuales deben ser verificadas por Xen.</a:t>
            </a:r>
          </a:p>
        </p:txBody>
      </p:sp>
      <p:sp>
        <p:nvSpPr>
          <p:cNvPr id="4" name="Marcador de número de diapositiva 3"/>
          <p:cNvSpPr>
            <a:spLocks noGrp="1"/>
          </p:cNvSpPr>
          <p:nvPr>
            <p:ph type="sldNum" sz="quarter" idx="5"/>
          </p:nvPr>
        </p:nvSpPr>
        <p:spPr/>
        <p:txBody>
          <a:bodyPr/>
          <a:lstStyle/>
          <a:p>
            <a:fld id="{52DA4DF9-F7FF-40AD-BEEF-D7ACFBDBCD08}" type="slidenum">
              <a:rPr lang="es-ES" smtClean="0"/>
              <a:t>30</a:t>
            </a:fld>
            <a:endParaRPr lang="es-ES"/>
          </a:p>
        </p:txBody>
      </p:sp>
    </p:spTree>
    <p:extLst>
      <p:ext uri="{BB962C8B-B14F-4D97-AF65-F5344CB8AC3E}">
        <p14:creationId xmlns:p14="http://schemas.microsoft.com/office/powerpoint/2010/main" val="4115687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Xen tiene entre 1-3 microsegundos de overhead porque tiene que ejecutar una hypercall para cambiar la base de la tabla de páginas. Sin embargo, cuanto mayor es el conjunto de trabajo, más pequeño es el overhead.</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P </a:t>
            </a:r>
            <a:r>
              <a:rPr lang="es-ES"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numero de procesos?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K  tamaño del conjunto de trabajo (cantidad de memoria que requiere un proceso)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Procesos que requieren grandes cantidades de memoria  overhead pequeño en comparación con los efectos de la cache</a:t>
            </a:r>
            <a:endParaRPr lang="es-ES" sz="1800" dirty="0"/>
          </a:p>
        </p:txBody>
      </p:sp>
      <p:sp>
        <p:nvSpPr>
          <p:cNvPr id="4" name="Marcador de número de diapositiva 3"/>
          <p:cNvSpPr>
            <a:spLocks noGrp="1"/>
          </p:cNvSpPr>
          <p:nvPr>
            <p:ph type="sldNum" sz="quarter" idx="5"/>
          </p:nvPr>
        </p:nvSpPr>
        <p:spPr/>
        <p:txBody>
          <a:bodyPr/>
          <a:lstStyle/>
          <a:p>
            <a:fld id="{52DA4DF9-F7FF-40AD-BEEF-D7ACFBDBCD08}" type="slidenum">
              <a:rPr lang="es-ES" smtClean="0"/>
              <a:t>31</a:t>
            </a:fld>
            <a:endParaRPr lang="es-ES"/>
          </a:p>
        </p:txBody>
      </p:sp>
    </p:spTree>
    <p:extLst>
      <p:ext uri="{BB962C8B-B14F-4D97-AF65-F5344CB8AC3E}">
        <p14:creationId xmlns:p14="http://schemas.microsoft.com/office/powerpoint/2010/main" val="718124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Latencia de mmap y fallos de página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Mmap: llamada al sistema que mapea archivos o dispositivos de memoria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Estas pruebas son interesantes porque requieren dos transiciones hacia Xen por página: una para coger el fallo hardware y pasarle los detalles al GuestOS, y otra para instalar la entrada actualizada de la tabla de páginas en nombre del GuestOS.</a:t>
            </a:r>
            <a:endParaRPr lang="es-ES" sz="1800" dirty="0"/>
          </a:p>
        </p:txBody>
      </p:sp>
      <p:sp>
        <p:nvSpPr>
          <p:cNvPr id="4" name="Marcador de número de diapositiva 3"/>
          <p:cNvSpPr>
            <a:spLocks noGrp="1"/>
          </p:cNvSpPr>
          <p:nvPr>
            <p:ph type="sldNum" sz="quarter" idx="5"/>
          </p:nvPr>
        </p:nvSpPr>
        <p:spPr/>
        <p:txBody>
          <a:bodyPr/>
          <a:lstStyle/>
          <a:p>
            <a:fld id="{52DA4DF9-F7FF-40AD-BEEF-D7ACFBDBCD08}" type="slidenum">
              <a:rPr lang="es-ES" smtClean="0"/>
              <a:t>32</a:t>
            </a:fld>
            <a:endParaRPr lang="es-ES"/>
          </a:p>
        </p:txBody>
      </p:sp>
    </p:spTree>
    <p:extLst>
      <p:ext uri="{BB962C8B-B14F-4D97-AF65-F5344CB8AC3E}">
        <p14:creationId xmlns:p14="http://schemas.microsoft.com/office/powerpoint/2010/main" val="2433516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t>Para demostrar el aislamiento de desempeño proporcionado por Xen incluso con cargas de trabajo maliciosas, se realizaron una serie de pruebas. </a:t>
            </a:r>
          </a:p>
        </p:txBody>
      </p:sp>
      <p:sp>
        <p:nvSpPr>
          <p:cNvPr id="4" name="Marcador de número de diapositiva 3"/>
          <p:cNvSpPr>
            <a:spLocks noGrp="1"/>
          </p:cNvSpPr>
          <p:nvPr>
            <p:ph type="sldNum" sz="quarter" idx="5"/>
          </p:nvPr>
        </p:nvSpPr>
        <p:spPr/>
        <p:txBody>
          <a:bodyPr/>
          <a:lstStyle/>
          <a:p>
            <a:fld id="{52DA4DF9-F7FF-40AD-BEEF-D7ACFBDBCD08}" type="slidenum">
              <a:rPr lang="es-ES" smtClean="0"/>
              <a:t>33</a:t>
            </a:fld>
            <a:endParaRPr lang="es-ES"/>
          </a:p>
        </p:txBody>
      </p:sp>
    </p:spTree>
    <p:extLst>
      <p:ext uri="{BB962C8B-B14F-4D97-AF65-F5344CB8AC3E}">
        <p14:creationId xmlns:p14="http://schemas.microsoft.com/office/powerpoint/2010/main" val="2803857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Punto importante: año 2003 (hace 20 años)</a:t>
            </a:r>
          </a:p>
          <a:p>
            <a:endParaRPr lang="es-ES" dirty="0"/>
          </a:p>
          <a:p>
            <a:r>
              <a:rPr lang="es-ES" b="0" i="0" dirty="0">
                <a:solidFill>
                  <a:srgbClr val="202122"/>
                </a:solidFill>
                <a:effectLst/>
                <a:latin typeface="Arial" panose="020B0604020202020204" pitchFamily="34" charset="0"/>
              </a:rPr>
              <a:t>La familia </a:t>
            </a:r>
            <a:r>
              <a:rPr lang="es-ES" b="1" i="0" dirty="0">
                <a:solidFill>
                  <a:srgbClr val="202122"/>
                </a:solidFill>
                <a:effectLst/>
                <a:latin typeface="Arial" panose="020B0604020202020204" pitchFamily="34" charset="0"/>
              </a:rPr>
              <a:t>x86</a:t>
            </a:r>
            <a:r>
              <a:rPr lang="es-ES" b="0" i="0" dirty="0">
                <a:solidFill>
                  <a:srgbClr val="202122"/>
                </a:solidFill>
                <a:effectLst/>
                <a:latin typeface="Arial" panose="020B0604020202020204" pitchFamily="34" charset="0"/>
              </a:rPr>
              <a:t> reagrupa los microprocesadores compatibles con el juego de instrucciones Intel 8086. Por tanto, </a:t>
            </a:r>
            <a:r>
              <a:rPr lang="es-ES" b="1" i="0" dirty="0">
                <a:solidFill>
                  <a:srgbClr val="202122"/>
                </a:solidFill>
                <a:effectLst/>
                <a:latin typeface="Arial" panose="020B0604020202020204" pitchFamily="34" charset="0"/>
              </a:rPr>
              <a:t>x86</a:t>
            </a:r>
            <a:r>
              <a:rPr lang="es-ES" b="0" i="0" dirty="0">
                <a:solidFill>
                  <a:srgbClr val="202122"/>
                </a:solidFill>
                <a:effectLst/>
                <a:latin typeface="Arial" panose="020B0604020202020204" pitchFamily="34" charset="0"/>
              </a:rPr>
              <a:t> representa a ese conjunto de instrucciones, siendo también una denominación genérica dada a los correspondientes </a:t>
            </a:r>
            <a:r>
              <a:rPr lang="es-ES" b="0" i="0" u="none" strike="noStrike" dirty="0">
                <a:solidFill>
                  <a:srgbClr val="3366CC"/>
                </a:solidFill>
                <a:effectLst/>
                <a:latin typeface="Arial" panose="020B0604020202020204" pitchFamily="34" charset="0"/>
                <a:hlinkClick r:id="rId3" tooltip="Microprocesador"/>
              </a:rPr>
              <a:t>microprocesadores</a:t>
            </a:r>
            <a:r>
              <a:rPr lang="es-ES" b="0" i="0" dirty="0">
                <a:solidFill>
                  <a:srgbClr val="202122"/>
                </a:solidFill>
                <a:effectLst/>
                <a:latin typeface="Arial" panose="020B0604020202020204" pitchFamily="34" charset="0"/>
              </a:rPr>
              <a:t>.</a:t>
            </a:r>
            <a:endParaRPr lang="es-ES" dirty="0"/>
          </a:p>
        </p:txBody>
      </p:sp>
      <p:sp>
        <p:nvSpPr>
          <p:cNvPr id="4" name="Marcador de número de diapositiva 3"/>
          <p:cNvSpPr>
            <a:spLocks noGrp="1"/>
          </p:cNvSpPr>
          <p:nvPr>
            <p:ph type="sldNum" sz="quarter" idx="5"/>
          </p:nvPr>
        </p:nvSpPr>
        <p:spPr/>
        <p:txBody>
          <a:bodyPr/>
          <a:lstStyle/>
          <a:p>
            <a:fld id="{52DA4DF9-F7FF-40AD-BEEF-D7ACFBDBCD08}" type="slidenum">
              <a:rPr lang="es-ES" smtClean="0"/>
              <a:t>3</a:t>
            </a:fld>
            <a:endParaRPr lang="es-ES"/>
          </a:p>
        </p:txBody>
      </p:sp>
    </p:spTree>
    <p:extLst>
      <p:ext uri="{BB962C8B-B14F-4D97-AF65-F5344CB8AC3E}">
        <p14:creationId xmlns:p14="http://schemas.microsoft.com/office/powerpoint/2010/main" val="83669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800" dirty="0"/>
              <a:t>Si comparamos el proyecto Denali con los principios de diseño de Xen, observamos que esta diferencia de objetivos se ve reflejado en las decisiones de diseño.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800" dirty="0"/>
          </a:p>
        </p:txBody>
      </p:sp>
      <p:sp>
        <p:nvSpPr>
          <p:cNvPr id="4" name="Marcador de número de diapositiva 3"/>
          <p:cNvSpPr>
            <a:spLocks noGrp="1"/>
          </p:cNvSpPr>
          <p:nvPr>
            <p:ph type="sldNum" sz="quarter" idx="5"/>
          </p:nvPr>
        </p:nvSpPr>
        <p:spPr/>
        <p:txBody>
          <a:bodyPr/>
          <a:lstStyle/>
          <a:p>
            <a:fld id="{52DA4DF9-F7FF-40AD-BEEF-D7ACFBDBCD08}" type="slidenum">
              <a:rPr lang="es-ES" smtClean="0"/>
              <a:t>35</a:t>
            </a:fld>
            <a:endParaRPr lang="es-ES"/>
          </a:p>
        </p:txBody>
      </p:sp>
    </p:spTree>
    <p:extLst>
      <p:ext uri="{BB962C8B-B14F-4D97-AF65-F5344CB8AC3E}">
        <p14:creationId xmlns:p14="http://schemas.microsoft.com/office/powerpoint/2010/main" val="2622429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202122"/>
                </a:solidFill>
                <a:effectLst/>
                <a:latin typeface="Arial" panose="020B0604020202020204" pitchFamily="34" charset="0"/>
              </a:rPr>
              <a:t>A </a:t>
            </a:r>
            <a:r>
              <a:rPr lang="en-US" sz="2800" b="1" i="0" dirty="0">
                <a:solidFill>
                  <a:srgbClr val="202122"/>
                </a:solidFill>
                <a:effectLst/>
                <a:latin typeface="Arial" panose="020B0604020202020204" pitchFamily="34" charset="0"/>
              </a:rPr>
              <a:t>XenoServer</a:t>
            </a:r>
            <a:r>
              <a:rPr lang="en-US" sz="2800" b="0" i="0" dirty="0">
                <a:solidFill>
                  <a:srgbClr val="202122"/>
                </a:solidFill>
                <a:effectLst/>
                <a:latin typeface="Arial" panose="020B0604020202020204" pitchFamily="34" charset="0"/>
              </a:rPr>
              <a:t> is a server that can safely execute foreign, potentially untrusted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t>Coche de alta gama tiene entorno a 750 microprocesadores, parte está centralizada y otra parte está distribuida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t>Una VM </a:t>
            </a:r>
            <a:r>
              <a:rPr lang="es-ES" sz="1800" dirty="0" err="1"/>
              <a:t>infoentretenimiento</a:t>
            </a:r>
            <a:r>
              <a:rPr lang="es-ES" sz="1800" dirty="0"/>
              <a:t> y otra VM la cámara trasera para aparcar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800" dirty="0"/>
          </a:p>
        </p:txBody>
      </p:sp>
      <p:sp>
        <p:nvSpPr>
          <p:cNvPr id="4" name="Marcador de número de diapositiva 3"/>
          <p:cNvSpPr>
            <a:spLocks noGrp="1"/>
          </p:cNvSpPr>
          <p:nvPr>
            <p:ph type="sldNum" sz="quarter" idx="5"/>
          </p:nvPr>
        </p:nvSpPr>
        <p:spPr/>
        <p:txBody>
          <a:bodyPr/>
          <a:lstStyle/>
          <a:p>
            <a:fld id="{52DA4DF9-F7FF-40AD-BEEF-D7ACFBDBCD08}" type="slidenum">
              <a:rPr lang="es-ES" smtClean="0"/>
              <a:t>36</a:t>
            </a:fld>
            <a:endParaRPr lang="es-ES"/>
          </a:p>
        </p:txBody>
      </p:sp>
    </p:spTree>
    <p:extLst>
      <p:ext uri="{BB962C8B-B14F-4D97-AF65-F5344CB8AC3E}">
        <p14:creationId xmlns:p14="http://schemas.microsoft.com/office/powerpoint/2010/main" val="3261361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1800" dirty="0"/>
          </a:p>
        </p:txBody>
      </p:sp>
      <p:sp>
        <p:nvSpPr>
          <p:cNvPr id="4" name="Marcador de número de diapositiva 3"/>
          <p:cNvSpPr>
            <a:spLocks noGrp="1"/>
          </p:cNvSpPr>
          <p:nvPr>
            <p:ph type="sldNum" sz="quarter" idx="5"/>
          </p:nvPr>
        </p:nvSpPr>
        <p:spPr/>
        <p:txBody>
          <a:bodyPr/>
          <a:lstStyle/>
          <a:p>
            <a:fld id="{52DA4DF9-F7FF-40AD-BEEF-D7ACFBDBCD08}" type="slidenum">
              <a:rPr lang="es-ES" smtClean="0"/>
              <a:t>37</a:t>
            </a:fld>
            <a:endParaRPr lang="es-ES"/>
          </a:p>
        </p:txBody>
      </p:sp>
    </p:spTree>
    <p:extLst>
      <p:ext uri="{BB962C8B-B14F-4D97-AF65-F5344CB8AC3E}">
        <p14:creationId xmlns:p14="http://schemas.microsoft.com/office/powerpoint/2010/main" val="2835119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Las pruebas de evaluación no son completamente fieles a la realidad (esto se debe a la antigüedad del paper + que las medidas no están presentadas de la manera más correcta con límites de confianza)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Recordatorio: fecha de publicación 2003</a:t>
            </a:r>
          </a:p>
        </p:txBody>
      </p:sp>
      <p:sp>
        <p:nvSpPr>
          <p:cNvPr id="4" name="Marcador de número de diapositiva 3"/>
          <p:cNvSpPr>
            <a:spLocks noGrp="1"/>
          </p:cNvSpPr>
          <p:nvPr>
            <p:ph type="sldNum" sz="quarter" idx="5"/>
          </p:nvPr>
        </p:nvSpPr>
        <p:spPr/>
        <p:txBody>
          <a:bodyPr/>
          <a:lstStyle/>
          <a:p>
            <a:fld id="{52DA4DF9-F7FF-40AD-BEEF-D7ACFBDBCD08}" type="slidenum">
              <a:rPr lang="es-ES" smtClean="0"/>
              <a:t>39</a:t>
            </a:fld>
            <a:endParaRPr lang="es-ES"/>
          </a:p>
        </p:txBody>
      </p:sp>
    </p:spTree>
    <p:extLst>
      <p:ext uri="{BB962C8B-B14F-4D97-AF65-F5344CB8AC3E}">
        <p14:creationId xmlns:p14="http://schemas.microsoft.com/office/powerpoint/2010/main" val="881803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Punto importante: año 2003 (hace 20 años)</a:t>
            </a:r>
          </a:p>
          <a:p>
            <a:r>
              <a:rPr lang="es-ES" dirty="0"/>
              <a:t>Solidez: pruebas que aporta para la justificación del artículo (falla en las pruebas de evaluación)</a:t>
            </a:r>
          </a:p>
          <a:p>
            <a:endParaRPr lang="es-ES" dirty="0"/>
          </a:p>
          <a:p>
            <a:r>
              <a:rPr lang="es-ES" b="0" i="0" dirty="0">
                <a:solidFill>
                  <a:srgbClr val="202122"/>
                </a:solidFill>
                <a:effectLst/>
                <a:latin typeface="Arial" panose="020B0604020202020204" pitchFamily="34" charset="0"/>
              </a:rPr>
              <a:t>La familia </a:t>
            </a:r>
            <a:r>
              <a:rPr lang="es-ES" b="1" i="0" dirty="0">
                <a:solidFill>
                  <a:srgbClr val="202122"/>
                </a:solidFill>
                <a:effectLst/>
                <a:latin typeface="Arial" panose="020B0604020202020204" pitchFamily="34" charset="0"/>
              </a:rPr>
              <a:t>x86</a:t>
            </a:r>
            <a:r>
              <a:rPr lang="es-ES" b="0" i="0" dirty="0">
                <a:solidFill>
                  <a:srgbClr val="202122"/>
                </a:solidFill>
                <a:effectLst/>
                <a:latin typeface="Arial" panose="020B0604020202020204" pitchFamily="34" charset="0"/>
              </a:rPr>
              <a:t> reagrupa los microprocesadores compatibles con el juego de instrucciones Intel 8086. Por tanto, </a:t>
            </a:r>
            <a:r>
              <a:rPr lang="es-ES" b="1" i="0" dirty="0">
                <a:solidFill>
                  <a:srgbClr val="202122"/>
                </a:solidFill>
                <a:effectLst/>
                <a:latin typeface="Arial" panose="020B0604020202020204" pitchFamily="34" charset="0"/>
              </a:rPr>
              <a:t>x86</a:t>
            </a:r>
            <a:r>
              <a:rPr lang="es-ES" b="0" i="0" dirty="0">
                <a:solidFill>
                  <a:srgbClr val="202122"/>
                </a:solidFill>
                <a:effectLst/>
                <a:latin typeface="Arial" panose="020B0604020202020204" pitchFamily="34" charset="0"/>
              </a:rPr>
              <a:t> representa a ese conjunto de instrucciones, siendo también una denominación genérica dada a los correspondientes </a:t>
            </a:r>
            <a:r>
              <a:rPr lang="es-ES" b="0" i="0" u="none" strike="noStrike" dirty="0">
                <a:solidFill>
                  <a:srgbClr val="3366CC"/>
                </a:solidFill>
                <a:effectLst/>
                <a:latin typeface="Arial" panose="020B0604020202020204" pitchFamily="34" charset="0"/>
                <a:hlinkClick r:id="rId3" tooltip="Microprocesador"/>
              </a:rPr>
              <a:t>microprocesadores</a:t>
            </a:r>
            <a:r>
              <a:rPr lang="es-ES" b="0" i="0" dirty="0">
                <a:solidFill>
                  <a:srgbClr val="202122"/>
                </a:solidFill>
                <a:effectLst/>
                <a:latin typeface="Arial" panose="020B0604020202020204" pitchFamily="34" charset="0"/>
              </a:rPr>
              <a:t>.</a:t>
            </a:r>
            <a:endParaRPr lang="es-ES" dirty="0"/>
          </a:p>
        </p:txBody>
      </p:sp>
      <p:sp>
        <p:nvSpPr>
          <p:cNvPr id="4" name="Marcador de número de diapositiva 3"/>
          <p:cNvSpPr>
            <a:spLocks noGrp="1"/>
          </p:cNvSpPr>
          <p:nvPr>
            <p:ph type="sldNum" sz="quarter" idx="5"/>
          </p:nvPr>
        </p:nvSpPr>
        <p:spPr/>
        <p:txBody>
          <a:bodyPr/>
          <a:lstStyle/>
          <a:p>
            <a:fld id="{52DA4DF9-F7FF-40AD-BEEF-D7ACFBDBCD08}" type="slidenum">
              <a:rPr lang="es-ES" smtClean="0"/>
              <a:t>40</a:t>
            </a:fld>
            <a:endParaRPr lang="es-ES"/>
          </a:p>
        </p:txBody>
      </p:sp>
    </p:spTree>
    <p:extLst>
      <p:ext uri="{BB962C8B-B14F-4D97-AF65-F5344CB8AC3E}">
        <p14:creationId xmlns:p14="http://schemas.microsoft.com/office/powerpoint/2010/main" val="2363520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VMM (monitor de maquina virtual)</a:t>
            </a:r>
          </a:p>
          <a:p>
            <a:pPr algn="just">
              <a:lnSpc>
                <a:spcPct val="107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Hipervisor Tipo 1:</a:t>
            </a:r>
          </a:p>
          <a:p>
            <a:pPr marL="342900" lvl="0" indent="-342900" algn="just">
              <a:lnSpc>
                <a:spcPct val="107000"/>
              </a:lnSpc>
              <a:buFont typeface="Symbol" panose="05050102010706020507" pitchFamily="18" charset="2"/>
              <a:buChar cha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Tiene el control directo de todos los recursos del computador físico.</a:t>
            </a:r>
          </a:p>
          <a:p>
            <a:pPr marL="342900" lvl="0" indent="-342900" algn="just">
              <a:lnSpc>
                <a:spcPct val="107000"/>
              </a:lnSpc>
              <a:buFont typeface="Symbol" panose="05050102010706020507" pitchFamily="18" charset="2"/>
              <a:buChar cha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El VMM se ejecuta sobre la máquina desnuda (bare machine).</a:t>
            </a:r>
          </a:p>
          <a:p>
            <a:pPr marL="342900" lvl="0" indent="-342900" algn="just">
              <a:lnSpc>
                <a:spcPct val="107000"/>
              </a:lnSpc>
              <a:spcAft>
                <a:spcPts val="800"/>
              </a:spcAft>
              <a:buFont typeface="Symbol" panose="05050102010706020507" pitchFamily="18" charset="2"/>
              <a:buChar cha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Cuando se arranca la máquina no se arranca el kernel sino el monitor.</a:t>
            </a:r>
          </a:p>
        </p:txBody>
      </p:sp>
      <p:sp>
        <p:nvSpPr>
          <p:cNvPr id="4" name="Marcador de número de diapositiva 3"/>
          <p:cNvSpPr>
            <a:spLocks noGrp="1"/>
          </p:cNvSpPr>
          <p:nvPr>
            <p:ph type="sldNum" sz="quarter" idx="5"/>
          </p:nvPr>
        </p:nvSpPr>
        <p:spPr/>
        <p:txBody>
          <a:bodyPr/>
          <a:lstStyle/>
          <a:p>
            <a:fld id="{52DA4DF9-F7FF-40AD-BEEF-D7ACFBDBCD08}" type="slidenum">
              <a:rPr lang="es-ES" smtClean="0"/>
              <a:t>4</a:t>
            </a:fld>
            <a:endParaRPr lang="es-ES"/>
          </a:p>
        </p:txBody>
      </p:sp>
    </p:spTree>
    <p:extLst>
      <p:ext uri="{BB962C8B-B14F-4D97-AF65-F5344CB8AC3E}">
        <p14:creationId xmlns:p14="http://schemas.microsoft.com/office/powerpoint/2010/main" val="161970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VMM (monitor de maquina virtual)</a:t>
            </a:r>
          </a:p>
          <a:p>
            <a:pPr algn="just">
              <a:lnSpc>
                <a:spcPct val="107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Hipervisor Tipo 1:</a:t>
            </a:r>
          </a:p>
          <a:p>
            <a:pPr marL="342900" lvl="0" indent="-342900" algn="just">
              <a:lnSpc>
                <a:spcPct val="107000"/>
              </a:lnSpc>
              <a:buFont typeface="Symbol" panose="05050102010706020507" pitchFamily="18" charset="2"/>
              <a:buChar cha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Tiene el control directo de todos los recursos del computador físico.</a:t>
            </a:r>
          </a:p>
          <a:p>
            <a:pPr marL="342900" lvl="0" indent="-342900" algn="just">
              <a:lnSpc>
                <a:spcPct val="107000"/>
              </a:lnSpc>
              <a:buFont typeface="Symbol" panose="05050102010706020507" pitchFamily="18" charset="2"/>
              <a:buChar cha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El VMM se ejecuta sobre la máquina desnuda (bare machine).</a:t>
            </a:r>
          </a:p>
          <a:p>
            <a:pPr marL="342900" lvl="0" indent="-342900" algn="just">
              <a:lnSpc>
                <a:spcPct val="107000"/>
              </a:lnSpc>
              <a:spcAft>
                <a:spcPts val="800"/>
              </a:spcAft>
              <a:buFont typeface="Symbol" panose="05050102010706020507" pitchFamily="18" charset="2"/>
              <a:buChar cha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Cuando se arranca la máquina no se arranca el kernel sino el monitor.</a:t>
            </a:r>
          </a:p>
        </p:txBody>
      </p:sp>
      <p:sp>
        <p:nvSpPr>
          <p:cNvPr id="4" name="Marcador de número de diapositiva 3"/>
          <p:cNvSpPr>
            <a:spLocks noGrp="1"/>
          </p:cNvSpPr>
          <p:nvPr>
            <p:ph type="sldNum" sz="quarter" idx="5"/>
          </p:nvPr>
        </p:nvSpPr>
        <p:spPr/>
        <p:txBody>
          <a:bodyPr/>
          <a:lstStyle/>
          <a:p>
            <a:fld id="{52DA4DF9-F7FF-40AD-BEEF-D7ACFBDBCD08}" type="slidenum">
              <a:rPr lang="es-ES" smtClean="0"/>
              <a:t>5</a:t>
            </a:fld>
            <a:endParaRPr lang="es-ES"/>
          </a:p>
        </p:txBody>
      </p:sp>
    </p:spTree>
    <p:extLst>
      <p:ext uri="{BB962C8B-B14F-4D97-AF65-F5344CB8AC3E}">
        <p14:creationId xmlns:p14="http://schemas.microsoft.com/office/powerpoint/2010/main" val="3720938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Las TLB manejadas por software son más fáciles de virtualizar</a:t>
            </a:r>
          </a:p>
          <a:p>
            <a:r>
              <a:rPr lang="es-ES" dirty="0"/>
              <a:t>- el procesador accede a la estructura de la tabla de páginas en el hardware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r>
              <a:rPr lang="es-ES" sz="1200" dirty="0"/>
              <a:t>el GuestOS es responsable de asignar y gestionar las tablas de páginas hardware.</a:t>
            </a:r>
          </a:p>
          <a:p>
            <a:endParaRPr lang="es-ES" dirty="0"/>
          </a:p>
          <a:p>
            <a:r>
              <a:rPr lang="es-ES" dirty="0"/>
              <a:t>Una tagged TLB también es útil porque asocia un tag para cada espacio de direcciones y lo pone en el TLB, de manera que no es necesario borrar todo el TLB cuando se transfiere la ejecución (hipervisor – GuestOS)</a:t>
            </a:r>
          </a:p>
        </p:txBody>
      </p:sp>
      <p:sp>
        <p:nvSpPr>
          <p:cNvPr id="4" name="Marcador de número de diapositiva 3"/>
          <p:cNvSpPr>
            <a:spLocks noGrp="1"/>
          </p:cNvSpPr>
          <p:nvPr>
            <p:ph type="sldNum" sz="quarter" idx="5"/>
          </p:nvPr>
        </p:nvSpPr>
        <p:spPr/>
        <p:txBody>
          <a:bodyPr/>
          <a:lstStyle/>
          <a:p>
            <a:fld id="{52DA4DF9-F7FF-40AD-BEEF-D7ACFBDBCD08}" type="slidenum">
              <a:rPr lang="es-ES" smtClean="0"/>
              <a:t>7</a:t>
            </a:fld>
            <a:endParaRPr lang="es-ES"/>
          </a:p>
        </p:txBody>
      </p:sp>
    </p:spTree>
    <p:extLst>
      <p:ext uri="{BB962C8B-B14F-4D97-AF65-F5344CB8AC3E}">
        <p14:creationId xmlns:p14="http://schemas.microsoft.com/office/powerpoint/2010/main" val="263242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Las TLB manejadas por software son más fáciles de virtualizar</a:t>
            </a:r>
          </a:p>
          <a:p>
            <a:r>
              <a:rPr lang="es-ES" dirty="0"/>
              <a:t>- el procesador accede a la estructura de la tabla de páginas en el hardware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r>
              <a:rPr lang="es-ES" sz="1200" dirty="0"/>
              <a:t>el GuestOS es responsable de asignar y gestionar las tablas de páginas hardware.</a:t>
            </a:r>
          </a:p>
          <a:p>
            <a:endParaRPr lang="es-ES" dirty="0"/>
          </a:p>
          <a:p>
            <a:r>
              <a:rPr lang="es-ES" dirty="0"/>
              <a:t>Una tagged TLB también es útil porque asocia un tag para cada espacio de direcciones y lo pone en el TLB, de manera que no es necesario borrar todo el TLB cuando se transfiere la ejecución (hipervisor – GuestOS)</a:t>
            </a:r>
          </a:p>
        </p:txBody>
      </p:sp>
      <p:sp>
        <p:nvSpPr>
          <p:cNvPr id="4" name="Marcador de número de diapositiva 3"/>
          <p:cNvSpPr>
            <a:spLocks noGrp="1"/>
          </p:cNvSpPr>
          <p:nvPr>
            <p:ph type="sldNum" sz="quarter" idx="5"/>
          </p:nvPr>
        </p:nvSpPr>
        <p:spPr/>
        <p:txBody>
          <a:bodyPr/>
          <a:lstStyle/>
          <a:p>
            <a:fld id="{52DA4DF9-F7FF-40AD-BEEF-D7ACFBDBCD08}" type="slidenum">
              <a:rPr lang="es-ES" smtClean="0"/>
              <a:t>8</a:t>
            </a:fld>
            <a:endParaRPr lang="es-ES"/>
          </a:p>
        </p:txBody>
      </p:sp>
    </p:spTree>
    <p:extLst>
      <p:ext uri="{BB962C8B-B14F-4D97-AF65-F5344CB8AC3E}">
        <p14:creationId xmlns:p14="http://schemas.microsoft.com/office/powerpoint/2010/main" val="2990436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Las TLB manejadas por software son más fáciles de virtualizar</a:t>
            </a:r>
          </a:p>
          <a:p>
            <a:r>
              <a:rPr lang="es-ES" dirty="0"/>
              <a:t>- el procesador accede a la estructura de la tabla de páginas en el hardware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r>
              <a:rPr lang="es-ES" sz="1200" dirty="0"/>
              <a:t>el GuestOS es responsable de asignar y gestionar las tablas de páginas hardware.</a:t>
            </a:r>
          </a:p>
          <a:p>
            <a:endParaRPr lang="es-ES" dirty="0"/>
          </a:p>
          <a:p>
            <a:r>
              <a:rPr lang="es-ES" dirty="0"/>
              <a:t>Una tagged TLB también es útil porque asocia un tag para cada espacio de direcciones y lo pone en el TLB, de manera que no es necesario borrar todo el TLB cuando se transfiere la ejecución (hipervisor – GuestOS)</a:t>
            </a:r>
          </a:p>
        </p:txBody>
      </p:sp>
      <p:sp>
        <p:nvSpPr>
          <p:cNvPr id="4" name="Marcador de número de diapositiva 3"/>
          <p:cNvSpPr>
            <a:spLocks noGrp="1"/>
          </p:cNvSpPr>
          <p:nvPr>
            <p:ph type="sldNum" sz="quarter" idx="5"/>
          </p:nvPr>
        </p:nvSpPr>
        <p:spPr/>
        <p:txBody>
          <a:bodyPr/>
          <a:lstStyle/>
          <a:p>
            <a:fld id="{52DA4DF9-F7FF-40AD-BEEF-D7ACFBDBCD08}" type="slidenum">
              <a:rPr lang="es-ES" smtClean="0"/>
              <a:t>9</a:t>
            </a:fld>
            <a:endParaRPr lang="es-ES"/>
          </a:p>
        </p:txBody>
      </p:sp>
    </p:spTree>
    <p:extLst>
      <p:ext uri="{BB962C8B-B14F-4D97-AF65-F5344CB8AC3E}">
        <p14:creationId xmlns:p14="http://schemas.microsoft.com/office/powerpoint/2010/main" val="1158965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Las TLB manejadas por software son más fáciles de virtualizar</a:t>
            </a:r>
          </a:p>
          <a:p>
            <a:r>
              <a:rPr lang="es-ES" dirty="0"/>
              <a:t>- el procesador accede a la estructura de la tabla de páginas en el hardware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r>
              <a:rPr lang="es-ES" sz="1200" dirty="0"/>
              <a:t>el GuestOS es responsable de asignar y gestionar las tablas de páginas hardware.</a:t>
            </a:r>
          </a:p>
          <a:p>
            <a:endParaRPr lang="es-ES" dirty="0"/>
          </a:p>
          <a:p>
            <a:r>
              <a:rPr lang="es-ES" dirty="0"/>
              <a:t>Una tagged TLB también es útil porque asocia un tag para cada espacio de direcciones y lo pone en el TLB, de manera que no es necesario borrar todo el TLB cuando se transfiere la ejecución (hipervisor – GuestOS)</a:t>
            </a:r>
          </a:p>
        </p:txBody>
      </p:sp>
      <p:sp>
        <p:nvSpPr>
          <p:cNvPr id="4" name="Marcador de número de diapositiva 3"/>
          <p:cNvSpPr>
            <a:spLocks noGrp="1"/>
          </p:cNvSpPr>
          <p:nvPr>
            <p:ph type="sldNum" sz="quarter" idx="5"/>
          </p:nvPr>
        </p:nvSpPr>
        <p:spPr/>
        <p:txBody>
          <a:bodyPr/>
          <a:lstStyle/>
          <a:p>
            <a:fld id="{52DA4DF9-F7FF-40AD-BEEF-D7ACFBDBCD08}" type="slidenum">
              <a:rPr lang="es-ES" smtClean="0"/>
              <a:t>10</a:t>
            </a:fld>
            <a:endParaRPr lang="es-ES"/>
          </a:p>
        </p:txBody>
      </p:sp>
    </p:spTree>
    <p:extLst>
      <p:ext uri="{BB962C8B-B14F-4D97-AF65-F5344CB8AC3E}">
        <p14:creationId xmlns:p14="http://schemas.microsoft.com/office/powerpoint/2010/main" val="148859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992086"/>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C3CDD8F-8403-47DE-9A0C-96FB091A9220}" type="datetime1">
              <a:rPr lang="es-ES" smtClean="0"/>
              <a:t>16/11/2023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75ED612-41AE-4C02-BF09-8A8E608164B1}" type="slidenum">
              <a:rPr lang="es-ES" smtClean="0"/>
              <a:t>‹Nº›</a:t>
            </a:fld>
            <a:endParaRPr lang="es-ES"/>
          </a:p>
        </p:txBody>
      </p:sp>
    </p:spTree>
    <p:extLst>
      <p:ext uri="{BB962C8B-B14F-4D97-AF65-F5344CB8AC3E}">
        <p14:creationId xmlns:p14="http://schemas.microsoft.com/office/powerpoint/2010/main" val="185435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E9B208A-3258-4F88-BD2D-7AFB7CF04FD0}" type="datetime1">
              <a:rPr lang="es-ES" smtClean="0"/>
              <a:t>16/11/2023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75ED612-41AE-4C02-BF09-8A8E608164B1}" type="slidenum">
              <a:rPr lang="es-ES" smtClean="0"/>
              <a:t>‹Nº›</a:t>
            </a:fld>
            <a:endParaRPr lang="es-ES"/>
          </a:p>
        </p:txBody>
      </p:sp>
    </p:spTree>
    <p:extLst>
      <p:ext uri="{BB962C8B-B14F-4D97-AF65-F5344CB8AC3E}">
        <p14:creationId xmlns:p14="http://schemas.microsoft.com/office/powerpoint/2010/main" val="55286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3CD1EB2A-B98D-4C9A-9C69-88B294CD9BB2}" type="datetime1">
              <a:rPr lang="es-ES" smtClean="0"/>
              <a:t>16/11/2023</a:t>
            </a:fld>
            <a:endParaRPr lang="es-ES"/>
          </a:p>
        </p:txBody>
      </p:sp>
      <p:sp>
        <p:nvSpPr>
          <p:cNvPr id="5" name="Footer Placeholder 4"/>
          <p:cNvSpPr>
            <a:spLocks noGrp="1"/>
          </p:cNvSpPr>
          <p:nvPr>
            <p:ph type="ftr" sz="quarter" idx="11"/>
          </p:nvPr>
        </p:nvSpPr>
        <p:spPr>
          <a:xfrm>
            <a:off x="2832102" y="6422855"/>
            <a:ext cx="3209752" cy="365125"/>
          </a:xfrm>
        </p:spPr>
        <p:txBody>
          <a:bodyPr/>
          <a:lstStyle/>
          <a:p>
            <a:endParaRPr lang="es-ES"/>
          </a:p>
        </p:txBody>
      </p:sp>
      <p:sp>
        <p:nvSpPr>
          <p:cNvPr id="6" name="Slide Number Placeholder 5"/>
          <p:cNvSpPr>
            <a:spLocks noGrp="1"/>
          </p:cNvSpPr>
          <p:nvPr>
            <p:ph type="sldNum" sz="quarter" idx="12"/>
          </p:nvPr>
        </p:nvSpPr>
        <p:spPr>
          <a:xfrm>
            <a:off x="6054787" y="6422855"/>
            <a:ext cx="659819" cy="365125"/>
          </a:xfrm>
        </p:spPr>
        <p:txBody>
          <a:bodyPr/>
          <a:lstStyle/>
          <a:p>
            <a:fld id="{A75ED612-41AE-4C02-BF09-8A8E608164B1}" type="slidenum">
              <a:rPr lang="es-ES" smtClean="0"/>
              <a:t>‹Nº›</a:t>
            </a:fld>
            <a:endParaRPr lang="es-ES"/>
          </a:p>
        </p:txBody>
      </p:sp>
    </p:spTree>
    <p:extLst>
      <p:ext uri="{BB962C8B-B14F-4D97-AF65-F5344CB8AC3E}">
        <p14:creationId xmlns:p14="http://schemas.microsoft.com/office/powerpoint/2010/main" val="3233387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1BDE24-4DD8-45D1-BA2D-2B5E39CDB50C}" type="datetime1">
              <a:rPr lang="es-ES" smtClean="0"/>
              <a:t>16/11/2023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75ED612-41AE-4C02-BF09-8A8E608164B1}" type="slidenum">
              <a:rPr lang="es-ES" smtClean="0"/>
              <a:t>‹Nº›</a:t>
            </a:fld>
            <a:endParaRPr lang="es-ES"/>
          </a:p>
        </p:txBody>
      </p:sp>
    </p:spTree>
    <p:extLst>
      <p:ext uri="{BB962C8B-B14F-4D97-AF65-F5344CB8AC3E}">
        <p14:creationId xmlns:p14="http://schemas.microsoft.com/office/powerpoint/2010/main" val="429043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4893" y="4006171"/>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32BD1ABE-7799-49C7-8E12-65DD7EF33C42}" type="datetime1">
              <a:rPr lang="es-ES" smtClean="0"/>
              <a:t>16/11/2023</a:t>
            </a:fld>
            <a:endParaRPr lang="es-E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E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75ED612-41AE-4C02-BF09-8A8E608164B1}" type="slidenum">
              <a:rPr lang="es-ES" smtClean="0"/>
              <a:t>‹Nº›</a:t>
            </a:fld>
            <a:endParaRPr lang="es-ES"/>
          </a:p>
        </p:txBody>
      </p:sp>
    </p:spTree>
    <p:extLst>
      <p:ext uri="{BB962C8B-B14F-4D97-AF65-F5344CB8AC3E}">
        <p14:creationId xmlns:p14="http://schemas.microsoft.com/office/powerpoint/2010/main" val="116407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83410B-453E-410F-AF42-E032926D5A6E}" type="datetime1">
              <a:rPr lang="es-ES" smtClean="0"/>
              <a:t>16/11/2023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75ED612-41AE-4C02-BF09-8A8E608164B1}" type="slidenum">
              <a:rPr lang="es-ES" smtClean="0"/>
              <a:t>‹Nº›</a:t>
            </a:fld>
            <a:endParaRPr lang="es-ES"/>
          </a:p>
        </p:txBody>
      </p:sp>
    </p:spTree>
    <p:extLst>
      <p:ext uri="{BB962C8B-B14F-4D97-AF65-F5344CB8AC3E}">
        <p14:creationId xmlns:p14="http://schemas.microsoft.com/office/powerpoint/2010/main" val="337707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DE5B897-A37F-4746-9A53-A32D929FFD81}" type="datetime1">
              <a:rPr lang="es-ES" smtClean="0"/>
              <a:t>16/11/2023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75ED612-41AE-4C02-BF09-8A8E608164B1}" type="slidenum">
              <a:rPr lang="es-ES" smtClean="0"/>
              <a:t>‹Nº›</a:t>
            </a:fld>
            <a:endParaRPr lang="es-ES"/>
          </a:p>
        </p:txBody>
      </p:sp>
    </p:spTree>
    <p:extLst>
      <p:ext uri="{BB962C8B-B14F-4D97-AF65-F5344CB8AC3E}">
        <p14:creationId xmlns:p14="http://schemas.microsoft.com/office/powerpoint/2010/main" val="327598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C7ACBFC-8DA7-490A-A84A-148F8A272D73}" type="datetime1">
              <a:rPr lang="es-ES" smtClean="0"/>
              <a:t>16/11/2023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75ED612-41AE-4C02-BF09-8A8E608164B1}" type="slidenum">
              <a:rPr lang="es-ES" smtClean="0"/>
              <a:t>‹Nº›</a:t>
            </a:fld>
            <a:endParaRPr lang="es-ES"/>
          </a:p>
        </p:txBody>
      </p:sp>
    </p:spTree>
    <p:extLst>
      <p:ext uri="{BB962C8B-B14F-4D97-AF65-F5344CB8AC3E}">
        <p14:creationId xmlns:p14="http://schemas.microsoft.com/office/powerpoint/2010/main" val="1604138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6D2BA-FD6B-4E17-96EB-1D21A0F89259}" type="datetime1">
              <a:rPr lang="es-ES" smtClean="0"/>
              <a:t>16/11/2023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75ED612-41AE-4C02-BF09-8A8E608164B1}" type="slidenum">
              <a:rPr lang="es-ES" smtClean="0"/>
              <a:t>‹Nº›</a:t>
            </a:fld>
            <a:endParaRPr lang="es-ES"/>
          </a:p>
        </p:txBody>
      </p:sp>
    </p:spTree>
    <p:extLst>
      <p:ext uri="{BB962C8B-B14F-4D97-AF65-F5344CB8AC3E}">
        <p14:creationId xmlns:p14="http://schemas.microsoft.com/office/powerpoint/2010/main" val="1979770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E455A6-A72A-4BAB-9DB0-45959B74F643}" type="datetime1">
              <a:rPr lang="es-ES" smtClean="0"/>
              <a:t>16/11/2023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75ED612-41AE-4C02-BF09-8A8E608164B1}" type="slidenum">
              <a:rPr lang="es-ES" smtClean="0"/>
              <a:t>‹Nº›</a:t>
            </a:fld>
            <a:endParaRPr lang="es-ES"/>
          </a:p>
        </p:txBody>
      </p:sp>
    </p:spTree>
    <p:extLst>
      <p:ext uri="{BB962C8B-B14F-4D97-AF65-F5344CB8AC3E}">
        <p14:creationId xmlns:p14="http://schemas.microsoft.com/office/powerpoint/2010/main" val="236036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6572223-3CBE-41C7-AD5F-74A3B376D19F}" type="datetime1">
              <a:rPr lang="es-ES" smtClean="0"/>
              <a:t>16/11/2023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75ED612-41AE-4C02-BF09-8A8E608164B1}" type="slidenum">
              <a:rPr lang="es-ES" smtClean="0"/>
              <a:t>‹Nº›</a:t>
            </a:fld>
            <a:endParaRPr lang="es-ES"/>
          </a:p>
        </p:txBody>
      </p:sp>
    </p:spTree>
    <p:extLst>
      <p:ext uri="{BB962C8B-B14F-4D97-AF65-F5344CB8AC3E}">
        <p14:creationId xmlns:p14="http://schemas.microsoft.com/office/powerpoint/2010/main" val="79502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6242DA07-3E72-42D6-8C95-16027BB5FB80}" type="datetime1">
              <a:rPr lang="es-ES" smtClean="0"/>
              <a:t>16/11/2023</a:t>
            </a:fld>
            <a:endParaRPr lang="es-ES"/>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s-ES"/>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A75ED612-41AE-4C02-BF09-8A8E608164B1}" type="slidenum">
              <a:rPr lang="es-ES" smtClean="0"/>
              <a:t>‹Nº›</a:t>
            </a:fld>
            <a:endParaRPr lang="es-ES"/>
          </a:p>
        </p:txBody>
      </p:sp>
    </p:spTree>
    <p:extLst>
      <p:ext uri="{BB962C8B-B14F-4D97-AF65-F5344CB8AC3E}">
        <p14:creationId xmlns:p14="http://schemas.microsoft.com/office/powerpoint/2010/main" val="1995017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A7C5C-7814-E5FE-2056-9A37B7A32196}"/>
              </a:ext>
            </a:extLst>
          </p:cNvPr>
          <p:cNvSpPr>
            <a:spLocks noGrp="1"/>
          </p:cNvSpPr>
          <p:nvPr>
            <p:ph type="ctrTitle"/>
          </p:nvPr>
        </p:nvSpPr>
        <p:spPr>
          <a:xfrm>
            <a:off x="0" y="2166365"/>
            <a:ext cx="9144000" cy="1739347"/>
          </a:xfrm>
        </p:spPr>
        <p:txBody>
          <a:bodyPr>
            <a:normAutofit/>
          </a:bodyPr>
          <a:lstStyle/>
          <a:p>
            <a:r>
              <a:rPr lang="es-ES" sz="4100" dirty="0">
                <a:solidFill>
                  <a:schemeClr val="bg1"/>
                </a:solidFill>
              </a:rPr>
              <a:t>Xen and the art of virtualization</a:t>
            </a:r>
          </a:p>
        </p:txBody>
      </p:sp>
      <p:sp>
        <p:nvSpPr>
          <p:cNvPr id="3" name="Subtítulo 2">
            <a:extLst>
              <a:ext uri="{FF2B5EF4-FFF2-40B4-BE49-F238E27FC236}">
                <a16:creationId xmlns:a16="http://schemas.microsoft.com/office/drawing/2014/main" id="{D06D6E84-76EA-4E25-4C0F-A20B8A4B9233}"/>
              </a:ext>
            </a:extLst>
          </p:cNvPr>
          <p:cNvSpPr>
            <a:spLocks noGrp="1"/>
          </p:cNvSpPr>
          <p:nvPr>
            <p:ph type="subTitle" idx="1"/>
          </p:nvPr>
        </p:nvSpPr>
        <p:spPr>
          <a:xfrm>
            <a:off x="1143000" y="3949446"/>
            <a:ext cx="6858000" cy="1796796"/>
          </a:xfrm>
        </p:spPr>
        <p:txBody>
          <a:bodyPr>
            <a:noAutofit/>
          </a:bodyPr>
          <a:lstStyle/>
          <a:p>
            <a:r>
              <a:rPr lang="es-ES" sz="1800" dirty="0"/>
              <a:t>Paul </a:t>
            </a:r>
            <a:r>
              <a:rPr lang="es-ES" sz="1800" dirty="0" err="1"/>
              <a:t>Barham</a:t>
            </a:r>
            <a:r>
              <a:rPr lang="es-ES" sz="1800" dirty="0"/>
              <a:t>, Boris </a:t>
            </a:r>
            <a:r>
              <a:rPr lang="es-ES" sz="1800" dirty="0" err="1"/>
              <a:t>Dragovic</a:t>
            </a:r>
            <a:r>
              <a:rPr lang="es-ES" sz="1800" dirty="0"/>
              <a:t>, </a:t>
            </a:r>
            <a:r>
              <a:rPr lang="es-ES" sz="1800" dirty="0" err="1"/>
              <a:t>Keir</a:t>
            </a:r>
            <a:r>
              <a:rPr lang="es-ES" sz="1800" dirty="0"/>
              <a:t> Fraser, Steven Hand, Tim Harris, Alex Ho, </a:t>
            </a:r>
            <a:r>
              <a:rPr lang="es-ES" sz="1800" dirty="0" err="1"/>
              <a:t>Rolf</a:t>
            </a:r>
            <a:r>
              <a:rPr lang="es-ES" sz="1800" dirty="0"/>
              <a:t> </a:t>
            </a:r>
            <a:r>
              <a:rPr lang="es-ES" sz="1800" dirty="0" err="1"/>
              <a:t>Neugebauery</a:t>
            </a:r>
            <a:r>
              <a:rPr lang="es-ES" sz="1800" dirty="0"/>
              <a:t>, Ian Pratt, Andrew </a:t>
            </a:r>
            <a:r>
              <a:rPr lang="es-ES" sz="1800" dirty="0" err="1"/>
              <a:t>Wareld</a:t>
            </a:r>
            <a:endParaRPr lang="es-ES" sz="1800" dirty="0"/>
          </a:p>
          <a:p>
            <a:pPr algn="l"/>
            <a:endParaRPr lang="es-ES" dirty="0"/>
          </a:p>
          <a:p>
            <a:pPr algn="l"/>
            <a:endParaRPr lang="es-ES" dirty="0"/>
          </a:p>
          <a:p>
            <a:pPr algn="l"/>
            <a:endParaRPr lang="es-ES" dirty="0"/>
          </a:p>
        </p:txBody>
      </p:sp>
      <p:sp>
        <p:nvSpPr>
          <p:cNvPr id="8" name="CuadroTexto 7">
            <a:extLst>
              <a:ext uri="{FF2B5EF4-FFF2-40B4-BE49-F238E27FC236}">
                <a16:creationId xmlns:a16="http://schemas.microsoft.com/office/drawing/2014/main" id="{D0070F7B-A1C3-CDCD-86BF-FD8EF657B3B8}"/>
              </a:ext>
            </a:extLst>
          </p:cNvPr>
          <p:cNvSpPr txBox="1"/>
          <p:nvPr/>
        </p:nvSpPr>
        <p:spPr>
          <a:xfrm>
            <a:off x="2284857" y="3276600"/>
            <a:ext cx="4574286" cy="369332"/>
          </a:xfrm>
          <a:prstGeom prst="rect">
            <a:avLst/>
          </a:prstGeom>
          <a:noFill/>
        </p:spPr>
        <p:txBody>
          <a:bodyPr wrap="square">
            <a:spAutoFit/>
          </a:bodyPr>
          <a:lstStyle/>
          <a:p>
            <a:pPr algn="ctr"/>
            <a:r>
              <a:rPr lang="es-ES" cap="all" spc="113" dirty="0">
                <a:solidFill>
                  <a:schemeClr val="bg1"/>
                </a:solidFill>
                <a:latin typeface="Corbel" panose="020B0503020204020204"/>
                <a:ea typeface="+mj-ea"/>
                <a:cs typeface="+mj-cs"/>
              </a:rPr>
              <a:t>(2003)</a:t>
            </a:r>
            <a:endParaRPr lang="es-ES" sz="1600" dirty="0">
              <a:solidFill>
                <a:schemeClr val="bg1"/>
              </a:solidFill>
            </a:endParaRPr>
          </a:p>
        </p:txBody>
      </p:sp>
      <p:sp>
        <p:nvSpPr>
          <p:cNvPr id="7" name="CuadroTexto 6">
            <a:extLst>
              <a:ext uri="{FF2B5EF4-FFF2-40B4-BE49-F238E27FC236}">
                <a16:creationId xmlns:a16="http://schemas.microsoft.com/office/drawing/2014/main" id="{2DA6D2BB-0EB1-AB5D-134B-9EFE0E08173D}"/>
              </a:ext>
            </a:extLst>
          </p:cNvPr>
          <p:cNvSpPr txBox="1"/>
          <p:nvPr/>
        </p:nvSpPr>
        <p:spPr>
          <a:xfrm>
            <a:off x="152399" y="6334810"/>
            <a:ext cx="4933951" cy="369332"/>
          </a:xfrm>
          <a:prstGeom prst="rect">
            <a:avLst/>
          </a:prstGeom>
          <a:noFill/>
        </p:spPr>
        <p:txBody>
          <a:bodyPr wrap="square">
            <a:spAutoFit/>
          </a:bodyPr>
          <a:lstStyle/>
          <a:p>
            <a:pPr marL="0" marR="0" lvl="0" indent="0" algn="l" defTabSz="914400" rtl="0" eaLnBrk="1" fontAlgn="auto" latinLnBrk="0" hangingPunct="1">
              <a:lnSpc>
                <a:spcPct val="90000"/>
              </a:lnSpc>
              <a:spcBef>
                <a:spcPts val="1200"/>
              </a:spcBef>
              <a:spcAft>
                <a:spcPts val="200"/>
              </a:spcAft>
              <a:buClr>
                <a:prstClr val="black"/>
              </a:buClr>
              <a:buSzTx/>
              <a:buFont typeface="Wingdings" pitchFamily="2" charset="2"/>
              <a:buNone/>
              <a:tabLst/>
              <a:defRPr/>
            </a:pPr>
            <a:r>
              <a:rPr kumimoji="0" lang="es-ES" sz="2000" b="1" i="0" u="none" strike="noStrike" kern="1200" cap="none" spc="0" normalizeH="0" baseline="0" noProof="0" dirty="0">
                <a:ln>
                  <a:noFill/>
                </a:ln>
                <a:solidFill>
                  <a:prstClr val="black"/>
                </a:solidFill>
                <a:effectLst/>
                <a:uLnTx/>
                <a:uFillTx/>
                <a:latin typeface="Corbel" panose="020B0503020204020204"/>
                <a:ea typeface="+mn-ea"/>
                <a:cs typeface="+mn-cs"/>
              </a:rPr>
              <a:t>Revisión realizada por: Marta Obregón Ruiz</a:t>
            </a:r>
          </a:p>
        </p:txBody>
      </p:sp>
    </p:spTree>
    <p:extLst>
      <p:ext uri="{BB962C8B-B14F-4D97-AF65-F5344CB8AC3E}">
        <p14:creationId xmlns:p14="http://schemas.microsoft.com/office/powerpoint/2010/main" val="2544505942"/>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Gestión de la memoria</a:t>
            </a:r>
          </a:p>
        </p:txBody>
      </p:sp>
      <p:sp>
        <p:nvSpPr>
          <p:cNvPr id="3" name="Marcador de contenido 2">
            <a:extLst>
              <a:ext uri="{FF2B5EF4-FFF2-40B4-BE49-F238E27FC236}">
                <a16:creationId xmlns:a16="http://schemas.microsoft.com/office/drawing/2014/main" id="{F76F0373-F2F7-BA71-2541-8D8C15FC8BF5}"/>
              </a:ext>
            </a:extLst>
          </p:cNvPr>
          <p:cNvSpPr>
            <a:spLocks noGrp="1"/>
          </p:cNvSpPr>
          <p:nvPr>
            <p:ph idx="1"/>
          </p:nvPr>
        </p:nvSpPr>
        <p:spPr>
          <a:xfrm>
            <a:off x="368493" y="2122796"/>
            <a:ext cx="8405451" cy="4207814"/>
          </a:xfrm>
        </p:spPr>
        <p:txBody>
          <a:bodyPr anchor="ctr">
            <a:noAutofit/>
          </a:bodyPr>
          <a:lstStyle/>
          <a:p>
            <a:pPr marL="0" indent="0">
              <a:buNone/>
            </a:pPr>
            <a:r>
              <a:rPr lang="es-ES" sz="1900" dirty="0"/>
              <a:t>La </a:t>
            </a:r>
            <a:r>
              <a:rPr lang="es-ES" sz="1900" b="1" dirty="0"/>
              <a:t>virtualización de la memoria </a:t>
            </a:r>
            <a:r>
              <a:rPr lang="es-ES" sz="1900" dirty="0"/>
              <a:t>es la tarea más compleja de la paravirtualización.</a:t>
            </a:r>
          </a:p>
          <a:p>
            <a:pPr marL="0" indent="0">
              <a:buNone/>
            </a:pPr>
            <a:endParaRPr lang="es-ES" sz="1900" dirty="0"/>
          </a:p>
          <a:p>
            <a:pPr marL="0" indent="0">
              <a:buNone/>
            </a:pPr>
            <a:r>
              <a:rPr lang="es-ES" sz="1900" b="1" dirty="0">
                <a:solidFill>
                  <a:schemeClr val="accent1"/>
                </a:solidFill>
              </a:rPr>
              <a:t>PROBLEMA:</a:t>
            </a:r>
            <a:r>
              <a:rPr lang="es-ES" sz="1900" dirty="0">
                <a:solidFill>
                  <a:schemeClr val="accent1"/>
                </a:solidFill>
              </a:rPr>
              <a:t> </a:t>
            </a:r>
            <a:r>
              <a:rPr lang="es-ES" sz="1900" dirty="0"/>
              <a:t>x86 no tiene una TLB manejada por software.</a:t>
            </a:r>
          </a:p>
          <a:p>
            <a:pPr marL="0" indent="0">
              <a:buNone/>
            </a:pPr>
            <a:r>
              <a:rPr lang="es-ES" sz="1900" b="1" dirty="0">
                <a:solidFill>
                  <a:srgbClr val="002060"/>
                </a:solidFill>
              </a:rPr>
              <a:t>SOLUCIÓN:</a:t>
            </a:r>
            <a:r>
              <a:rPr lang="es-ES" sz="1900" dirty="0">
                <a:solidFill>
                  <a:srgbClr val="002060"/>
                </a:solidFill>
              </a:rPr>
              <a:t> </a:t>
            </a:r>
            <a:r>
              <a:rPr lang="es-ES" sz="1900" dirty="0"/>
              <a:t>las traducciones de página válidas para un espacio de direcciones deben estar presentes en una tabla de páginas accesible por hardware. El </a:t>
            </a:r>
            <a:r>
              <a:rPr lang="es-ES" sz="1900" u="sng" dirty="0"/>
              <a:t>GuestOS</a:t>
            </a:r>
            <a:r>
              <a:rPr lang="es-ES" sz="1900" dirty="0"/>
              <a:t> es </a:t>
            </a:r>
            <a:r>
              <a:rPr lang="es-ES" sz="1900" u="sng" dirty="0"/>
              <a:t>responsable</a:t>
            </a:r>
            <a:r>
              <a:rPr lang="es-ES" sz="1900" dirty="0"/>
              <a:t> de asignar y gestionar dichas tablas.</a:t>
            </a:r>
          </a:p>
          <a:p>
            <a:pPr marL="0" indent="0">
              <a:buNone/>
            </a:pPr>
            <a:r>
              <a:rPr lang="es-ES" sz="1900" b="1" dirty="0">
                <a:solidFill>
                  <a:schemeClr val="accent1"/>
                </a:solidFill>
              </a:rPr>
              <a:t>PROBLEMA:</a:t>
            </a:r>
            <a:r>
              <a:rPr lang="es-ES" sz="1900" dirty="0">
                <a:solidFill>
                  <a:schemeClr val="accent1"/>
                </a:solidFill>
              </a:rPr>
              <a:t> </a:t>
            </a:r>
            <a:r>
              <a:rPr lang="es-ES" sz="1900" dirty="0"/>
              <a:t>el TLB de x86 no es tagged, por lo que los cambios de ejecución requieren borrar el TLB.</a:t>
            </a:r>
          </a:p>
          <a:p>
            <a:pPr marL="0" indent="0">
              <a:buNone/>
            </a:pPr>
            <a:r>
              <a:rPr lang="es-ES" sz="1900" b="1" dirty="0">
                <a:solidFill>
                  <a:srgbClr val="002060"/>
                </a:solidFill>
              </a:rPr>
              <a:t>SOLUCIÓN: </a:t>
            </a:r>
            <a:r>
              <a:rPr lang="es-ES" sz="1900" dirty="0"/>
              <a:t>se reserva una sección de 64MB en la parte superior de todos los espacios de direcciones para Xen (no accesible por el GuestOS ni utilizada por ningún ABI).</a:t>
            </a:r>
          </a:p>
        </p:txBody>
      </p:sp>
      <p:sp>
        <p:nvSpPr>
          <p:cNvPr id="5" name="Marcador de número de diapositiva 4">
            <a:extLst>
              <a:ext uri="{FF2B5EF4-FFF2-40B4-BE49-F238E27FC236}">
                <a16:creationId xmlns:a16="http://schemas.microsoft.com/office/drawing/2014/main" id="{0464582C-BF4C-E9B3-52B3-DF78D36DDB6F}"/>
              </a:ext>
            </a:extLst>
          </p:cNvPr>
          <p:cNvSpPr>
            <a:spLocks noGrp="1"/>
          </p:cNvSpPr>
          <p:nvPr>
            <p:ph type="sldNum" sz="quarter" idx="12"/>
          </p:nvPr>
        </p:nvSpPr>
        <p:spPr/>
        <p:txBody>
          <a:bodyPr/>
          <a:lstStyle/>
          <a:p>
            <a:pPr algn="r"/>
            <a:fld id="{A75ED612-41AE-4C02-BF09-8A8E608164B1}" type="slidenum">
              <a:rPr lang="es-ES" sz="1800" smtClean="0"/>
              <a:pPr algn="r"/>
              <a:t>10</a:t>
            </a:fld>
            <a:endParaRPr lang="es-ES" dirty="0"/>
          </a:p>
        </p:txBody>
      </p:sp>
    </p:spTree>
    <p:extLst>
      <p:ext uri="{BB962C8B-B14F-4D97-AF65-F5344CB8AC3E}">
        <p14:creationId xmlns:p14="http://schemas.microsoft.com/office/powerpoint/2010/main" val="204053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DISPOSITIVOS DE ENTRADA/SALIDA</a:t>
            </a:r>
          </a:p>
        </p:txBody>
      </p:sp>
      <p:sp>
        <p:nvSpPr>
          <p:cNvPr id="3" name="Marcador de contenido 2">
            <a:extLst>
              <a:ext uri="{FF2B5EF4-FFF2-40B4-BE49-F238E27FC236}">
                <a16:creationId xmlns:a16="http://schemas.microsoft.com/office/drawing/2014/main" id="{F76F0373-F2F7-BA71-2541-8D8C15FC8BF5}"/>
              </a:ext>
            </a:extLst>
          </p:cNvPr>
          <p:cNvSpPr>
            <a:spLocks noGrp="1"/>
          </p:cNvSpPr>
          <p:nvPr>
            <p:ph idx="1"/>
          </p:nvPr>
        </p:nvSpPr>
        <p:spPr>
          <a:xfrm>
            <a:off x="794356" y="2385060"/>
            <a:ext cx="7553725" cy="3154680"/>
          </a:xfrm>
        </p:spPr>
        <p:txBody>
          <a:bodyPr anchor="ctr">
            <a:normAutofit lnSpcReduction="10000"/>
          </a:bodyPr>
          <a:lstStyle/>
          <a:p>
            <a:pPr marL="0" indent="0">
              <a:buNone/>
            </a:pPr>
            <a:r>
              <a:rPr lang="es-ES" sz="2000" dirty="0"/>
              <a:t>Para la </a:t>
            </a:r>
            <a:r>
              <a:rPr lang="es-ES" sz="2000" b="1" dirty="0"/>
              <a:t>virtualización de los dispositivos de entrada/salida</a:t>
            </a:r>
            <a:r>
              <a:rPr lang="es-ES" sz="2000" dirty="0"/>
              <a:t>, Xen no emula los dispositivos hardware existentes, sino que </a:t>
            </a:r>
            <a:r>
              <a:rPr lang="es-ES" sz="2000" u="sng" dirty="0"/>
              <a:t>expone un conjunto simple de abstracciones de los dispositivos</a:t>
            </a:r>
            <a:r>
              <a:rPr lang="es-ES" sz="2000" dirty="0"/>
              <a:t>.</a:t>
            </a:r>
          </a:p>
          <a:p>
            <a:pPr marL="0" indent="0">
              <a:buNone/>
            </a:pPr>
            <a:endParaRPr lang="es-ES" sz="2000" dirty="0"/>
          </a:p>
          <a:p>
            <a:pPr marL="0" indent="0">
              <a:buNone/>
            </a:pPr>
            <a:r>
              <a:rPr lang="es-ES" sz="2000" dirty="0"/>
              <a:t>Los datos de entrada/salida se transfieren entre los dominios a través de Xen utilizando </a:t>
            </a:r>
            <a:r>
              <a:rPr lang="es-ES" sz="2000" u="sng" dirty="0"/>
              <a:t>memoria compartida</a:t>
            </a:r>
            <a:r>
              <a:rPr lang="es-ES" sz="2000" dirty="0"/>
              <a:t> </a:t>
            </a:r>
            <a:r>
              <a:rPr lang="es-ES" sz="2000" dirty="0">
                <a:sym typeface="Wingdings" panose="05000000000000000000" pitchFamily="2" charset="2"/>
              </a:rPr>
              <a:t></a:t>
            </a:r>
            <a:r>
              <a:rPr lang="es-ES" sz="2000" dirty="0"/>
              <a:t> </a:t>
            </a:r>
            <a:r>
              <a:rPr lang="es-ES" sz="2000" u="sng" dirty="0"/>
              <a:t>anillos asíncronos descriptores de buffers</a:t>
            </a:r>
            <a:r>
              <a:rPr lang="es-ES" sz="2000" dirty="0"/>
              <a:t>.</a:t>
            </a:r>
          </a:p>
          <a:p>
            <a:pPr marL="0" indent="0">
              <a:buNone/>
            </a:pPr>
            <a:endParaRPr lang="es-ES" sz="2000" dirty="0"/>
          </a:p>
          <a:p>
            <a:pPr marL="0" indent="0">
              <a:buNone/>
            </a:pPr>
            <a:r>
              <a:rPr lang="es-ES" sz="2000" dirty="0"/>
              <a:t> Xen se encarga de realizar las </a:t>
            </a:r>
            <a:r>
              <a:rPr lang="es-ES" sz="2000" u="sng" dirty="0"/>
              <a:t>comprobaciones de validación</a:t>
            </a:r>
            <a:r>
              <a:rPr lang="es-ES" sz="2000" dirty="0"/>
              <a:t>.</a:t>
            </a:r>
          </a:p>
        </p:txBody>
      </p:sp>
      <p:sp>
        <p:nvSpPr>
          <p:cNvPr id="5" name="Marcador de número de diapositiva 4">
            <a:extLst>
              <a:ext uri="{FF2B5EF4-FFF2-40B4-BE49-F238E27FC236}">
                <a16:creationId xmlns:a16="http://schemas.microsoft.com/office/drawing/2014/main" id="{430D02FA-BE2E-F063-EFE3-CC77FCDE1623}"/>
              </a:ext>
            </a:extLst>
          </p:cNvPr>
          <p:cNvSpPr>
            <a:spLocks noGrp="1"/>
          </p:cNvSpPr>
          <p:nvPr>
            <p:ph type="sldNum" sz="quarter" idx="12"/>
          </p:nvPr>
        </p:nvSpPr>
        <p:spPr/>
        <p:txBody>
          <a:bodyPr/>
          <a:lstStyle/>
          <a:p>
            <a:pPr algn="r"/>
            <a:fld id="{A75ED612-41AE-4C02-BF09-8A8E608164B1}" type="slidenum">
              <a:rPr lang="es-ES" sz="1800" smtClean="0"/>
              <a:pPr algn="r"/>
              <a:t>11</a:t>
            </a:fld>
            <a:endParaRPr lang="es-ES" dirty="0"/>
          </a:p>
        </p:txBody>
      </p:sp>
    </p:spTree>
    <p:extLst>
      <p:ext uri="{BB962C8B-B14F-4D97-AF65-F5344CB8AC3E}">
        <p14:creationId xmlns:p14="http://schemas.microsoft.com/office/powerpoint/2010/main" val="165230230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CPU</a:t>
            </a:r>
            <a:endParaRPr lang="es-ES" sz="3600" dirty="0">
              <a:solidFill>
                <a:schemeClr val="bg1"/>
              </a:solidFill>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F76F0373-F2F7-BA71-2541-8D8C15FC8BF5}"/>
              </a:ext>
            </a:extLst>
          </p:cNvPr>
          <p:cNvSpPr>
            <a:spLocks noGrp="1"/>
          </p:cNvSpPr>
          <p:nvPr>
            <p:ph idx="1"/>
          </p:nvPr>
        </p:nvSpPr>
        <p:spPr>
          <a:xfrm>
            <a:off x="619487" y="2146935"/>
            <a:ext cx="7903464" cy="4072890"/>
          </a:xfrm>
        </p:spPr>
        <p:txBody>
          <a:bodyPr anchor="ctr">
            <a:normAutofit/>
          </a:bodyPr>
          <a:lstStyle/>
          <a:p>
            <a:pPr marL="0" indent="0">
              <a:buNone/>
            </a:pPr>
            <a:r>
              <a:rPr lang="es-ES" sz="2000" dirty="0"/>
              <a:t>La </a:t>
            </a:r>
            <a:r>
              <a:rPr lang="es-ES" sz="2000" b="1" dirty="0"/>
              <a:t>virtualización de la CPU </a:t>
            </a:r>
            <a:r>
              <a:rPr lang="es-ES" sz="2000" dirty="0"/>
              <a:t>tiene ciertas implicaciones para el GuestOS, ya que, la inserción de un hipervisor debajo del SO </a:t>
            </a:r>
            <a:r>
              <a:rPr lang="es-ES" sz="2000" u="sng" dirty="0"/>
              <a:t>viola la suposición de que el SO es la entidad con más privilegios del sistema</a:t>
            </a:r>
            <a:r>
              <a:rPr lang="es-ES" sz="2000" dirty="0"/>
              <a:t> </a:t>
            </a:r>
            <a:r>
              <a:rPr lang="es-ES" sz="2000" dirty="0">
                <a:sym typeface="Wingdings" panose="05000000000000000000" pitchFamily="2" charset="2"/>
              </a:rPr>
              <a:t> e</a:t>
            </a:r>
            <a:r>
              <a:rPr lang="es-ES" sz="2000" dirty="0"/>
              <a:t>l GuestOS se tiene que modificar para que se ejecute en un nivel de privilegios inferior.</a:t>
            </a:r>
          </a:p>
          <a:p>
            <a:pPr marL="0" indent="0">
              <a:buNone/>
            </a:pPr>
            <a:endParaRPr lang="es-ES" sz="2000" dirty="0"/>
          </a:p>
          <a:p>
            <a:pPr marL="0" indent="0">
              <a:buNone/>
            </a:pPr>
            <a:r>
              <a:rPr lang="es-ES" sz="2000" dirty="0"/>
              <a:t>La</a:t>
            </a:r>
            <a:r>
              <a:rPr lang="es-ES" sz="2000" b="1" dirty="0"/>
              <a:t> virtualización de los niveles de privilegio </a:t>
            </a:r>
            <a:r>
              <a:rPr lang="es-ES" sz="2000" dirty="0"/>
              <a:t>se realiza de manera eficiente en x86 porque tiene cuatro niveles de privilegio (anillos 0..3).</a:t>
            </a:r>
          </a:p>
          <a:p>
            <a:pPr marL="0" indent="0">
              <a:buNone/>
            </a:pPr>
            <a:endParaRPr lang="es-ES" sz="2000" dirty="0"/>
          </a:p>
          <a:p>
            <a:pPr marL="0" indent="0">
              <a:buNone/>
            </a:pPr>
            <a:r>
              <a:rPr lang="es-ES" sz="2000" dirty="0"/>
              <a:t>La </a:t>
            </a:r>
            <a:r>
              <a:rPr lang="es-ES" sz="2000" b="1" dirty="0"/>
              <a:t>virtualización de las excepciones </a:t>
            </a:r>
            <a:r>
              <a:rPr lang="es-ES" sz="2000" dirty="0"/>
              <a:t>(fallos de memoria y traps) se realiza a través de una tabla almacenada en Xen que describe qué rutina se debe ejecutar para cada tipo de excepción.</a:t>
            </a:r>
          </a:p>
        </p:txBody>
      </p:sp>
      <p:sp>
        <p:nvSpPr>
          <p:cNvPr id="5" name="Marcador de número de diapositiva 4">
            <a:extLst>
              <a:ext uri="{FF2B5EF4-FFF2-40B4-BE49-F238E27FC236}">
                <a16:creationId xmlns:a16="http://schemas.microsoft.com/office/drawing/2014/main" id="{7E732188-5BCB-CC2C-8393-0B749B88D12D}"/>
              </a:ext>
            </a:extLst>
          </p:cNvPr>
          <p:cNvSpPr>
            <a:spLocks noGrp="1"/>
          </p:cNvSpPr>
          <p:nvPr>
            <p:ph type="sldNum" sz="quarter" idx="12"/>
          </p:nvPr>
        </p:nvSpPr>
        <p:spPr/>
        <p:txBody>
          <a:bodyPr/>
          <a:lstStyle/>
          <a:p>
            <a:pPr algn="r"/>
            <a:fld id="{A75ED612-41AE-4C02-BF09-8A8E608164B1}" type="slidenum">
              <a:rPr lang="es-ES" sz="1800" smtClean="0"/>
              <a:pPr algn="r"/>
              <a:t>12</a:t>
            </a:fld>
            <a:endParaRPr lang="es-ES" dirty="0"/>
          </a:p>
        </p:txBody>
      </p:sp>
      <p:sp>
        <p:nvSpPr>
          <p:cNvPr id="6" name="Rectángulo 5">
            <a:extLst>
              <a:ext uri="{FF2B5EF4-FFF2-40B4-BE49-F238E27FC236}">
                <a16:creationId xmlns:a16="http://schemas.microsoft.com/office/drawing/2014/main" id="{888D825E-36AD-C6DF-FCDD-B214571790E1}"/>
              </a:ext>
            </a:extLst>
          </p:cNvPr>
          <p:cNvSpPr/>
          <p:nvPr/>
        </p:nvSpPr>
        <p:spPr>
          <a:xfrm>
            <a:off x="619487" y="5200650"/>
            <a:ext cx="8160639" cy="8762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5158607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CPU</a:t>
            </a:r>
            <a:endParaRPr lang="es-ES" sz="3600" dirty="0">
              <a:solidFill>
                <a:schemeClr val="bg1"/>
              </a:solidFill>
              <a:effectLst>
                <a:outerShdw blurRad="38100" dist="38100" dir="2700000" algn="tl">
                  <a:srgbClr val="000000">
                    <a:alpha val="43137"/>
                  </a:srgbClr>
                </a:outerShdw>
              </a:effectLst>
            </a:endParaRPr>
          </a:p>
        </p:txBody>
      </p:sp>
      <p:sp>
        <p:nvSpPr>
          <p:cNvPr id="3" name="Marcador de número de diapositiva 2">
            <a:extLst>
              <a:ext uri="{FF2B5EF4-FFF2-40B4-BE49-F238E27FC236}">
                <a16:creationId xmlns:a16="http://schemas.microsoft.com/office/drawing/2014/main" id="{90E1D508-B032-2F09-2117-C597E96E2424}"/>
              </a:ext>
            </a:extLst>
          </p:cNvPr>
          <p:cNvSpPr>
            <a:spLocks noGrp="1"/>
          </p:cNvSpPr>
          <p:nvPr>
            <p:ph type="sldNum" sz="quarter" idx="12"/>
          </p:nvPr>
        </p:nvSpPr>
        <p:spPr/>
        <p:txBody>
          <a:bodyPr/>
          <a:lstStyle/>
          <a:p>
            <a:pPr algn="r"/>
            <a:fld id="{A75ED612-41AE-4C02-BF09-8A8E608164B1}" type="slidenum">
              <a:rPr lang="es-ES" sz="1800" smtClean="0"/>
              <a:pPr algn="r"/>
              <a:t>13</a:t>
            </a:fld>
            <a:endParaRPr lang="es-ES" dirty="0"/>
          </a:p>
        </p:txBody>
      </p:sp>
      <p:grpSp>
        <p:nvGrpSpPr>
          <p:cNvPr id="5" name="Grupo 4">
            <a:extLst>
              <a:ext uri="{FF2B5EF4-FFF2-40B4-BE49-F238E27FC236}">
                <a16:creationId xmlns:a16="http://schemas.microsoft.com/office/drawing/2014/main" id="{7BAD1B6B-7FEA-B425-C8D2-67B9378B38B7}"/>
              </a:ext>
            </a:extLst>
          </p:cNvPr>
          <p:cNvGrpSpPr/>
          <p:nvPr/>
        </p:nvGrpSpPr>
        <p:grpSpPr>
          <a:xfrm>
            <a:off x="870555" y="2020800"/>
            <a:ext cx="7401328" cy="4509712"/>
            <a:chOff x="3230781" y="2759826"/>
            <a:chExt cx="5011208" cy="3053385"/>
          </a:xfrm>
          <a:effectLst/>
        </p:grpSpPr>
        <p:sp>
          <p:nvSpPr>
            <p:cNvPr id="14" name="CuadroTexto 13">
              <a:extLst>
                <a:ext uri="{FF2B5EF4-FFF2-40B4-BE49-F238E27FC236}">
                  <a16:creationId xmlns:a16="http://schemas.microsoft.com/office/drawing/2014/main" id="{84170928-63A9-016B-8337-F86D5911CF3D}"/>
                </a:ext>
              </a:extLst>
            </p:cNvPr>
            <p:cNvSpPr txBox="1"/>
            <p:nvPr/>
          </p:nvSpPr>
          <p:spPr>
            <a:xfrm>
              <a:off x="3230781" y="2759826"/>
              <a:ext cx="4950691" cy="305338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s-ES" dirty="0"/>
            </a:p>
          </p:txBody>
        </p:sp>
        <p:grpSp>
          <p:nvGrpSpPr>
            <p:cNvPr id="16" name="Grupo 15">
              <a:extLst>
                <a:ext uri="{FF2B5EF4-FFF2-40B4-BE49-F238E27FC236}">
                  <a16:creationId xmlns:a16="http://schemas.microsoft.com/office/drawing/2014/main" id="{29216A9D-FE1C-FFB3-219D-E1454C8ABD5E}"/>
                </a:ext>
              </a:extLst>
            </p:cNvPr>
            <p:cNvGrpSpPr/>
            <p:nvPr/>
          </p:nvGrpSpPr>
          <p:grpSpPr>
            <a:xfrm>
              <a:off x="3454268" y="2966172"/>
              <a:ext cx="2640691" cy="2640691"/>
              <a:chOff x="6180036" y="3889696"/>
              <a:chExt cx="2844000" cy="2844000"/>
            </a:xfrm>
          </p:grpSpPr>
          <p:sp>
            <p:nvSpPr>
              <p:cNvPr id="27" name="Elipse 26">
                <a:extLst>
                  <a:ext uri="{FF2B5EF4-FFF2-40B4-BE49-F238E27FC236}">
                    <a16:creationId xmlns:a16="http://schemas.microsoft.com/office/drawing/2014/main" id="{6E6105E5-BBA3-27F4-9D4C-60B38DA15816}"/>
                  </a:ext>
                </a:extLst>
              </p:cNvPr>
              <p:cNvSpPr/>
              <p:nvPr/>
            </p:nvSpPr>
            <p:spPr>
              <a:xfrm>
                <a:off x="6180036" y="3889696"/>
                <a:ext cx="2844000" cy="2844000"/>
              </a:xfrm>
              <a:prstGeom prst="ellipse">
                <a:avLst/>
              </a:prstGeom>
              <a:solidFill>
                <a:srgbClr val="0099CC"/>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dirty="0"/>
                  <a:t>Anillo </a:t>
                </a:r>
                <a:r>
                  <a:rPr lang="es-ES" dirty="0">
                    <a:latin typeface="Aptos" panose="020B0004020202020204" pitchFamily="34" charset="0"/>
                  </a:rPr>
                  <a:t>1</a:t>
                </a:r>
                <a:r>
                  <a:rPr lang="es-ES" dirty="0"/>
                  <a:t>: </a:t>
                </a:r>
                <a:r>
                  <a:rPr lang="es-ES" dirty="0" err="1"/>
                  <a:t>GuesOS</a:t>
                </a:r>
                <a:endParaRPr lang="es-ES" dirty="0"/>
              </a:p>
            </p:txBody>
          </p:sp>
          <p:sp>
            <p:nvSpPr>
              <p:cNvPr id="28" name="Elipse 27">
                <a:extLst>
                  <a:ext uri="{FF2B5EF4-FFF2-40B4-BE49-F238E27FC236}">
                    <a16:creationId xmlns:a16="http://schemas.microsoft.com/office/drawing/2014/main" id="{AC3F0847-9FBA-52F0-1828-B940DD014028}"/>
                  </a:ext>
                </a:extLst>
              </p:cNvPr>
              <p:cNvSpPr/>
              <p:nvPr/>
            </p:nvSpPr>
            <p:spPr>
              <a:xfrm>
                <a:off x="6378036" y="4087696"/>
                <a:ext cx="2448000" cy="2448000"/>
              </a:xfrm>
              <a:prstGeom prst="ellipse">
                <a:avLst/>
              </a:prstGeom>
              <a:solidFill>
                <a:srgbClr val="006699"/>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dirty="0"/>
                  <a:t>Anillo </a:t>
                </a:r>
                <a:r>
                  <a:rPr lang="es-ES" dirty="0">
                    <a:latin typeface="Aptos" panose="020B0004020202020204" pitchFamily="34" charset="0"/>
                  </a:rPr>
                  <a:t>1</a:t>
                </a:r>
                <a:r>
                  <a:rPr lang="es-ES" dirty="0"/>
                  <a:t>: </a:t>
                </a:r>
                <a:r>
                  <a:rPr lang="es-ES" dirty="0" err="1"/>
                  <a:t>GuesOS</a:t>
                </a:r>
                <a:endParaRPr lang="es-ES" dirty="0"/>
              </a:p>
            </p:txBody>
          </p:sp>
          <p:sp>
            <p:nvSpPr>
              <p:cNvPr id="29" name="Elipse 28">
                <a:extLst>
                  <a:ext uri="{FF2B5EF4-FFF2-40B4-BE49-F238E27FC236}">
                    <a16:creationId xmlns:a16="http://schemas.microsoft.com/office/drawing/2014/main" id="{76E32AAF-7CB7-F0EE-D977-707B53BF0F3F}"/>
                  </a:ext>
                </a:extLst>
              </p:cNvPr>
              <p:cNvSpPr/>
              <p:nvPr/>
            </p:nvSpPr>
            <p:spPr>
              <a:xfrm>
                <a:off x="6635461" y="4345121"/>
                <a:ext cx="1933150" cy="1933150"/>
              </a:xfrm>
              <a:prstGeom prst="ellipse">
                <a:avLst/>
              </a:prstGeom>
              <a:solidFill>
                <a:srgbClr val="003366"/>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dirty="0"/>
                  <a:t>Anillo </a:t>
                </a:r>
                <a:r>
                  <a:rPr lang="es-ES" dirty="0">
                    <a:latin typeface="Aptos" panose="020B0004020202020204" pitchFamily="34" charset="0"/>
                  </a:rPr>
                  <a:t>1</a:t>
                </a:r>
                <a:r>
                  <a:rPr lang="es-ES" dirty="0"/>
                  <a:t>: </a:t>
                </a:r>
                <a:r>
                  <a:rPr lang="es-ES" dirty="0" err="1"/>
                  <a:t>GuesOS</a:t>
                </a:r>
                <a:endParaRPr lang="es-ES" dirty="0"/>
              </a:p>
            </p:txBody>
          </p:sp>
          <p:sp>
            <p:nvSpPr>
              <p:cNvPr id="30" name="Elipse 29">
                <a:extLst>
                  <a:ext uri="{FF2B5EF4-FFF2-40B4-BE49-F238E27FC236}">
                    <a16:creationId xmlns:a16="http://schemas.microsoft.com/office/drawing/2014/main" id="{B3F92809-BC57-E8E4-46C1-0C8B6DB20097}"/>
                  </a:ext>
                </a:extLst>
              </p:cNvPr>
              <p:cNvSpPr/>
              <p:nvPr/>
            </p:nvSpPr>
            <p:spPr>
              <a:xfrm>
                <a:off x="6918036" y="4627696"/>
                <a:ext cx="1368000" cy="13680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sz="2000" dirty="0"/>
                  <a:t>Anillo </a:t>
                </a:r>
                <a:r>
                  <a:rPr lang="es-ES" sz="2000" dirty="0">
                    <a:latin typeface="Aptos" panose="020B0004020202020204" pitchFamily="34" charset="0"/>
                  </a:rPr>
                  <a:t>0</a:t>
                </a:r>
                <a:r>
                  <a:rPr lang="es-ES" sz="2000" dirty="0"/>
                  <a:t>: Xen</a:t>
                </a:r>
              </a:p>
            </p:txBody>
          </p:sp>
        </p:grpSp>
        <p:sp>
          <p:nvSpPr>
            <p:cNvPr id="19" name="CuadroTexto 18">
              <a:extLst>
                <a:ext uri="{FF2B5EF4-FFF2-40B4-BE49-F238E27FC236}">
                  <a16:creationId xmlns:a16="http://schemas.microsoft.com/office/drawing/2014/main" id="{C20C488F-DC17-529E-3BB8-E6B3113C2E7A}"/>
                </a:ext>
              </a:extLst>
            </p:cNvPr>
            <p:cNvSpPr txBox="1"/>
            <p:nvPr/>
          </p:nvSpPr>
          <p:spPr>
            <a:xfrm>
              <a:off x="6215993" y="3084408"/>
              <a:ext cx="1965479" cy="376650"/>
            </a:xfrm>
            <a:prstGeom prst="rect">
              <a:avLst/>
            </a:prstGeom>
            <a:noFill/>
          </p:spPr>
          <p:txBody>
            <a:bodyPr wrap="square" rtlCol="0">
              <a:spAutoFit/>
            </a:bodyPr>
            <a:lstStyle/>
            <a:p>
              <a:r>
                <a:rPr lang="es-ES" sz="2400" dirty="0"/>
                <a:t>Anillo 1: GuestOS</a:t>
              </a:r>
            </a:p>
          </p:txBody>
        </p:sp>
        <p:sp>
          <p:nvSpPr>
            <p:cNvPr id="21" name="CuadroTexto 20">
              <a:extLst>
                <a:ext uri="{FF2B5EF4-FFF2-40B4-BE49-F238E27FC236}">
                  <a16:creationId xmlns:a16="http://schemas.microsoft.com/office/drawing/2014/main" id="{A5C1BB78-8025-2DE1-994D-254B5E07B2CA}"/>
                </a:ext>
              </a:extLst>
            </p:cNvPr>
            <p:cNvSpPr txBox="1"/>
            <p:nvPr/>
          </p:nvSpPr>
          <p:spPr>
            <a:xfrm>
              <a:off x="5885428" y="5322136"/>
              <a:ext cx="2356561" cy="376650"/>
            </a:xfrm>
            <a:prstGeom prst="rect">
              <a:avLst/>
            </a:prstGeom>
            <a:noFill/>
          </p:spPr>
          <p:txBody>
            <a:bodyPr wrap="square" rtlCol="0">
              <a:spAutoFit/>
            </a:bodyPr>
            <a:lstStyle/>
            <a:p>
              <a:r>
                <a:rPr lang="es-ES" sz="2400" dirty="0"/>
                <a:t>Anillo 3: Aplicaciones</a:t>
              </a:r>
            </a:p>
          </p:txBody>
        </p:sp>
        <p:cxnSp>
          <p:nvCxnSpPr>
            <p:cNvPr id="22" name="Conector recto 21">
              <a:extLst>
                <a:ext uri="{FF2B5EF4-FFF2-40B4-BE49-F238E27FC236}">
                  <a16:creationId xmlns:a16="http://schemas.microsoft.com/office/drawing/2014/main" id="{704EDDEF-278D-9883-29C3-49A5ECC2A54E}"/>
                </a:ext>
              </a:extLst>
            </p:cNvPr>
            <p:cNvCxnSpPr>
              <a:cxnSpLocks/>
              <a:stCxn id="29" idx="7"/>
              <a:endCxn id="19" idx="1"/>
            </p:cNvCxnSpPr>
            <p:nvPr/>
          </p:nvCxnSpPr>
          <p:spPr>
            <a:xfrm flipV="1">
              <a:off x="5409226" y="3272733"/>
              <a:ext cx="806767" cy="379172"/>
            </a:xfrm>
            <a:prstGeom prst="line">
              <a:avLst/>
            </a:prstGeom>
          </p:spPr>
          <p:style>
            <a:lnRef idx="1">
              <a:schemeClr val="dk1"/>
            </a:lnRef>
            <a:fillRef idx="0">
              <a:schemeClr val="dk1"/>
            </a:fillRef>
            <a:effectRef idx="0">
              <a:schemeClr val="dk1"/>
            </a:effectRef>
            <a:fontRef idx="minor">
              <a:schemeClr val="tx1"/>
            </a:fontRef>
          </p:style>
        </p:cxnSp>
        <p:cxnSp>
          <p:nvCxnSpPr>
            <p:cNvPr id="24" name="Conector recto 23">
              <a:extLst>
                <a:ext uri="{FF2B5EF4-FFF2-40B4-BE49-F238E27FC236}">
                  <a16:creationId xmlns:a16="http://schemas.microsoft.com/office/drawing/2014/main" id="{E0B70DD9-B0FF-BBD8-EACA-BB73EAD078D5}"/>
                </a:ext>
              </a:extLst>
            </p:cNvPr>
            <p:cNvCxnSpPr>
              <a:cxnSpLocks/>
              <a:stCxn id="27" idx="5"/>
              <a:endCxn id="21" idx="1"/>
            </p:cNvCxnSpPr>
            <p:nvPr/>
          </p:nvCxnSpPr>
          <p:spPr>
            <a:xfrm>
              <a:off x="5708239" y="5220143"/>
              <a:ext cx="177189" cy="290318"/>
            </a:xfrm>
            <a:prstGeom prst="line">
              <a:avLst/>
            </a:prstGeom>
          </p:spPr>
          <p:style>
            <a:lnRef idx="1">
              <a:schemeClr val="dk1"/>
            </a:lnRef>
            <a:fillRef idx="0">
              <a:schemeClr val="dk1"/>
            </a:fillRef>
            <a:effectRef idx="0">
              <a:schemeClr val="dk1"/>
            </a:effectRef>
            <a:fontRef idx="minor">
              <a:schemeClr val="tx1"/>
            </a:fontRef>
          </p:style>
        </p:cxnSp>
        <p:sp>
          <p:nvSpPr>
            <p:cNvPr id="25" name="CuadroTexto 24">
              <a:extLst>
                <a:ext uri="{FF2B5EF4-FFF2-40B4-BE49-F238E27FC236}">
                  <a16:creationId xmlns:a16="http://schemas.microsoft.com/office/drawing/2014/main" id="{1A601D84-E5F6-EB0B-2564-1E7D95F74EA5}"/>
                </a:ext>
              </a:extLst>
            </p:cNvPr>
            <p:cNvSpPr txBox="1"/>
            <p:nvPr/>
          </p:nvSpPr>
          <p:spPr>
            <a:xfrm>
              <a:off x="6813434" y="4101851"/>
              <a:ext cx="1125543" cy="376650"/>
            </a:xfrm>
            <a:prstGeom prst="rect">
              <a:avLst/>
            </a:prstGeom>
            <a:noFill/>
          </p:spPr>
          <p:txBody>
            <a:bodyPr wrap="square" rtlCol="0">
              <a:spAutoFit/>
            </a:bodyPr>
            <a:lstStyle/>
            <a:p>
              <a:r>
                <a:rPr lang="es-ES" sz="2400" dirty="0"/>
                <a:t>Anillo 2</a:t>
              </a:r>
            </a:p>
          </p:txBody>
        </p:sp>
        <p:cxnSp>
          <p:nvCxnSpPr>
            <p:cNvPr id="26" name="Conector recto 25">
              <a:extLst>
                <a:ext uri="{FF2B5EF4-FFF2-40B4-BE49-F238E27FC236}">
                  <a16:creationId xmlns:a16="http://schemas.microsoft.com/office/drawing/2014/main" id="{4FFD964F-B27F-1AAF-BAB0-D36805B8310D}"/>
                </a:ext>
              </a:extLst>
            </p:cNvPr>
            <p:cNvCxnSpPr>
              <a:cxnSpLocks/>
              <a:stCxn id="28" idx="6"/>
              <a:endCxn id="25" idx="1"/>
            </p:cNvCxnSpPr>
            <p:nvPr/>
          </p:nvCxnSpPr>
          <p:spPr>
            <a:xfrm>
              <a:off x="5911113" y="4286518"/>
              <a:ext cx="902321" cy="3659"/>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0625894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CPU</a:t>
            </a:r>
            <a:endParaRPr lang="es-ES" sz="3600" dirty="0">
              <a:solidFill>
                <a:schemeClr val="bg1"/>
              </a:solidFill>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F76F0373-F2F7-BA71-2541-8D8C15FC8BF5}"/>
              </a:ext>
            </a:extLst>
          </p:cNvPr>
          <p:cNvSpPr>
            <a:spLocks noGrp="1"/>
          </p:cNvSpPr>
          <p:nvPr>
            <p:ph idx="1"/>
          </p:nvPr>
        </p:nvSpPr>
        <p:spPr>
          <a:xfrm>
            <a:off x="619487" y="2146935"/>
            <a:ext cx="7903464" cy="4072890"/>
          </a:xfrm>
        </p:spPr>
        <p:txBody>
          <a:bodyPr anchor="ctr">
            <a:normAutofit/>
          </a:bodyPr>
          <a:lstStyle/>
          <a:p>
            <a:pPr marL="0" indent="0">
              <a:buNone/>
            </a:pPr>
            <a:r>
              <a:rPr lang="es-ES" sz="2000" dirty="0"/>
              <a:t>La </a:t>
            </a:r>
            <a:r>
              <a:rPr lang="es-ES" sz="2000" b="1" dirty="0"/>
              <a:t>virtualización de la CPU </a:t>
            </a:r>
            <a:r>
              <a:rPr lang="es-ES" sz="2000" dirty="0"/>
              <a:t>tiene ciertas implicaciones para el GuestOS, ya que, la inserción de un hipervisor debajo del SO </a:t>
            </a:r>
            <a:r>
              <a:rPr lang="es-ES" sz="2000" u="sng" dirty="0"/>
              <a:t>viola la suposición de que el SO es la entidad con más privilegios del sistema</a:t>
            </a:r>
            <a:r>
              <a:rPr lang="es-ES" sz="2000" dirty="0"/>
              <a:t> </a:t>
            </a:r>
            <a:r>
              <a:rPr lang="es-ES" sz="2000" dirty="0">
                <a:sym typeface="Wingdings" panose="05000000000000000000" pitchFamily="2" charset="2"/>
              </a:rPr>
              <a:t> e</a:t>
            </a:r>
            <a:r>
              <a:rPr lang="es-ES" sz="2000" dirty="0"/>
              <a:t>l GuestOS se tiene que modificar para que se ejecute en un nivel de privilegios inferior.</a:t>
            </a:r>
          </a:p>
          <a:p>
            <a:pPr marL="0" indent="0">
              <a:buNone/>
            </a:pPr>
            <a:endParaRPr lang="es-ES" sz="2000" dirty="0"/>
          </a:p>
          <a:p>
            <a:pPr marL="0" indent="0">
              <a:buNone/>
            </a:pPr>
            <a:r>
              <a:rPr lang="es-ES" sz="2000" dirty="0"/>
              <a:t>La</a:t>
            </a:r>
            <a:r>
              <a:rPr lang="es-ES" sz="2000" b="1" dirty="0"/>
              <a:t> virtualización de los niveles de privilegio </a:t>
            </a:r>
            <a:r>
              <a:rPr lang="es-ES" sz="2000" dirty="0"/>
              <a:t>se realiza de manera eficiente en x86 porque tiene cuatro niveles de privilegio (anillos 0..3).</a:t>
            </a:r>
          </a:p>
          <a:p>
            <a:pPr marL="0" indent="0">
              <a:buNone/>
            </a:pPr>
            <a:endParaRPr lang="es-ES" sz="2000" dirty="0"/>
          </a:p>
          <a:p>
            <a:pPr marL="0" indent="0">
              <a:buNone/>
            </a:pPr>
            <a:r>
              <a:rPr lang="es-ES" sz="2000" dirty="0"/>
              <a:t>La </a:t>
            </a:r>
            <a:r>
              <a:rPr lang="es-ES" sz="2000" b="1" dirty="0"/>
              <a:t>virtualización de las excepciones </a:t>
            </a:r>
            <a:r>
              <a:rPr lang="es-ES" sz="2000" dirty="0"/>
              <a:t>(fallos de memoria y traps) se realiza a través de una tabla almacenada en Xen que describe qué rutina se debe ejecutar para cada tipo de excepción.</a:t>
            </a:r>
          </a:p>
        </p:txBody>
      </p:sp>
      <p:sp>
        <p:nvSpPr>
          <p:cNvPr id="5" name="Marcador de número de diapositiva 4">
            <a:extLst>
              <a:ext uri="{FF2B5EF4-FFF2-40B4-BE49-F238E27FC236}">
                <a16:creationId xmlns:a16="http://schemas.microsoft.com/office/drawing/2014/main" id="{7E732188-5BCB-CC2C-8393-0B749B88D12D}"/>
              </a:ext>
            </a:extLst>
          </p:cNvPr>
          <p:cNvSpPr>
            <a:spLocks noGrp="1"/>
          </p:cNvSpPr>
          <p:nvPr>
            <p:ph type="sldNum" sz="quarter" idx="12"/>
          </p:nvPr>
        </p:nvSpPr>
        <p:spPr/>
        <p:txBody>
          <a:bodyPr/>
          <a:lstStyle/>
          <a:p>
            <a:pPr algn="r"/>
            <a:fld id="{A75ED612-41AE-4C02-BF09-8A8E608164B1}" type="slidenum">
              <a:rPr lang="es-ES" sz="1800" smtClean="0"/>
              <a:pPr algn="r"/>
              <a:t>14</a:t>
            </a:fld>
            <a:endParaRPr lang="es-ES" dirty="0"/>
          </a:p>
        </p:txBody>
      </p:sp>
    </p:spTree>
    <p:extLst>
      <p:ext uri="{BB962C8B-B14F-4D97-AF65-F5344CB8AC3E}">
        <p14:creationId xmlns:p14="http://schemas.microsoft.com/office/powerpoint/2010/main" val="280288175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PLANIFICACIÓN DE LA CPU</a:t>
            </a:r>
          </a:p>
        </p:txBody>
      </p:sp>
      <p:sp>
        <p:nvSpPr>
          <p:cNvPr id="3" name="Marcador de contenido 2">
            <a:extLst>
              <a:ext uri="{FF2B5EF4-FFF2-40B4-BE49-F238E27FC236}">
                <a16:creationId xmlns:a16="http://schemas.microsoft.com/office/drawing/2014/main" id="{D4DB6412-6314-1561-4BC5-1FDB99BA3398}"/>
              </a:ext>
            </a:extLst>
          </p:cNvPr>
          <p:cNvSpPr>
            <a:spLocks noGrp="1"/>
          </p:cNvSpPr>
          <p:nvPr>
            <p:ph idx="1"/>
          </p:nvPr>
        </p:nvSpPr>
        <p:spPr>
          <a:xfrm>
            <a:off x="578901" y="2205734"/>
            <a:ext cx="7984636" cy="3555423"/>
          </a:xfrm>
        </p:spPr>
        <p:txBody>
          <a:bodyPr anchor="t">
            <a:noAutofit/>
          </a:bodyPr>
          <a:lstStyle/>
          <a:p>
            <a:pPr marL="0" indent="0">
              <a:buNone/>
            </a:pPr>
            <a:r>
              <a:rPr lang="es-ES" sz="2000" b="1" dirty="0"/>
              <a:t>Borrowed Virtual Time (BVT)</a:t>
            </a:r>
            <a:r>
              <a:rPr lang="es-ES" sz="2000" dirty="0"/>
              <a:t> </a:t>
            </a:r>
            <a:r>
              <a:rPr lang="es-ES" sz="2000" b="1" dirty="0"/>
              <a:t>Scheduling</a:t>
            </a:r>
            <a:r>
              <a:rPr lang="es-ES" sz="2000" dirty="0"/>
              <a:t> </a:t>
            </a:r>
            <a:r>
              <a:rPr lang="es-ES" sz="2000" dirty="0">
                <a:sym typeface="Wingdings" panose="05000000000000000000" pitchFamily="2" charset="2"/>
              </a:rPr>
              <a:t></a:t>
            </a:r>
            <a:r>
              <a:rPr lang="es-ES" sz="2000" dirty="0"/>
              <a:t> asigna previamente cierta cantidad de tiempo de CPU a cada proceso. Permite a ciertos procesos tomar prestado parte del tiempo de sus asignaciones futuras.</a:t>
            </a:r>
          </a:p>
          <a:p>
            <a:pPr marL="0" indent="0">
              <a:buNone/>
            </a:pPr>
            <a:r>
              <a:rPr lang="es-ES" sz="2000" dirty="0"/>
              <a:t>Tiene dos planificadores:</a:t>
            </a:r>
          </a:p>
          <a:p>
            <a:pPr marL="0" indent="0">
              <a:buNone/>
            </a:pPr>
            <a:r>
              <a:rPr lang="es-ES" sz="2000" u="sng" dirty="0"/>
              <a:t>Primer nivel</a:t>
            </a:r>
            <a:r>
              <a:rPr lang="es-ES" sz="2000" dirty="0"/>
              <a:t>: aplicaciones de tiempo real estricto (</a:t>
            </a:r>
            <a:r>
              <a:rPr lang="es-ES" sz="2000" i="1" dirty="0"/>
              <a:t>hard</a:t>
            </a:r>
            <a:r>
              <a:rPr lang="es-ES" sz="2000" dirty="0"/>
              <a:t>).</a:t>
            </a:r>
          </a:p>
          <a:p>
            <a:pPr marL="0" indent="0">
              <a:buNone/>
            </a:pPr>
            <a:r>
              <a:rPr lang="es-ES" sz="2000" u="sng" dirty="0"/>
              <a:t>Segundo nivel</a:t>
            </a:r>
            <a:r>
              <a:rPr lang="es-ES" sz="2000" dirty="0"/>
              <a:t>: aplicaciones de tiempo real no estricto (</a:t>
            </a:r>
            <a:r>
              <a:rPr lang="es-ES" sz="2000" i="1" dirty="0"/>
              <a:t>soft</a:t>
            </a:r>
            <a:r>
              <a:rPr lang="es-ES" sz="2000" dirty="0"/>
              <a:t>) e interactivas.</a:t>
            </a:r>
          </a:p>
        </p:txBody>
      </p:sp>
      <p:sp>
        <p:nvSpPr>
          <p:cNvPr id="5" name="Marcador de número de diapositiva 4">
            <a:extLst>
              <a:ext uri="{FF2B5EF4-FFF2-40B4-BE49-F238E27FC236}">
                <a16:creationId xmlns:a16="http://schemas.microsoft.com/office/drawing/2014/main" id="{19FA4D57-9774-F7DB-0050-CCC9FE654396}"/>
              </a:ext>
            </a:extLst>
          </p:cNvPr>
          <p:cNvSpPr>
            <a:spLocks noGrp="1"/>
          </p:cNvSpPr>
          <p:nvPr>
            <p:ph type="sldNum" sz="quarter" idx="12"/>
          </p:nvPr>
        </p:nvSpPr>
        <p:spPr/>
        <p:txBody>
          <a:bodyPr/>
          <a:lstStyle/>
          <a:p>
            <a:pPr algn="r"/>
            <a:fld id="{A75ED612-41AE-4C02-BF09-8A8E608164B1}" type="slidenum">
              <a:rPr lang="es-ES" sz="1800" smtClean="0"/>
              <a:pPr algn="r"/>
              <a:t>15</a:t>
            </a:fld>
            <a:endParaRPr lang="es-ES" dirty="0"/>
          </a:p>
        </p:txBody>
      </p:sp>
      <p:sp>
        <p:nvSpPr>
          <p:cNvPr id="8" name="CuadroTexto 7">
            <a:extLst>
              <a:ext uri="{FF2B5EF4-FFF2-40B4-BE49-F238E27FC236}">
                <a16:creationId xmlns:a16="http://schemas.microsoft.com/office/drawing/2014/main" id="{C050327F-8435-0787-3939-F05CC0F9FF2F}"/>
              </a:ext>
            </a:extLst>
          </p:cNvPr>
          <p:cNvSpPr txBox="1"/>
          <p:nvPr/>
        </p:nvSpPr>
        <p:spPr>
          <a:xfrm>
            <a:off x="1722572" y="4872820"/>
            <a:ext cx="5697294" cy="407035"/>
          </a:xfrm>
          <a:prstGeom prst="rect">
            <a:avLst/>
          </a:prstGeom>
          <a:solidFill>
            <a:srgbClr val="006699"/>
          </a:solidFill>
          <a:ln>
            <a:solidFill>
              <a:srgbClr val="006699"/>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marL="0" indent="0" algn="ctr">
              <a:lnSpc>
                <a:spcPct val="107000"/>
              </a:lnSpc>
              <a:buNone/>
            </a:pPr>
            <a:r>
              <a:rPr lang="es-ES" sz="2000" dirty="0"/>
              <a:t>simple + poco overhead </a:t>
            </a:r>
            <a:r>
              <a:rPr lang="es-ES" sz="2000" dirty="0">
                <a:sym typeface="Wingdings" panose="05000000000000000000" pitchFamily="2" charset="2"/>
              </a:rPr>
              <a:t>+ SOs de propósito general</a:t>
            </a:r>
          </a:p>
        </p:txBody>
      </p:sp>
    </p:spTree>
    <p:extLst>
      <p:ext uri="{BB962C8B-B14F-4D97-AF65-F5344CB8AC3E}">
        <p14:creationId xmlns:p14="http://schemas.microsoft.com/office/powerpoint/2010/main" val="2088387784"/>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400" dirty="0">
                <a:solidFill>
                  <a:schemeClr val="bg1"/>
                </a:solidFill>
                <a:effectLst>
                  <a:outerShdw blurRad="38100" dist="38100" dir="2700000" algn="tl">
                    <a:srgbClr val="000000">
                      <a:alpha val="43137"/>
                    </a:srgbClr>
                  </a:outerShdw>
                </a:effectLst>
              </a:rPr>
              <a:t>El coste de portar un so a xen</a:t>
            </a:r>
          </a:p>
        </p:txBody>
      </p:sp>
      <p:pic>
        <p:nvPicPr>
          <p:cNvPr id="7" name="Imagen 6">
            <a:extLst>
              <a:ext uri="{FF2B5EF4-FFF2-40B4-BE49-F238E27FC236}">
                <a16:creationId xmlns:a16="http://schemas.microsoft.com/office/drawing/2014/main" id="{EB573C10-D3C3-6CC1-CA6A-31F6C2763C65}"/>
              </a:ext>
            </a:extLst>
          </p:cNvPr>
          <p:cNvPicPr>
            <a:picLocks noChangeAspect="1"/>
          </p:cNvPicPr>
          <p:nvPr/>
        </p:nvPicPr>
        <p:blipFill rotWithShape="1">
          <a:blip r:embed="rId3"/>
          <a:srcRect l="6986" t="16560" r="12647" b="33983"/>
          <a:stretch/>
        </p:blipFill>
        <p:spPr>
          <a:xfrm>
            <a:off x="384139" y="2569228"/>
            <a:ext cx="7881000" cy="3115718"/>
          </a:xfrm>
          <a:prstGeom prst="rect">
            <a:avLst/>
          </a:prstGeom>
          <a:ln>
            <a:solidFill>
              <a:schemeClr val="tx1"/>
            </a:solidFill>
          </a:ln>
        </p:spPr>
      </p:pic>
      <p:sp>
        <p:nvSpPr>
          <p:cNvPr id="10" name="CuadroTexto 9">
            <a:extLst>
              <a:ext uri="{FF2B5EF4-FFF2-40B4-BE49-F238E27FC236}">
                <a16:creationId xmlns:a16="http://schemas.microsoft.com/office/drawing/2014/main" id="{2C747E76-2BEC-18F4-A902-A9FA24FAB03F}"/>
              </a:ext>
            </a:extLst>
          </p:cNvPr>
          <p:cNvSpPr txBox="1"/>
          <p:nvPr/>
        </p:nvSpPr>
        <p:spPr>
          <a:xfrm>
            <a:off x="7761889" y="4003947"/>
            <a:ext cx="1297253" cy="338554"/>
          </a:xfrm>
          <a:prstGeom prst="rect">
            <a:avLst/>
          </a:prstGeom>
          <a:solidFill>
            <a:srgbClr val="006699"/>
          </a:solidFill>
          <a:ln>
            <a:solidFill>
              <a:srgbClr val="006699"/>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s-ES" sz="1600" dirty="0"/>
              <a:t>En desarrollo</a:t>
            </a:r>
            <a:endParaRPr lang="es-ES" sz="1400" dirty="0"/>
          </a:p>
        </p:txBody>
      </p:sp>
      <p:cxnSp>
        <p:nvCxnSpPr>
          <p:cNvPr id="12" name="Conector recto 11">
            <a:extLst>
              <a:ext uri="{FF2B5EF4-FFF2-40B4-BE49-F238E27FC236}">
                <a16:creationId xmlns:a16="http://schemas.microsoft.com/office/drawing/2014/main" id="{9DB03C32-E3FB-60D4-EE1E-25DE7F259312}"/>
              </a:ext>
            </a:extLst>
          </p:cNvPr>
          <p:cNvCxnSpPr>
            <a:cxnSpLocks/>
            <a:stCxn id="10" idx="1"/>
          </p:cNvCxnSpPr>
          <p:nvPr/>
        </p:nvCxnSpPr>
        <p:spPr>
          <a:xfrm flipH="1" flipV="1">
            <a:off x="7389669" y="4153988"/>
            <a:ext cx="372220" cy="19236"/>
          </a:xfrm>
          <a:prstGeom prst="line">
            <a:avLst/>
          </a:prstGeom>
          <a:ln w="28575">
            <a:solidFill>
              <a:srgbClr val="006699"/>
            </a:solidFill>
          </a:ln>
        </p:spPr>
        <p:style>
          <a:lnRef idx="1">
            <a:schemeClr val="accent1"/>
          </a:lnRef>
          <a:fillRef idx="0">
            <a:schemeClr val="accent1"/>
          </a:fillRef>
          <a:effectRef idx="0">
            <a:schemeClr val="accent1"/>
          </a:effectRef>
          <a:fontRef idx="minor">
            <a:schemeClr val="tx1"/>
          </a:fontRef>
        </p:style>
      </p:cxnSp>
      <p:sp>
        <p:nvSpPr>
          <p:cNvPr id="13" name="Cerrar corchete 12">
            <a:extLst>
              <a:ext uri="{FF2B5EF4-FFF2-40B4-BE49-F238E27FC236}">
                <a16:creationId xmlns:a16="http://schemas.microsoft.com/office/drawing/2014/main" id="{20ED5A90-D282-7D2F-41F2-83EC543B082A}"/>
              </a:ext>
            </a:extLst>
          </p:cNvPr>
          <p:cNvSpPr/>
          <p:nvPr/>
        </p:nvSpPr>
        <p:spPr>
          <a:xfrm>
            <a:off x="6946324" y="4036113"/>
            <a:ext cx="443345" cy="267917"/>
          </a:xfrm>
          <a:prstGeom prst="rightBracket">
            <a:avLst>
              <a:gd name="adj" fmla="val 0"/>
            </a:avLst>
          </a:prstGeom>
          <a:ln w="28575">
            <a:solidFill>
              <a:srgbClr val="006699"/>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p>
        </p:txBody>
      </p:sp>
      <p:sp>
        <p:nvSpPr>
          <p:cNvPr id="3" name="Marcador de número de diapositiva 2">
            <a:extLst>
              <a:ext uri="{FF2B5EF4-FFF2-40B4-BE49-F238E27FC236}">
                <a16:creationId xmlns:a16="http://schemas.microsoft.com/office/drawing/2014/main" id="{0AB2A0CE-49FE-075C-2C61-8E9ADADF8FF8}"/>
              </a:ext>
            </a:extLst>
          </p:cNvPr>
          <p:cNvSpPr>
            <a:spLocks noGrp="1"/>
          </p:cNvSpPr>
          <p:nvPr>
            <p:ph type="sldNum" sz="quarter" idx="12"/>
          </p:nvPr>
        </p:nvSpPr>
        <p:spPr/>
        <p:txBody>
          <a:bodyPr/>
          <a:lstStyle/>
          <a:p>
            <a:pPr algn="r"/>
            <a:fld id="{A75ED612-41AE-4C02-BF09-8A8E608164B1}" type="slidenum">
              <a:rPr lang="es-ES" sz="1800" smtClean="0"/>
              <a:pPr algn="r"/>
              <a:t>16</a:t>
            </a:fld>
            <a:endParaRPr lang="es-ES" dirty="0"/>
          </a:p>
        </p:txBody>
      </p:sp>
    </p:spTree>
    <p:extLst>
      <p:ext uri="{BB962C8B-B14F-4D97-AF65-F5344CB8AC3E}">
        <p14:creationId xmlns:p14="http://schemas.microsoft.com/office/powerpoint/2010/main" val="1056035608"/>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F969490-BB37-E6F3-7F87-A006B1BEF853}"/>
              </a:ext>
            </a:extLst>
          </p:cNvPr>
          <p:cNvSpPr>
            <a:spLocks noGrp="1"/>
          </p:cNvSpPr>
          <p:nvPr>
            <p:ph type="ctrTitle"/>
          </p:nvPr>
        </p:nvSpPr>
        <p:spPr/>
        <p:txBody>
          <a:bodyPr>
            <a:noAutofit/>
          </a:bodyPr>
          <a:lstStyle/>
          <a:p>
            <a:r>
              <a:rPr lang="es-ES" sz="5400" dirty="0">
                <a:solidFill>
                  <a:schemeClr val="bg1"/>
                </a:solidFill>
              </a:rPr>
              <a:t>DISEÑO DETALLADO</a:t>
            </a:r>
          </a:p>
        </p:txBody>
      </p:sp>
      <p:sp>
        <p:nvSpPr>
          <p:cNvPr id="4" name="Marcador de número de diapositiva 3">
            <a:extLst>
              <a:ext uri="{FF2B5EF4-FFF2-40B4-BE49-F238E27FC236}">
                <a16:creationId xmlns:a16="http://schemas.microsoft.com/office/drawing/2014/main" id="{C5EA7AF7-869D-163B-49D4-2AA98852682A}"/>
              </a:ext>
            </a:extLst>
          </p:cNvPr>
          <p:cNvSpPr>
            <a:spLocks noGrp="1"/>
          </p:cNvSpPr>
          <p:nvPr>
            <p:ph type="sldNum" sz="quarter" idx="12"/>
          </p:nvPr>
        </p:nvSpPr>
        <p:spPr/>
        <p:txBody>
          <a:bodyPr/>
          <a:lstStyle/>
          <a:p>
            <a:pPr algn="r"/>
            <a:fld id="{A75ED612-41AE-4C02-BF09-8A8E608164B1}" type="slidenum">
              <a:rPr lang="es-ES" sz="1800" smtClean="0"/>
              <a:pPr algn="r"/>
              <a:t>17</a:t>
            </a:fld>
            <a:endParaRPr lang="es-ES" dirty="0"/>
          </a:p>
        </p:txBody>
      </p:sp>
    </p:spTree>
    <p:extLst>
      <p:ext uri="{BB962C8B-B14F-4D97-AF65-F5344CB8AC3E}">
        <p14:creationId xmlns:p14="http://schemas.microsoft.com/office/powerpoint/2010/main" val="183980275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CONTROL Y GESTIÓN</a:t>
            </a:r>
          </a:p>
        </p:txBody>
      </p:sp>
      <p:sp>
        <p:nvSpPr>
          <p:cNvPr id="3" name="Marcador de contenido 2">
            <a:extLst>
              <a:ext uri="{FF2B5EF4-FFF2-40B4-BE49-F238E27FC236}">
                <a16:creationId xmlns:a16="http://schemas.microsoft.com/office/drawing/2014/main" id="{D4DB6412-6314-1561-4BC5-1FDB99BA3398}"/>
              </a:ext>
            </a:extLst>
          </p:cNvPr>
          <p:cNvSpPr>
            <a:spLocks noGrp="1"/>
          </p:cNvSpPr>
          <p:nvPr>
            <p:ph idx="1"/>
          </p:nvPr>
        </p:nvSpPr>
        <p:spPr>
          <a:xfrm>
            <a:off x="794356" y="2261234"/>
            <a:ext cx="7553725" cy="4018745"/>
          </a:xfrm>
        </p:spPr>
        <p:txBody>
          <a:bodyPr anchor="ctr">
            <a:noAutofit/>
          </a:bodyPr>
          <a:lstStyle/>
          <a:p>
            <a:pPr marL="0" indent="0">
              <a:buNone/>
            </a:pPr>
            <a:r>
              <a:rPr lang="es-ES" b="1" dirty="0">
                <a:solidFill>
                  <a:srgbClr val="6600CC"/>
                </a:solidFill>
              </a:rPr>
              <a:t>OBJETIVO:</a:t>
            </a:r>
            <a:r>
              <a:rPr lang="es-ES" dirty="0"/>
              <a:t> separar la política de los mecanismos.</a:t>
            </a:r>
          </a:p>
          <a:p>
            <a:pPr marL="0" indent="0">
              <a:buNone/>
            </a:pPr>
            <a:r>
              <a:rPr lang="es-ES" dirty="0"/>
              <a:t>El hipervisor proporciona operaciones de control básico a través de una interfaz accesible desde los dominios autorizados.</a:t>
            </a:r>
          </a:p>
          <a:p>
            <a:pPr marL="0" indent="0">
              <a:buNone/>
            </a:pPr>
            <a:endParaRPr lang="es-ES" dirty="0"/>
          </a:p>
          <a:p>
            <a:pPr marL="0" indent="0">
              <a:buNone/>
            </a:pPr>
            <a:r>
              <a:rPr lang="es-ES" b="1" dirty="0"/>
              <a:t>Domain</a:t>
            </a:r>
            <a:r>
              <a:rPr lang="es-ES" b="1" dirty="0">
                <a:latin typeface="Aptos" panose="020B0004020202020204" pitchFamily="34" charset="0"/>
              </a:rPr>
              <a:t>0</a:t>
            </a:r>
            <a:r>
              <a:rPr lang="es-ES" dirty="0"/>
              <a:t>: dominio creado en el arranque del sistema que puede utilizar la interfaz de control.</a:t>
            </a:r>
          </a:p>
          <a:p>
            <a:pPr marL="257175" indent="-257175" algn="just">
              <a:lnSpc>
                <a:spcPct val="107000"/>
              </a:lnSpc>
              <a:buClr>
                <a:prstClr val="black"/>
              </a:buClr>
              <a:buFont typeface="Symbol" panose="05050102010706020507" pitchFamily="18" charset="2"/>
              <a:buChar char=""/>
              <a:defRPr/>
            </a:pPr>
            <a:r>
              <a:rPr lang="es-ES" dirty="0"/>
              <a:t>Responsable de alojar el </a:t>
            </a:r>
            <a:r>
              <a:rPr lang="es-ES" u="sng" dirty="0"/>
              <a:t>software de gestión</a:t>
            </a:r>
            <a:r>
              <a:rPr lang="es-ES" dirty="0"/>
              <a:t> a nivel de aplicación.</a:t>
            </a:r>
          </a:p>
          <a:p>
            <a:pPr marL="257175" indent="-257175" algn="just">
              <a:lnSpc>
                <a:spcPct val="107000"/>
              </a:lnSpc>
              <a:buClr>
                <a:prstClr val="black"/>
              </a:buClr>
              <a:buFont typeface="Symbol" panose="05050102010706020507" pitchFamily="18" charset="2"/>
              <a:buChar char=""/>
              <a:defRPr/>
            </a:pPr>
            <a:r>
              <a:rPr lang="es-ES" dirty="0"/>
              <a:t>Responsable de la </a:t>
            </a:r>
            <a:r>
              <a:rPr lang="es-ES" u="sng" dirty="0"/>
              <a:t>creación de nuevos dominios</a:t>
            </a:r>
            <a:r>
              <a:rPr lang="es-ES" dirty="0"/>
              <a:t>.</a:t>
            </a:r>
          </a:p>
        </p:txBody>
      </p:sp>
      <p:sp>
        <p:nvSpPr>
          <p:cNvPr id="5" name="Marcador de número de diapositiva 4">
            <a:extLst>
              <a:ext uri="{FF2B5EF4-FFF2-40B4-BE49-F238E27FC236}">
                <a16:creationId xmlns:a16="http://schemas.microsoft.com/office/drawing/2014/main" id="{C1A4DFD5-1220-7AFA-F869-EB9888D0DAC4}"/>
              </a:ext>
            </a:extLst>
          </p:cNvPr>
          <p:cNvSpPr>
            <a:spLocks noGrp="1"/>
          </p:cNvSpPr>
          <p:nvPr>
            <p:ph type="sldNum" sz="quarter" idx="12"/>
          </p:nvPr>
        </p:nvSpPr>
        <p:spPr/>
        <p:txBody>
          <a:bodyPr/>
          <a:lstStyle/>
          <a:p>
            <a:pPr algn="r"/>
            <a:fld id="{A75ED612-41AE-4C02-BF09-8A8E608164B1}" type="slidenum">
              <a:rPr lang="es-ES" sz="1800" smtClean="0"/>
              <a:pPr algn="r"/>
              <a:t>18</a:t>
            </a:fld>
            <a:endParaRPr lang="es-ES" dirty="0"/>
          </a:p>
        </p:txBody>
      </p:sp>
    </p:spTree>
    <p:extLst>
      <p:ext uri="{BB962C8B-B14F-4D97-AF65-F5344CB8AC3E}">
        <p14:creationId xmlns:p14="http://schemas.microsoft.com/office/powerpoint/2010/main" val="713222344"/>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383F0-950A-CACA-DFA1-170440D13F45}"/>
              </a:ext>
            </a:extLst>
          </p:cNvPr>
          <p:cNvSpPr>
            <a:spLocks noGrp="1"/>
          </p:cNvSpPr>
          <p:nvPr>
            <p:ph type="title"/>
          </p:nvPr>
        </p:nvSpPr>
        <p:spPr/>
        <p:txBody>
          <a:bodyPr>
            <a:normAutofit/>
          </a:bodyPr>
          <a:lstStyle/>
          <a:p>
            <a:pPr algn="ctr"/>
            <a:r>
              <a:rPr lang="es-ES" sz="4800" dirty="0">
                <a:solidFill>
                  <a:prstClr val="white"/>
                </a:solidFill>
                <a:effectLst>
                  <a:outerShdw blurRad="38100" dist="38100" dir="2700000" algn="tl">
                    <a:srgbClr val="000000">
                      <a:alpha val="43137"/>
                    </a:srgbClr>
                  </a:outerShdw>
                </a:effectLst>
                <a:latin typeface="Corbel" panose="020B0503020204020204"/>
              </a:rPr>
              <a:t>CONTROL Y GESTIÓN</a:t>
            </a:r>
            <a:endParaRPr lang="es-ES" sz="5400" dirty="0"/>
          </a:p>
        </p:txBody>
      </p:sp>
      <p:pic>
        <p:nvPicPr>
          <p:cNvPr id="4" name="Imagen 3">
            <a:extLst>
              <a:ext uri="{FF2B5EF4-FFF2-40B4-BE49-F238E27FC236}">
                <a16:creationId xmlns:a16="http://schemas.microsoft.com/office/drawing/2014/main" id="{BDEB66AC-67E0-A6F4-350B-34B0B7DEC23C}"/>
              </a:ext>
            </a:extLst>
          </p:cNvPr>
          <p:cNvPicPr>
            <a:picLocks noChangeAspect="1"/>
          </p:cNvPicPr>
          <p:nvPr/>
        </p:nvPicPr>
        <p:blipFill rotWithShape="1">
          <a:blip r:embed="rId2"/>
          <a:srcRect l="11372" t="6440" r="10708" b="22971"/>
          <a:stretch/>
        </p:blipFill>
        <p:spPr>
          <a:xfrm>
            <a:off x="1357371" y="1952795"/>
            <a:ext cx="6429257" cy="4621029"/>
          </a:xfrm>
          <a:prstGeom prst="rect">
            <a:avLst/>
          </a:prstGeom>
          <a:ln>
            <a:noFill/>
          </a:ln>
        </p:spPr>
      </p:pic>
      <p:sp>
        <p:nvSpPr>
          <p:cNvPr id="3" name="Marcador de número de diapositiva 2">
            <a:extLst>
              <a:ext uri="{FF2B5EF4-FFF2-40B4-BE49-F238E27FC236}">
                <a16:creationId xmlns:a16="http://schemas.microsoft.com/office/drawing/2014/main" id="{99785AF3-2648-4CB9-427D-B6289D9A4CC3}"/>
              </a:ext>
            </a:extLst>
          </p:cNvPr>
          <p:cNvSpPr>
            <a:spLocks noGrp="1"/>
          </p:cNvSpPr>
          <p:nvPr>
            <p:ph type="sldNum" sz="quarter" idx="12"/>
          </p:nvPr>
        </p:nvSpPr>
        <p:spPr/>
        <p:txBody>
          <a:bodyPr/>
          <a:lstStyle/>
          <a:p>
            <a:pPr algn="r"/>
            <a:fld id="{A75ED612-41AE-4C02-BF09-8A8E608164B1}" type="slidenum">
              <a:rPr lang="es-ES" sz="1800" smtClean="0"/>
              <a:pPr algn="r"/>
              <a:t>19</a:t>
            </a:fld>
            <a:endParaRPr lang="es-ES" dirty="0"/>
          </a:p>
        </p:txBody>
      </p:sp>
    </p:spTree>
    <p:extLst>
      <p:ext uri="{BB962C8B-B14F-4D97-AF65-F5344CB8AC3E}">
        <p14:creationId xmlns:p14="http://schemas.microsoft.com/office/powerpoint/2010/main" val="35299156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F6C435A-48EE-78FB-8262-D92FE264ED33}"/>
              </a:ext>
            </a:extLst>
          </p:cNvPr>
          <p:cNvSpPr txBox="1"/>
          <p:nvPr/>
        </p:nvSpPr>
        <p:spPr>
          <a:xfrm>
            <a:off x="704569" y="2166775"/>
            <a:ext cx="5639081" cy="3709349"/>
          </a:xfrm>
          <a:prstGeom prst="rect">
            <a:avLst/>
          </a:prstGeom>
          <a:noFill/>
        </p:spPr>
        <p:txBody>
          <a:bodyPr wrap="square" rtlCol="0">
            <a:spAutoFit/>
          </a:bodyPr>
          <a:lstStyle/>
          <a:p>
            <a:pPr marL="257175" indent="-257175">
              <a:lnSpc>
                <a:spcPct val="150000"/>
              </a:lnSpc>
              <a:buFont typeface="+mj-lt"/>
              <a:buAutoNum type="arabicPeriod"/>
            </a:pPr>
            <a:r>
              <a:rPr lang="es-ES" sz="3200" dirty="0"/>
              <a:t> Presentación</a:t>
            </a:r>
          </a:p>
          <a:p>
            <a:pPr marL="257175" indent="-257175">
              <a:lnSpc>
                <a:spcPct val="150000"/>
              </a:lnSpc>
              <a:buFont typeface="+mj-lt"/>
              <a:buAutoNum type="arabicPeriod"/>
            </a:pPr>
            <a:r>
              <a:rPr lang="es-ES" sz="3200" dirty="0"/>
              <a:t> Contenido</a:t>
            </a:r>
          </a:p>
          <a:p>
            <a:pPr marL="257175" indent="-257175">
              <a:lnSpc>
                <a:spcPct val="150000"/>
              </a:lnSpc>
              <a:buFont typeface="+mj-lt"/>
              <a:buAutoNum type="arabicPeriod"/>
            </a:pPr>
            <a:r>
              <a:rPr lang="es-ES" sz="3200" dirty="0"/>
              <a:t> Puntos fuertes y debilidades</a:t>
            </a:r>
          </a:p>
          <a:p>
            <a:pPr marL="257175" indent="-257175">
              <a:lnSpc>
                <a:spcPct val="150000"/>
              </a:lnSpc>
              <a:buFont typeface="+mj-lt"/>
              <a:buAutoNum type="arabicPeriod"/>
            </a:pPr>
            <a:r>
              <a:rPr lang="es-ES" sz="3200" dirty="0"/>
              <a:t> Valoración Final</a:t>
            </a:r>
          </a:p>
          <a:p>
            <a:pPr marL="257175" indent="-257175">
              <a:lnSpc>
                <a:spcPct val="150000"/>
              </a:lnSpc>
              <a:buFont typeface="+mj-lt"/>
              <a:buAutoNum type="arabicPeriod"/>
            </a:pPr>
            <a:r>
              <a:rPr lang="es-ES" sz="3200" dirty="0"/>
              <a:t> Preguntas</a:t>
            </a:r>
          </a:p>
        </p:txBody>
      </p:sp>
      <p:sp>
        <p:nvSpPr>
          <p:cNvPr id="3" name="Título 1">
            <a:extLst>
              <a:ext uri="{FF2B5EF4-FFF2-40B4-BE49-F238E27FC236}">
                <a16:creationId xmlns:a16="http://schemas.microsoft.com/office/drawing/2014/main" id="{9D2B06CE-5DD4-CEFA-3055-673ADB0717C2}"/>
              </a:ext>
            </a:extLst>
          </p:cNvPr>
          <p:cNvSpPr txBox="1">
            <a:spLocks/>
          </p:cNvSpPr>
          <p:nvPr/>
        </p:nvSpPr>
        <p:spPr>
          <a:xfrm>
            <a:off x="902970" y="708432"/>
            <a:ext cx="7338060" cy="1131570"/>
          </a:xfrm>
          <a:prstGeom prst="rect">
            <a:avLst/>
          </a:prstGeom>
        </p:spPr>
        <p:txBody>
          <a:bodyPr anchor="ct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ctr"/>
            <a:r>
              <a:rPr lang="es-ES" sz="4800" b="1" dirty="0">
                <a:solidFill>
                  <a:schemeClr val="tx1"/>
                </a:solidFill>
                <a:effectLst>
                  <a:outerShdw blurRad="38100" dist="38100" dir="2700000" algn="tl">
                    <a:srgbClr val="000000">
                      <a:alpha val="43137"/>
                    </a:srgbClr>
                  </a:outerShdw>
                </a:effectLst>
              </a:rPr>
              <a:t>ÍNDICE</a:t>
            </a:r>
            <a:endParaRPr lang="es-ES" b="1" dirty="0">
              <a:solidFill>
                <a:schemeClr val="tx1"/>
              </a:solidFill>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059D1C3A-3BB6-74FA-47D8-2D4D1A334446}"/>
              </a:ext>
            </a:extLst>
          </p:cNvPr>
          <p:cNvSpPr>
            <a:spLocks noGrp="1"/>
          </p:cNvSpPr>
          <p:nvPr>
            <p:ph type="sldNum" sz="quarter" idx="12"/>
          </p:nvPr>
        </p:nvSpPr>
        <p:spPr/>
        <p:txBody>
          <a:bodyPr/>
          <a:lstStyle/>
          <a:p>
            <a:pPr algn="r"/>
            <a:fld id="{A75ED612-41AE-4C02-BF09-8A8E608164B1}" type="slidenum">
              <a:rPr lang="es-ES" sz="1800" smtClean="0"/>
              <a:pPr algn="r"/>
              <a:t>2</a:t>
            </a:fld>
            <a:endParaRPr lang="es-ES" sz="1800" dirty="0"/>
          </a:p>
        </p:txBody>
      </p:sp>
    </p:spTree>
    <p:extLst>
      <p:ext uri="{BB962C8B-B14F-4D97-AF65-F5344CB8AC3E}">
        <p14:creationId xmlns:p14="http://schemas.microsoft.com/office/powerpoint/2010/main" val="352747617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kumimoji="0" lang="es-ES" sz="4800" b="0" i="0" u="none" strike="noStrike" kern="1200" cap="all" spc="0" normalizeH="0" baseline="0" noProof="0" dirty="0">
                <a:ln>
                  <a:noFill/>
                </a:ln>
                <a:solidFill>
                  <a:prstClr val="white"/>
                </a:solidFill>
                <a:effectLst>
                  <a:outerShdw blurRad="38100" dist="38100" dir="2700000" algn="tl">
                    <a:srgbClr val="000000">
                      <a:alpha val="43137"/>
                    </a:srgbClr>
                  </a:outerShdw>
                </a:effectLst>
                <a:uLnTx/>
                <a:uFillTx/>
                <a:latin typeface="Corbel" panose="020B0503020204020204"/>
                <a:ea typeface="+mj-ea"/>
                <a:cs typeface="+mj-cs"/>
              </a:rPr>
              <a:t>CONTROL Y GESTIÓN</a:t>
            </a:r>
            <a:endParaRPr lang="es-ES" dirty="0">
              <a:solidFill>
                <a:schemeClr val="bg1"/>
              </a:solidFill>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D4DB6412-6314-1561-4BC5-1FDB99BA3398}"/>
              </a:ext>
            </a:extLst>
          </p:cNvPr>
          <p:cNvSpPr>
            <a:spLocks noGrp="1"/>
          </p:cNvSpPr>
          <p:nvPr>
            <p:ph idx="1"/>
          </p:nvPr>
        </p:nvSpPr>
        <p:spPr>
          <a:xfrm>
            <a:off x="795137" y="2289809"/>
            <a:ext cx="7553725" cy="3491865"/>
          </a:xfrm>
        </p:spPr>
        <p:txBody>
          <a:bodyPr anchor="ctr">
            <a:noAutofit/>
          </a:bodyPr>
          <a:lstStyle/>
          <a:p>
            <a:pPr marL="0" indent="0">
              <a:buNone/>
            </a:pPr>
            <a:r>
              <a:rPr lang="es-ES" dirty="0"/>
              <a:t>Existen dos mecanismos para </a:t>
            </a:r>
            <a:r>
              <a:rPr lang="es-ES" u="sng" dirty="0"/>
              <a:t>controlar las interacciones</a:t>
            </a:r>
            <a:r>
              <a:rPr lang="es-ES" dirty="0"/>
              <a:t> entre Xen y el dominio subyacente:</a:t>
            </a:r>
          </a:p>
          <a:p>
            <a:pPr marL="257175" indent="-257175" algn="just">
              <a:lnSpc>
                <a:spcPct val="107000"/>
              </a:lnSpc>
              <a:buFont typeface="Symbol" panose="05050102010706020507" pitchFamily="18" charset="2"/>
              <a:buChar char=""/>
            </a:pPr>
            <a:r>
              <a:rPr lang="es-ES" b="1" dirty="0"/>
              <a:t>Hypercalls</a:t>
            </a:r>
            <a:r>
              <a:rPr lang="es-ES" dirty="0"/>
              <a:t>: llamadas síncronas desde un dominio a Xen.</a:t>
            </a:r>
          </a:p>
          <a:p>
            <a:pPr marL="557213" lvl="1" indent="-214313" algn="just">
              <a:lnSpc>
                <a:spcPct val="107000"/>
              </a:lnSpc>
              <a:buFont typeface="Courier New" panose="02070309020205020404" pitchFamily="49" charset="0"/>
              <a:buChar char="o"/>
            </a:pPr>
            <a:r>
              <a:rPr lang="es-ES" sz="2200" dirty="0"/>
              <a:t>Permiten a los dominios causar un trap al hipervisor para ejecutar una instrucción privilegiada.</a:t>
            </a:r>
          </a:p>
          <a:p>
            <a:pPr marL="257175" indent="-257175" algn="just">
              <a:lnSpc>
                <a:spcPct val="107000"/>
              </a:lnSpc>
              <a:buFont typeface="Symbol" panose="05050102010706020507" pitchFamily="18" charset="2"/>
              <a:buChar char=""/>
            </a:pPr>
            <a:r>
              <a:rPr lang="es-ES" b="1" dirty="0"/>
              <a:t>Notificaciones</a:t>
            </a:r>
            <a:r>
              <a:rPr lang="es-ES" dirty="0"/>
              <a:t>: mecanismo de eventos asíncronos desde Xen a un dominio.</a:t>
            </a:r>
          </a:p>
          <a:p>
            <a:pPr marL="557213" lvl="1" indent="-214313" algn="just">
              <a:lnSpc>
                <a:spcPct val="107000"/>
              </a:lnSpc>
              <a:spcAft>
                <a:spcPts val="600"/>
              </a:spcAft>
              <a:buFont typeface="Courier New" panose="02070309020205020404" pitchFamily="49" charset="0"/>
              <a:buChar char="o"/>
            </a:pPr>
            <a:r>
              <a:rPr lang="es-ES" sz="2200" dirty="0"/>
              <a:t>Sustituye las interrupciones de dispositivos.</a:t>
            </a:r>
          </a:p>
        </p:txBody>
      </p:sp>
      <p:sp>
        <p:nvSpPr>
          <p:cNvPr id="5" name="Marcador de número de diapositiva 4">
            <a:extLst>
              <a:ext uri="{FF2B5EF4-FFF2-40B4-BE49-F238E27FC236}">
                <a16:creationId xmlns:a16="http://schemas.microsoft.com/office/drawing/2014/main" id="{C8B37AC4-8212-E390-7428-E52F3995884A}"/>
              </a:ext>
            </a:extLst>
          </p:cNvPr>
          <p:cNvSpPr>
            <a:spLocks noGrp="1"/>
          </p:cNvSpPr>
          <p:nvPr>
            <p:ph type="sldNum" sz="quarter" idx="12"/>
          </p:nvPr>
        </p:nvSpPr>
        <p:spPr/>
        <p:txBody>
          <a:bodyPr/>
          <a:lstStyle/>
          <a:p>
            <a:pPr algn="r"/>
            <a:fld id="{A75ED612-41AE-4C02-BF09-8A8E608164B1}" type="slidenum">
              <a:rPr lang="es-ES" sz="1800" smtClean="0"/>
              <a:pPr algn="r"/>
              <a:t>20</a:t>
            </a:fld>
            <a:endParaRPr lang="es-ES" dirty="0"/>
          </a:p>
        </p:txBody>
      </p:sp>
    </p:spTree>
    <p:extLst>
      <p:ext uri="{BB962C8B-B14F-4D97-AF65-F5344CB8AC3E}">
        <p14:creationId xmlns:p14="http://schemas.microsoft.com/office/powerpoint/2010/main" val="21071583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DATOS</a:t>
            </a:r>
            <a:endParaRPr lang="es-ES" sz="3500" dirty="0">
              <a:solidFill>
                <a:schemeClr val="bg1"/>
              </a:solidFill>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D4DB6412-6314-1561-4BC5-1FDB99BA3398}"/>
              </a:ext>
            </a:extLst>
          </p:cNvPr>
          <p:cNvSpPr>
            <a:spLocks noGrp="1"/>
          </p:cNvSpPr>
          <p:nvPr>
            <p:ph idx="1"/>
          </p:nvPr>
        </p:nvSpPr>
        <p:spPr>
          <a:xfrm>
            <a:off x="794356" y="2143125"/>
            <a:ext cx="7553725" cy="4279730"/>
          </a:xfrm>
        </p:spPr>
        <p:txBody>
          <a:bodyPr anchor="ctr">
            <a:noAutofit/>
          </a:bodyPr>
          <a:lstStyle/>
          <a:p>
            <a:pPr marL="0" indent="0">
              <a:buNone/>
            </a:pPr>
            <a:r>
              <a:rPr lang="es-ES" sz="2000" b="1" dirty="0">
                <a:solidFill>
                  <a:srgbClr val="6600CC"/>
                </a:solidFill>
              </a:rPr>
              <a:t>OBJETIVO:</a:t>
            </a:r>
            <a:r>
              <a:rPr lang="es-ES" sz="2000" dirty="0"/>
              <a:t> implementar una </a:t>
            </a:r>
            <a:r>
              <a:rPr lang="es-ES" sz="2000" u="sng" dirty="0"/>
              <a:t>protección adicional</a:t>
            </a:r>
            <a:r>
              <a:rPr lang="es-ES" sz="2000" dirty="0"/>
              <a:t> entre el GuestOS y los dispositivos de entrada/salida.</a:t>
            </a:r>
          </a:p>
          <a:p>
            <a:pPr marL="0" indent="0">
              <a:buNone/>
            </a:pPr>
            <a:r>
              <a:rPr lang="es-ES" sz="2000" b="1" dirty="0">
                <a:solidFill>
                  <a:srgbClr val="002060"/>
                </a:solidFill>
              </a:rPr>
              <a:t>SOLUCIÓN:</a:t>
            </a:r>
            <a:r>
              <a:rPr lang="es-ES" sz="2000" dirty="0">
                <a:solidFill>
                  <a:srgbClr val="002060"/>
                </a:solidFill>
              </a:rPr>
              <a:t> </a:t>
            </a:r>
            <a:r>
              <a:rPr lang="es-ES" sz="2000" dirty="0"/>
              <a:t>proporcionar un mecanismo de transferencia de datos que permita </a:t>
            </a:r>
            <a:r>
              <a:rPr lang="es-ES" sz="2000" u="sng" dirty="0"/>
              <a:t>enviar y recibir datos</a:t>
            </a:r>
            <a:r>
              <a:rPr lang="es-ES" sz="2000" dirty="0"/>
              <a:t> a través del sistema con el </a:t>
            </a:r>
            <a:r>
              <a:rPr lang="es-ES" sz="2000" u="sng" dirty="0"/>
              <a:t>menor overhead</a:t>
            </a:r>
            <a:r>
              <a:rPr lang="es-ES" sz="2000" dirty="0"/>
              <a:t> posible </a:t>
            </a:r>
            <a:r>
              <a:rPr lang="es-ES" sz="2000" dirty="0">
                <a:sym typeface="Wingdings" panose="05000000000000000000" pitchFamily="2" charset="2"/>
              </a:rPr>
              <a:t> </a:t>
            </a:r>
            <a:r>
              <a:rPr lang="es-ES" sz="2000" b="1" dirty="0">
                <a:sym typeface="Wingdings" panose="05000000000000000000" pitchFamily="2" charset="2"/>
              </a:rPr>
              <a:t>anillos descriptores de entrada/salida</a:t>
            </a:r>
            <a:r>
              <a:rPr lang="es-ES" sz="2000" dirty="0"/>
              <a:t>.</a:t>
            </a:r>
          </a:p>
          <a:p>
            <a:pPr marL="0" indent="0">
              <a:buNone/>
            </a:pPr>
            <a:endParaRPr lang="es-ES" sz="2000" dirty="0"/>
          </a:p>
          <a:p>
            <a:pPr marL="0" indent="0">
              <a:buNone/>
            </a:pPr>
            <a:r>
              <a:rPr lang="es-ES" sz="2000" dirty="0"/>
              <a:t>Un </a:t>
            </a:r>
            <a:r>
              <a:rPr lang="es-ES" sz="2000" b="1" dirty="0"/>
              <a:t>anillo</a:t>
            </a:r>
            <a:r>
              <a:rPr lang="es-ES" sz="2000" dirty="0"/>
              <a:t> es una cola circular de descriptores asignada por un dominio, pero accesible desde Xen. </a:t>
            </a:r>
          </a:p>
          <a:p>
            <a:pPr marL="257175" indent="-257175" algn="just">
              <a:lnSpc>
                <a:spcPct val="107000"/>
              </a:lnSpc>
              <a:buFont typeface="Symbol" panose="05050102010706020507" pitchFamily="18" charset="2"/>
              <a:buChar char=""/>
            </a:pPr>
            <a:r>
              <a:rPr lang="es-ES" sz="2000" dirty="0"/>
              <a:t>Los descriptores no contienen directamente datos </a:t>
            </a:r>
            <a:r>
              <a:rPr lang="es-ES" sz="2000" dirty="0">
                <a:sym typeface="Wingdings" panose="05000000000000000000" pitchFamily="2" charset="2"/>
              </a:rPr>
              <a:t></a:t>
            </a:r>
            <a:r>
              <a:rPr lang="es-ES" sz="2000" dirty="0"/>
              <a:t> el GuestOS ubica los buffers de entrada/salida en otro lugar y los descriptores los referencian de manera indirecta.</a:t>
            </a:r>
          </a:p>
        </p:txBody>
      </p:sp>
      <p:sp>
        <p:nvSpPr>
          <p:cNvPr id="5" name="Marcador de número de diapositiva 4">
            <a:extLst>
              <a:ext uri="{FF2B5EF4-FFF2-40B4-BE49-F238E27FC236}">
                <a16:creationId xmlns:a16="http://schemas.microsoft.com/office/drawing/2014/main" id="{D7EF1D39-B692-0D2C-6FFA-5DCECD023E97}"/>
              </a:ext>
            </a:extLst>
          </p:cNvPr>
          <p:cNvSpPr>
            <a:spLocks noGrp="1"/>
          </p:cNvSpPr>
          <p:nvPr>
            <p:ph type="sldNum" sz="quarter" idx="12"/>
          </p:nvPr>
        </p:nvSpPr>
        <p:spPr/>
        <p:txBody>
          <a:bodyPr/>
          <a:lstStyle/>
          <a:p>
            <a:pPr algn="r"/>
            <a:fld id="{A75ED612-41AE-4C02-BF09-8A8E608164B1}" type="slidenum">
              <a:rPr lang="es-ES" sz="1800" smtClean="0"/>
              <a:pPr algn="r"/>
              <a:t>21</a:t>
            </a:fld>
            <a:endParaRPr lang="es-ES" dirty="0"/>
          </a:p>
        </p:txBody>
      </p:sp>
    </p:spTree>
    <p:extLst>
      <p:ext uri="{BB962C8B-B14F-4D97-AF65-F5344CB8AC3E}">
        <p14:creationId xmlns:p14="http://schemas.microsoft.com/office/powerpoint/2010/main" val="1570392418"/>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383F0-950A-CACA-DFA1-170440D13F45}"/>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DATOS: ANILLOS DE ENTRADA/SALIDA</a:t>
            </a:r>
            <a:endParaRPr lang="es-ES" sz="4800" dirty="0"/>
          </a:p>
        </p:txBody>
      </p:sp>
      <p:pic>
        <p:nvPicPr>
          <p:cNvPr id="6" name="Imagen 5">
            <a:extLst>
              <a:ext uri="{FF2B5EF4-FFF2-40B4-BE49-F238E27FC236}">
                <a16:creationId xmlns:a16="http://schemas.microsoft.com/office/drawing/2014/main" id="{F2036D6F-1E7B-5C56-CC0D-418488C5D0C1}"/>
              </a:ext>
            </a:extLst>
          </p:cNvPr>
          <p:cNvPicPr>
            <a:picLocks noChangeAspect="1"/>
          </p:cNvPicPr>
          <p:nvPr/>
        </p:nvPicPr>
        <p:blipFill rotWithShape="1">
          <a:blip r:embed="rId3"/>
          <a:srcRect l="8308" t="1750" r="11888" b="16767"/>
          <a:stretch/>
        </p:blipFill>
        <p:spPr>
          <a:xfrm>
            <a:off x="211837" y="2411715"/>
            <a:ext cx="5953125" cy="4011140"/>
          </a:xfrm>
          <a:prstGeom prst="rect">
            <a:avLst/>
          </a:prstGeom>
          <a:ln>
            <a:solidFill>
              <a:schemeClr val="tx1"/>
            </a:solidFill>
          </a:ln>
        </p:spPr>
      </p:pic>
      <p:sp>
        <p:nvSpPr>
          <p:cNvPr id="7" name="CuadroTexto 6">
            <a:extLst>
              <a:ext uri="{FF2B5EF4-FFF2-40B4-BE49-F238E27FC236}">
                <a16:creationId xmlns:a16="http://schemas.microsoft.com/office/drawing/2014/main" id="{39EB7E33-D8EA-2627-5E66-FC5C04C2ADB5}"/>
              </a:ext>
            </a:extLst>
          </p:cNvPr>
          <p:cNvSpPr txBox="1"/>
          <p:nvPr/>
        </p:nvSpPr>
        <p:spPr>
          <a:xfrm>
            <a:off x="4606283" y="1910374"/>
            <a:ext cx="4368554" cy="369332"/>
          </a:xfrm>
          <a:prstGeom prst="rect">
            <a:avLst/>
          </a:prstGeom>
          <a:solidFill>
            <a:srgbClr val="006699"/>
          </a:solidFill>
          <a:ln>
            <a:solidFill>
              <a:srgbClr val="006699"/>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s-ES" dirty="0"/>
              <a:t>2 pares de punteros productor-consumidor</a:t>
            </a:r>
            <a:endParaRPr lang="es-ES" sz="1600" dirty="0"/>
          </a:p>
        </p:txBody>
      </p:sp>
      <p:sp>
        <p:nvSpPr>
          <p:cNvPr id="9" name="CuadroTexto 8">
            <a:extLst>
              <a:ext uri="{FF2B5EF4-FFF2-40B4-BE49-F238E27FC236}">
                <a16:creationId xmlns:a16="http://schemas.microsoft.com/office/drawing/2014/main" id="{60B5951E-6A7B-27F2-3DB5-EFB2EEF960E6}"/>
              </a:ext>
            </a:extLst>
          </p:cNvPr>
          <p:cNvSpPr txBox="1"/>
          <p:nvPr/>
        </p:nvSpPr>
        <p:spPr>
          <a:xfrm>
            <a:off x="6214411" y="2504824"/>
            <a:ext cx="2776157" cy="4032642"/>
          </a:xfrm>
          <a:prstGeom prst="rect">
            <a:avLst/>
          </a:prstGeom>
          <a:noFill/>
        </p:spPr>
        <p:txBody>
          <a:bodyPr wrap="square">
            <a:spAutoFit/>
          </a:bodyPr>
          <a:lstStyle/>
          <a:p>
            <a:pPr marL="257175" indent="-257175" algn="just">
              <a:lnSpc>
                <a:spcPct val="107000"/>
              </a:lnSpc>
              <a:buFont typeface="+mj-lt"/>
              <a:buAutoNum type="arabicPeriod"/>
            </a:pPr>
            <a:r>
              <a:rPr lang="es-ES" sz="1600" dirty="0"/>
              <a:t>Un dominio hace una petición a un anillo, avanzando el Request Producer Pointer.</a:t>
            </a:r>
          </a:p>
          <a:p>
            <a:pPr marL="257175" indent="-257175" algn="just">
              <a:lnSpc>
                <a:spcPct val="107000"/>
              </a:lnSpc>
              <a:buFont typeface="+mj-lt"/>
              <a:buAutoNum type="arabicPeriod"/>
            </a:pPr>
            <a:r>
              <a:rPr lang="es-ES" sz="1600" dirty="0"/>
              <a:t>Xen elimina la petición para ocuparse de ella, avanzando el Request Consumer Pointer.</a:t>
            </a:r>
          </a:p>
          <a:p>
            <a:pPr marL="257175" indent="-257175" algn="just">
              <a:lnSpc>
                <a:spcPct val="107000"/>
              </a:lnSpc>
              <a:buFont typeface="+mj-lt"/>
              <a:buAutoNum type="arabicPeriod"/>
            </a:pPr>
            <a:r>
              <a:rPr lang="es-ES" sz="1600" dirty="0"/>
              <a:t>Xen devuelve el resultado, avanzando el Response Producer Pointer.</a:t>
            </a:r>
          </a:p>
          <a:p>
            <a:pPr marL="257175" indent="-257175" algn="just">
              <a:lnSpc>
                <a:spcPct val="107000"/>
              </a:lnSpc>
              <a:buFont typeface="+mj-lt"/>
              <a:buAutoNum type="arabicPeriod"/>
            </a:pPr>
            <a:r>
              <a:rPr lang="es-ES" sz="1600" dirty="0"/>
              <a:t>El GuestOS recoge el resultado de la petición, avanzando el Response Consumer Pointer.</a:t>
            </a:r>
          </a:p>
        </p:txBody>
      </p:sp>
      <p:sp>
        <p:nvSpPr>
          <p:cNvPr id="3" name="Flecha: circular 2">
            <a:extLst>
              <a:ext uri="{FF2B5EF4-FFF2-40B4-BE49-F238E27FC236}">
                <a16:creationId xmlns:a16="http://schemas.microsoft.com/office/drawing/2014/main" id="{32015170-326B-573D-F301-E0D72048A5A9}"/>
              </a:ext>
            </a:extLst>
          </p:cNvPr>
          <p:cNvSpPr/>
          <p:nvPr/>
        </p:nvSpPr>
        <p:spPr>
          <a:xfrm>
            <a:off x="1983487" y="2048857"/>
            <a:ext cx="2047875" cy="1596857"/>
          </a:xfrm>
          <a:prstGeom prst="circularArrow">
            <a:avLst>
              <a:gd name="adj1" fmla="val 1314"/>
              <a:gd name="adj2" fmla="val 621521"/>
              <a:gd name="adj3" fmla="val 20009007"/>
              <a:gd name="adj4" fmla="val 12014039"/>
              <a:gd name="adj5" fmla="val 5117"/>
            </a:avLst>
          </a:prstGeom>
          <a:solidFill>
            <a:srgbClr val="006699"/>
          </a:solidFill>
          <a:ln>
            <a:solidFill>
              <a:srgbClr val="0066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 name="Marcador de número de diapositiva 2">
            <a:extLst>
              <a:ext uri="{FF2B5EF4-FFF2-40B4-BE49-F238E27FC236}">
                <a16:creationId xmlns:a16="http://schemas.microsoft.com/office/drawing/2014/main" id="{8AA49061-FA8C-A449-0A45-87A0DC71B018}"/>
              </a:ext>
            </a:extLst>
          </p:cNvPr>
          <p:cNvSpPr>
            <a:spLocks noGrp="1"/>
          </p:cNvSpPr>
          <p:nvPr>
            <p:ph type="sldNum" sz="quarter" idx="12"/>
          </p:nvPr>
        </p:nvSpPr>
        <p:spPr>
          <a:xfrm>
            <a:off x="8265139" y="6422855"/>
            <a:ext cx="709698" cy="365125"/>
          </a:xfrm>
        </p:spPr>
        <p:txBody>
          <a:bodyPr/>
          <a:lstStyle/>
          <a:p>
            <a:pPr algn="r"/>
            <a:fld id="{A75ED612-41AE-4C02-BF09-8A8E608164B1}" type="slidenum">
              <a:rPr lang="es-ES" sz="1800" smtClean="0"/>
              <a:pPr algn="r"/>
              <a:t>22</a:t>
            </a:fld>
            <a:endParaRPr lang="es-ES" dirty="0"/>
          </a:p>
        </p:txBody>
      </p:sp>
    </p:spTree>
    <p:extLst>
      <p:ext uri="{BB962C8B-B14F-4D97-AF65-F5344CB8AC3E}">
        <p14:creationId xmlns:p14="http://schemas.microsoft.com/office/powerpoint/2010/main" val="667411323"/>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Tiempo y timers</a:t>
            </a:r>
          </a:p>
        </p:txBody>
      </p:sp>
      <p:graphicFrame>
        <p:nvGraphicFramePr>
          <p:cNvPr id="5" name="Marcador de contenido 4">
            <a:extLst>
              <a:ext uri="{FF2B5EF4-FFF2-40B4-BE49-F238E27FC236}">
                <a16:creationId xmlns:a16="http://schemas.microsoft.com/office/drawing/2014/main" id="{A4D88F60-6DC3-CAC4-A1E1-244AF277091A}"/>
              </a:ext>
            </a:extLst>
          </p:cNvPr>
          <p:cNvGraphicFramePr>
            <a:graphicFrameLocks/>
          </p:cNvGraphicFramePr>
          <p:nvPr>
            <p:extLst>
              <p:ext uri="{D42A27DB-BD31-4B8C-83A1-F6EECF244321}">
                <p14:modId xmlns:p14="http://schemas.microsoft.com/office/powerpoint/2010/main" val="115498050"/>
              </p:ext>
            </p:extLst>
          </p:nvPr>
        </p:nvGraphicFramePr>
        <p:xfrm>
          <a:off x="592638" y="2492087"/>
          <a:ext cx="7957163" cy="3116194"/>
        </p:xfrm>
        <a:graphic>
          <a:graphicData uri="http://schemas.openxmlformats.org/drawingml/2006/table">
            <a:tbl>
              <a:tblPr firstCol="1" bandRow="1">
                <a:tableStyleId>{073A0DAA-6AF3-43AB-8588-CEC1D06C72B9}</a:tableStyleId>
              </a:tblPr>
              <a:tblGrid>
                <a:gridCol w="1331412">
                  <a:extLst>
                    <a:ext uri="{9D8B030D-6E8A-4147-A177-3AD203B41FA5}">
                      <a16:colId xmlns:a16="http://schemas.microsoft.com/office/drawing/2014/main" val="3647377774"/>
                    </a:ext>
                  </a:extLst>
                </a:gridCol>
                <a:gridCol w="6625751">
                  <a:extLst>
                    <a:ext uri="{9D8B030D-6E8A-4147-A177-3AD203B41FA5}">
                      <a16:colId xmlns:a16="http://schemas.microsoft.com/office/drawing/2014/main" val="2136123315"/>
                    </a:ext>
                  </a:extLst>
                </a:gridCol>
              </a:tblGrid>
              <a:tr h="942105">
                <a:tc>
                  <a:txBody>
                    <a:bodyPr/>
                    <a:lstStyle/>
                    <a:p>
                      <a:pPr algn="ctr"/>
                      <a:r>
                        <a:rPr lang="es-ES" sz="2000" dirty="0"/>
                        <a:t>Real</a:t>
                      </a:r>
                      <a:endParaRPr lang="es-ES" sz="1900" dirty="0"/>
                    </a:p>
                  </a:txBody>
                  <a:tcPr marL="72470" marR="72470" marT="36235" marB="36235" anchor="ctr"/>
                </a:tc>
                <a:tc>
                  <a:txBody>
                    <a:bodyPr/>
                    <a:lstStyle/>
                    <a:p>
                      <a:r>
                        <a:rPr lang="es-ES" sz="2000" dirty="0"/>
                        <a:t>Tiempo transcurrido desde el arranque de la máquina.</a:t>
                      </a:r>
                    </a:p>
                  </a:txBody>
                  <a:tcPr marL="72470" marR="72470" marT="36235" marB="36235" anchor="ctr"/>
                </a:tc>
                <a:extLst>
                  <a:ext uri="{0D108BD9-81ED-4DB2-BD59-A6C34878D82A}">
                    <a16:rowId xmlns:a16="http://schemas.microsoft.com/office/drawing/2014/main" val="1370130654"/>
                  </a:ext>
                </a:extLst>
              </a:tr>
              <a:tr h="1231984">
                <a:tc>
                  <a:txBody>
                    <a:bodyPr/>
                    <a:lstStyle/>
                    <a:p>
                      <a:pPr algn="ctr"/>
                      <a:r>
                        <a:rPr lang="es-ES" sz="2000" dirty="0"/>
                        <a:t>Virtual</a:t>
                      </a:r>
                      <a:endParaRPr lang="es-ES" sz="1900" dirty="0"/>
                    </a:p>
                  </a:txBody>
                  <a:tcPr marL="72470" marR="72470" marT="36235" marB="36235" anchor="ctr"/>
                </a:tc>
                <a:tc>
                  <a:txBody>
                    <a:bodyPr/>
                    <a:lstStyle/>
                    <a:p>
                      <a:r>
                        <a:rPr lang="es-ES" sz="2000" dirty="0"/>
                        <a:t>Tiempo durante el que se ha estado ejecutando un dominio.</a:t>
                      </a:r>
                      <a:endParaRPr lang="es-ES" sz="1800" dirty="0"/>
                    </a:p>
                  </a:txBody>
                  <a:tcPr marL="72470" marR="72470" marT="36235" marB="36235" anchor="ctr"/>
                </a:tc>
                <a:extLst>
                  <a:ext uri="{0D108BD9-81ED-4DB2-BD59-A6C34878D82A}">
                    <a16:rowId xmlns:a16="http://schemas.microsoft.com/office/drawing/2014/main" val="51064632"/>
                  </a:ext>
                </a:extLst>
              </a:tr>
              <a:tr h="942105">
                <a:tc>
                  <a:txBody>
                    <a:bodyPr/>
                    <a:lstStyle/>
                    <a:p>
                      <a:pPr algn="ctr"/>
                      <a:r>
                        <a:rPr lang="es-ES" sz="2000" dirty="0"/>
                        <a:t>Wall-clock</a:t>
                      </a:r>
                    </a:p>
                  </a:txBody>
                  <a:tcPr marL="72470" marR="72470" marT="36235" marB="36235" anchor="ctr"/>
                </a:tc>
                <a:tc>
                  <a:txBody>
                    <a:bodyPr/>
                    <a:lstStyle/>
                    <a:p>
                      <a:r>
                        <a:rPr lang="es-ES" sz="2000" dirty="0"/>
                        <a:t>Tiempo que tarda en ejecutarse un proceso.</a:t>
                      </a:r>
                      <a:endParaRPr lang="es-ES" sz="1800" dirty="0"/>
                    </a:p>
                  </a:txBody>
                  <a:tcPr marL="72470" marR="72470" marT="36235" marB="36235" anchor="ctr"/>
                </a:tc>
                <a:extLst>
                  <a:ext uri="{0D108BD9-81ED-4DB2-BD59-A6C34878D82A}">
                    <a16:rowId xmlns:a16="http://schemas.microsoft.com/office/drawing/2014/main" val="2607875700"/>
                  </a:ext>
                </a:extLst>
              </a:tr>
            </a:tbl>
          </a:graphicData>
        </a:graphic>
      </p:graphicFrame>
      <p:sp>
        <p:nvSpPr>
          <p:cNvPr id="10" name="CuadroTexto 9">
            <a:extLst>
              <a:ext uri="{FF2B5EF4-FFF2-40B4-BE49-F238E27FC236}">
                <a16:creationId xmlns:a16="http://schemas.microsoft.com/office/drawing/2014/main" id="{5CD1BA84-ACB3-5B6B-8A96-A1FFE6B76E1A}"/>
              </a:ext>
            </a:extLst>
          </p:cNvPr>
          <p:cNvSpPr txBox="1"/>
          <p:nvPr/>
        </p:nvSpPr>
        <p:spPr>
          <a:xfrm>
            <a:off x="7804112" y="2499231"/>
            <a:ext cx="736976" cy="369332"/>
          </a:xfrm>
          <a:prstGeom prst="rect">
            <a:avLst/>
          </a:prstGeom>
          <a:solidFill>
            <a:srgbClr val="006699"/>
          </a:solidFill>
          <a:ln>
            <a:solidFill>
              <a:srgbClr val="006699"/>
            </a:solidFill>
          </a:ln>
          <a:effectLst>
            <a:outerShdw blurRad="50800" dist="38100" dir="10800000" algn="r" rotWithShape="0">
              <a:prstClr val="black">
                <a:alpha val="40000"/>
              </a:prstClr>
            </a:outerShdw>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s-ES" dirty="0"/>
              <a:t>timer</a:t>
            </a:r>
            <a:endParaRPr lang="es-ES" sz="1200" dirty="0"/>
          </a:p>
        </p:txBody>
      </p:sp>
      <p:sp>
        <p:nvSpPr>
          <p:cNvPr id="11" name="CuadroTexto 10">
            <a:extLst>
              <a:ext uri="{FF2B5EF4-FFF2-40B4-BE49-F238E27FC236}">
                <a16:creationId xmlns:a16="http://schemas.microsoft.com/office/drawing/2014/main" id="{49EFC724-FA85-2DE0-175C-737F5473F3E0}"/>
              </a:ext>
            </a:extLst>
          </p:cNvPr>
          <p:cNvSpPr txBox="1"/>
          <p:nvPr/>
        </p:nvSpPr>
        <p:spPr>
          <a:xfrm>
            <a:off x="7804111" y="3429000"/>
            <a:ext cx="736976" cy="369332"/>
          </a:xfrm>
          <a:prstGeom prst="rect">
            <a:avLst/>
          </a:prstGeom>
          <a:solidFill>
            <a:srgbClr val="006699"/>
          </a:solidFill>
          <a:ln>
            <a:solidFill>
              <a:srgbClr val="006699"/>
            </a:solidFill>
          </a:ln>
          <a:effectLst>
            <a:outerShdw blurRad="50800" dist="38100" dir="10800000" algn="r" rotWithShape="0">
              <a:prstClr val="black">
                <a:alpha val="40000"/>
              </a:prstClr>
            </a:outerShdw>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s-ES" dirty="0"/>
              <a:t>timer</a:t>
            </a:r>
            <a:endParaRPr lang="es-ES" sz="1200" dirty="0"/>
          </a:p>
        </p:txBody>
      </p:sp>
      <p:sp>
        <p:nvSpPr>
          <p:cNvPr id="3" name="Marcador de número de diapositiva 2">
            <a:extLst>
              <a:ext uri="{FF2B5EF4-FFF2-40B4-BE49-F238E27FC236}">
                <a16:creationId xmlns:a16="http://schemas.microsoft.com/office/drawing/2014/main" id="{B527595E-C628-ACC3-2D50-33F56E42FAAF}"/>
              </a:ext>
            </a:extLst>
          </p:cNvPr>
          <p:cNvSpPr>
            <a:spLocks noGrp="1"/>
          </p:cNvSpPr>
          <p:nvPr>
            <p:ph type="sldNum" sz="quarter" idx="12"/>
          </p:nvPr>
        </p:nvSpPr>
        <p:spPr/>
        <p:txBody>
          <a:bodyPr/>
          <a:lstStyle/>
          <a:p>
            <a:pPr algn="r"/>
            <a:fld id="{A75ED612-41AE-4C02-BF09-8A8E608164B1}" type="slidenum">
              <a:rPr lang="es-ES" sz="1800" smtClean="0"/>
              <a:pPr algn="r"/>
              <a:t>23</a:t>
            </a:fld>
            <a:endParaRPr lang="es-ES" dirty="0"/>
          </a:p>
        </p:txBody>
      </p:sp>
    </p:spTree>
    <p:extLst>
      <p:ext uri="{BB962C8B-B14F-4D97-AF65-F5344CB8AC3E}">
        <p14:creationId xmlns:p14="http://schemas.microsoft.com/office/powerpoint/2010/main" val="3187926819"/>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Traducción de direcciones virtuales</a:t>
            </a:r>
          </a:p>
        </p:txBody>
      </p:sp>
      <p:sp>
        <p:nvSpPr>
          <p:cNvPr id="3" name="Marcador de contenido 2">
            <a:extLst>
              <a:ext uri="{FF2B5EF4-FFF2-40B4-BE49-F238E27FC236}">
                <a16:creationId xmlns:a16="http://schemas.microsoft.com/office/drawing/2014/main" id="{D4DB6412-6314-1561-4BC5-1FDB99BA3398}"/>
              </a:ext>
            </a:extLst>
          </p:cNvPr>
          <p:cNvSpPr>
            <a:spLocks noGrp="1"/>
          </p:cNvSpPr>
          <p:nvPr>
            <p:ph idx="1"/>
          </p:nvPr>
        </p:nvSpPr>
        <p:spPr>
          <a:xfrm>
            <a:off x="794356" y="2221664"/>
            <a:ext cx="7553725" cy="2843401"/>
          </a:xfrm>
        </p:spPr>
        <p:txBody>
          <a:bodyPr anchor="t">
            <a:noAutofit/>
          </a:bodyPr>
          <a:lstStyle/>
          <a:p>
            <a:pPr marL="0" indent="0">
              <a:buNone/>
            </a:pPr>
            <a:r>
              <a:rPr lang="es-ES" sz="2000" b="1" dirty="0">
                <a:solidFill>
                  <a:srgbClr val="6600CC"/>
                </a:solidFill>
              </a:rPr>
              <a:t>OBJETIVO:</a:t>
            </a:r>
            <a:r>
              <a:rPr lang="es-ES" sz="2000" dirty="0"/>
              <a:t> evitar que los GuestOS realicen cambios indeseados.</a:t>
            </a:r>
          </a:p>
          <a:p>
            <a:pPr marL="0" indent="0">
              <a:buNone/>
            </a:pPr>
            <a:r>
              <a:rPr lang="es-ES" sz="2000" dirty="0"/>
              <a:t>Las tablas de páginas del </a:t>
            </a:r>
            <a:r>
              <a:rPr lang="es-ES" sz="2000" u="sng" dirty="0"/>
              <a:t>GuestOS</a:t>
            </a:r>
            <a:r>
              <a:rPr lang="es-ES" sz="2000" dirty="0"/>
              <a:t> se registran directamente en la MMU y se restringe para que solo pueda hacer </a:t>
            </a:r>
            <a:r>
              <a:rPr lang="es-ES" sz="2000" u="sng" dirty="0"/>
              <a:t>operaciones de lectura</a:t>
            </a:r>
            <a:r>
              <a:rPr lang="es-ES" sz="2000" dirty="0"/>
              <a:t>.</a:t>
            </a:r>
          </a:p>
          <a:p>
            <a:pPr marL="257175" indent="-257175" algn="just">
              <a:lnSpc>
                <a:spcPct val="107000"/>
              </a:lnSpc>
              <a:buFont typeface="Symbol" panose="05050102010706020507" pitchFamily="18" charset="2"/>
              <a:buChar char=""/>
            </a:pPr>
            <a:r>
              <a:rPr lang="es-ES" sz="2000" dirty="0"/>
              <a:t>Las actualizaciones de la tabla se realizan a través de Xen mediante una </a:t>
            </a:r>
            <a:r>
              <a:rPr lang="es-ES" sz="2000" b="1" dirty="0"/>
              <a:t>hypercall</a:t>
            </a:r>
            <a:r>
              <a:rPr lang="es-ES" sz="2000" dirty="0"/>
              <a:t>.</a:t>
            </a:r>
          </a:p>
          <a:p>
            <a:pPr marL="257175" indent="-257175" algn="just">
              <a:lnSpc>
                <a:spcPct val="107000"/>
              </a:lnSpc>
              <a:buFont typeface="Symbol" panose="05050102010706020507" pitchFamily="18" charset="2"/>
              <a:buChar char=""/>
            </a:pPr>
            <a:r>
              <a:rPr lang="es-ES" sz="2000" dirty="0"/>
              <a:t>Para minimizar el número de hypercalls necesario, los GuestOS pueden </a:t>
            </a:r>
            <a:r>
              <a:rPr lang="es-ES" sz="2000" u="sng" dirty="0"/>
              <a:t>encolar actualizaciones</a:t>
            </a:r>
            <a:r>
              <a:rPr lang="es-ES" sz="2000" dirty="0"/>
              <a:t> en una sola hypercall.</a:t>
            </a:r>
          </a:p>
        </p:txBody>
      </p:sp>
      <p:sp>
        <p:nvSpPr>
          <p:cNvPr id="5" name="Marcador de número de diapositiva 4">
            <a:extLst>
              <a:ext uri="{FF2B5EF4-FFF2-40B4-BE49-F238E27FC236}">
                <a16:creationId xmlns:a16="http://schemas.microsoft.com/office/drawing/2014/main" id="{FD21E8BB-8A88-E477-8155-DA52D357799B}"/>
              </a:ext>
            </a:extLst>
          </p:cNvPr>
          <p:cNvSpPr>
            <a:spLocks noGrp="1"/>
          </p:cNvSpPr>
          <p:nvPr>
            <p:ph type="sldNum" sz="quarter" idx="12"/>
          </p:nvPr>
        </p:nvSpPr>
        <p:spPr/>
        <p:txBody>
          <a:bodyPr/>
          <a:lstStyle/>
          <a:p>
            <a:pPr algn="r"/>
            <a:fld id="{A75ED612-41AE-4C02-BF09-8A8E608164B1}" type="slidenum">
              <a:rPr lang="es-ES" sz="1800" smtClean="0"/>
              <a:pPr algn="r"/>
              <a:t>24</a:t>
            </a:fld>
            <a:endParaRPr lang="es-ES" dirty="0"/>
          </a:p>
        </p:txBody>
      </p:sp>
      <p:sp>
        <p:nvSpPr>
          <p:cNvPr id="4" name="CuadroTexto 3">
            <a:extLst>
              <a:ext uri="{FF2B5EF4-FFF2-40B4-BE49-F238E27FC236}">
                <a16:creationId xmlns:a16="http://schemas.microsoft.com/office/drawing/2014/main" id="{33D02EA0-150F-FC16-634C-6A26F8BF1FA7}"/>
              </a:ext>
            </a:extLst>
          </p:cNvPr>
          <p:cNvSpPr txBox="1"/>
          <p:nvPr/>
        </p:nvSpPr>
        <p:spPr>
          <a:xfrm>
            <a:off x="2345329" y="5309127"/>
            <a:ext cx="4451777" cy="369332"/>
          </a:xfrm>
          <a:prstGeom prst="rect">
            <a:avLst/>
          </a:prstGeom>
          <a:solidFill>
            <a:srgbClr val="006699"/>
          </a:solidFill>
          <a:ln>
            <a:solidFill>
              <a:srgbClr val="006699"/>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s-ES" dirty="0"/>
              <a:t>XEN: Validación </a:t>
            </a:r>
            <a:r>
              <a:rPr lang="es-ES" dirty="0">
                <a:sym typeface="Wingdings" panose="05000000000000000000" pitchFamily="2" charset="2"/>
              </a:rPr>
              <a:t> Aplicación de los Cambios</a:t>
            </a:r>
            <a:endParaRPr lang="es-ES" sz="1600" dirty="0"/>
          </a:p>
        </p:txBody>
      </p:sp>
    </p:spTree>
    <p:extLst>
      <p:ext uri="{BB962C8B-B14F-4D97-AF65-F5344CB8AC3E}">
        <p14:creationId xmlns:p14="http://schemas.microsoft.com/office/powerpoint/2010/main" val="52036987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Memoria física</a:t>
            </a:r>
          </a:p>
        </p:txBody>
      </p:sp>
      <p:sp>
        <p:nvSpPr>
          <p:cNvPr id="3" name="Marcador de contenido 2">
            <a:extLst>
              <a:ext uri="{FF2B5EF4-FFF2-40B4-BE49-F238E27FC236}">
                <a16:creationId xmlns:a16="http://schemas.microsoft.com/office/drawing/2014/main" id="{D4DB6412-6314-1561-4BC5-1FDB99BA3398}"/>
              </a:ext>
            </a:extLst>
          </p:cNvPr>
          <p:cNvSpPr>
            <a:spLocks noGrp="1"/>
          </p:cNvSpPr>
          <p:nvPr>
            <p:ph idx="1"/>
          </p:nvPr>
        </p:nvSpPr>
        <p:spPr>
          <a:xfrm>
            <a:off x="535676" y="2288251"/>
            <a:ext cx="8072648" cy="3860223"/>
          </a:xfrm>
        </p:spPr>
        <p:txBody>
          <a:bodyPr anchor="ctr">
            <a:noAutofit/>
          </a:bodyPr>
          <a:lstStyle/>
          <a:p>
            <a:pPr marL="0" indent="0">
              <a:buNone/>
            </a:pPr>
            <a:r>
              <a:rPr lang="es-ES" sz="2000" dirty="0"/>
              <a:t>La memoria está particionada estáticamente entre los dominios. Cuando se crea un dominio se le asigna una parte de la memoria </a:t>
            </a:r>
            <a:r>
              <a:rPr lang="es-ES" sz="2000" dirty="0">
                <a:sym typeface="Wingdings" panose="05000000000000000000" pitchFamily="2" charset="2"/>
              </a:rPr>
              <a:t> </a:t>
            </a:r>
            <a:r>
              <a:rPr lang="es-ES" sz="2000" u="sng" dirty="0"/>
              <a:t>aislamiento</a:t>
            </a:r>
            <a:r>
              <a:rPr lang="es-ES" sz="2000" dirty="0"/>
              <a:t>.</a:t>
            </a:r>
          </a:p>
          <a:p>
            <a:pPr marL="0" indent="0" algn="just">
              <a:lnSpc>
                <a:spcPct val="107000"/>
              </a:lnSpc>
              <a:buNone/>
            </a:pPr>
            <a:r>
              <a:rPr lang="es-ES" sz="2000" dirty="0"/>
              <a:t>Los </a:t>
            </a:r>
            <a:r>
              <a:rPr lang="es-ES" sz="2000" b="1" dirty="0"/>
              <a:t>GuestOS </a:t>
            </a:r>
            <a:r>
              <a:rPr lang="es-ES" sz="2000" dirty="0"/>
              <a:t>tienen la </a:t>
            </a:r>
            <a:r>
              <a:rPr lang="es-ES" sz="2000" u="sng" dirty="0"/>
              <a:t>ilusión de una memoria física contigua</a:t>
            </a:r>
            <a:r>
              <a:rPr lang="es-ES" sz="2000" dirty="0"/>
              <a:t>, aunque la asignación subyacente de la memoria hardware no lo es.</a:t>
            </a:r>
          </a:p>
          <a:p>
            <a:pPr marL="0" indent="0" algn="just">
              <a:lnSpc>
                <a:spcPct val="107000"/>
              </a:lnSpc>
              <a:buNone/>
            </a:pPr>
            <a:r>
              <a:rPr lang="es-ES" sz="2000" b="1" dirty="0"/>
              <a:t>Traducción de direcciones:</a:t>
            </a:r>
          </a:p>
          <a:p>
            <a:pPr marL="257175" indent="-257175" algn="just">
              <a:lnSpc>
                <a:spcPct val="107000"/>
              </a:lnSpc>
              <a:buFont typeface="Symbol" panose="05050102010706020507" pitchFamily="18" charset="2"/>
              <a:buChar char=""/>
            </a:pPr>
            <a:r>
              <a:rPr lang="es-ES" sz="2000" u="sng" dirty="0"/>
              <a:t>Array en el GuestOS</a:t>
            </a:r>
            <a:r>
              <a:rPr lang="es-ES" sz="2000" dirty="0"/>
              <a:t>: mapeo direcciones físicas (</a:t>
            </a:r>
            <a:r>
              <a:rPr lang="es-ES" sz="2000" i="1" dirty="0"/>
              <a:t>physical guest</a:t>
            </a:r>
            <a:r>
              <a:rPr lang="es-ES" sz="2000" dirty="0"/>
              <a:t>) </a:t>
            </a:r>
            <a:r>
              <a:rPr lang="es-ES" sz="2000" dirty="0">
                <a:sym typeface="Wingdings" panose="05000000000000000000" pitchFamily="2" charset="2"/>
              </a:rPr>
              <a:t> </a:t>
            </a:r>
            <a:r>
              <a:rPr lang="es-ES" sz="2000" dirty="0"/>
              <a:t>direcciones hardware (</a:t>
            </a:r>
            <a:r>
              <a:rPr lang="es-ES" sz="2000" i="1" dirty="0"/>
              <a:t>physical host</a:t>
            </a:r>
            <a:r>
              <a:rPr lang="es-ES" sz="2000" dirty="0"/>
              <a:t>).</a:t>
            </a:r>
          </a:p>
          <a:p>
            <a:pPr marL="257175" indent="-257175" algn="just">
              <a:lnSpc>
                <a:spcPct val="107000"/>
              </a:lnSpc>
              <a:buFont typeface="Symbol" panose="05050102010706020507" pitchFamily="18" charset="2"/>
              <a:buChar char=""/>
            </a:pPr>
            <a:r>
              <a:rPr lang="es-ES" sz="2000" u="sng" dirty="0"/>
              <a:t>Tablas proporcionadas por Xen</a:t>
            </a:r>
            <a:r>
              <a:rPr lang="es-ES" sz="2000" dirty="0"/>
              <a:t>: mapeo direcciones hardware </a:t>
            </a:r>
            <a:r>
              <a:rPr lang="es-ES" sz="2000" dirty="0">
                <a:sym typeface="Wingdings" panose="05000000000000000000" pitchFamily="2" charset="2"/>
              </a:rPr>
              <a:t> </a:t>
            </a:r>
            <a:r>
              <a:rPr lang="es-ES" sz="2000" dirty="0"/>
              <a:t>direcciones físicas.</a:t>
            </a:r>
          </a:p>
        </p:txBody>
      </p:sp>
      <p:sp>
        <p:nvSpPr>
          <p:cNvPr id="5" name="Marcador de número de diapositiva 4">
            <a:extLst>
              <a:ext uri="{FF2B5EF4-FFF2-40B4-BE49-F238E27FC236}">
                <a16:creationId xmlns:a16="http://schemas.microsoft.com/office/drawing/2014/main" id="{C9965547-94D4-9300-BE24-4B4F0B20BB25}"/>
              </a:ext>
            </a:extLst>
          </p:cNvPr>
          <p:cNvSpPr>
            <a:spLocks noGrp="1"/>
          </p:cNvSpPr>
          <p:nvPr>
            <p:ph type="sldNum" sz="quarter" idx="12"/>
          </p:nvPr>
        </p:nvSpPr>
        <p:spPr/>
        <p:txBody>
          <a:bodyPr/>
          <a:lstStyle/>
          <a:p>
            <a:pPr algn="r"/>
            <a:fld id="{A75ED612-41AE-4C02-BF09-8A8E608164B1}" type="slidenum">
              <a:rPr lang="es-ES" sz="1800" smtClean="0"/>
              <a:pPr algn="r"/>
              <a:t>25</a:t>
            </a:fld>
            <a:endParaRPr lang="es-ES" dirty="0"/>
          </a:p>
        </p:txBody>
      </p:sp>
    </p:spTree>
    <p:extLst>
      <p:ext uri="{BB962C8B-B14F-4D97-AF65-F5344CB8AC3E}">
        <p14:creationId xmlns:p14="http://schemas.microsoft.com/office/powerpoint/2010/main" val="419034444"/>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disco</a:t>
            </a:r>
            <a:endParaRPr lang="es-ES" sz="3600" dirty="0">
              <a:solidFill>
                <a:schemeClr val="bg1"/>
              </a:solidFill>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D4DB6412-6314-1561-4BC5-1FDB99BA3398}"/>
              </a:ext>
            </a:extLst>
          </p:cNvPr>
          <p:cNvSpPr>
            <a:spLocks noGrp="1"/>
          </p:cNvSpPr>
          <p:nvPr>
            <p:ph idx="1"/>
          </p:nvPr>
        </p:nvSpPr>
        <p:spPr>
          <a:xfrm>
            <a:off x="534895" y="2308860"/>
            <a:ext cx="8072648" cy="3939540"/>
          </a:xfrm>
        </p:spPr>
        <p:txBody>
          <a:bodyPr anchor="ctr">
            <a:noAutofit/>
          </a:bodyPr>
          <a:lstStyle/>
          <a:p>
            <a:pPr marL="0" indent="0">
              <a:buNone/>
            </a:pPr>
            <a:r>
              <a:rPr lang="es-ES" sz="2000" dirty="0"/>
              <a:t>Solo el </a:t>
            </a:r>
            <a:r>
              <a:rPr lang="es-ES" sz="2000" b="1" dirty="0"/>
              <a:t>Domain</a:t>
            </a:r>
            <a:r>
              <a:rPr lang="es-ES" sz="2000" b="1" dirty="0">
                <a:latin typeface="Aptos" panose="020B0004020202020204" pitchFamily="34" charset="0"/>
              </a:rPr>
              <a:t>0</a:t>
            </a:r>
            <a:r>
              <a:rPr lang="es-ES" sz="2000" dirty="0"/>
              <a:t> tiene </a:t>
            </a:r>
            <a:r>
              <a:rPr lang="es-ES" sz="2000" u="sng" dirty="0"/>
              <a:t>acceso directo a los discos físicos</a:t>
            </a:r>
            <a:r>
              <a:rPr lang="es-ES" sz="2000" dirty="0"/>
              <a:t> sin necesidad de realizar ninguna comprobación.</a:t>
            </a:r>
          </a:p>
          <a:p>
            <a:pPr marL="0" indent="0">
              <a:buNone/>
            </a:pPr>
            <a:r>
              <a:rPr lang="es-ES" sz="2000" dirty="0"/>
              <a:t>El resto de los dominios acceden al almacenamiento persistente a través de la abstracción de </a:t>
            </a:r>
            <a:r>
              <a:rPr lang="es-ES" sz="2000" b="1" dirty="0"/>
              <a:t>Virtual Block Devices (VBDs)</a:t>
            </a:r>
            <a:r>
              <a:rPr lang="es-ES" sz="2000" dirty="0"/>
              <a:t>, configurados por el Domain</a:t>
            </a:r>
            <a:r>
              <a:rPr lang="es-ES" sz="2000" dirty="0">
                <a:latin typeface="Aptos" panose="020B0004020202020204" pitchFamily="34" charset="0"/>
              </a:rPr>
              <a:t>0</a:t>
            </a:r>
            <a:r>
              <a:rPr lang="es-ES" sz="2000" dirty="0"/>
              <a:t>. </a:t>
            </a:r>
          </a:p>
          <a:p>
            <a:pPr marL="0" indent="0">
              <a:buNone/>
            </a:pPr>
            <a:r>
              <a:rPr lang="es-ES" sz="2000" dirty="0"/>
              <a:t>Un </a:t>
            </a:r>
            <a:r>
              <a:rPr lang="es-ES" sz="2000" b="1" dirty="0"/>
              <a:t>VBD</a:t>
            </a:r>
            <a:r>
              <a:rPr lang="es-ES" sz="2000" dirty="0"/>
              <a:t> comprende una </a:t>
            </a:r>
            <a:r>
              <a:rPr lang="es-ES" sz="2000" u="sng" dirty="0"/>
              <a:t>lista de asignaciones</a:t>
            </a:r>
            <a:r>
              <a:rPr lang="es-ES" sz="2000" dirty="0"/>
              <a:t> que se accede a través del mecanismo de anillos de entrada/salida.</a:t>
            </a:r>
          </a:p>
          <a:p>
            <a:pPr marL="0" indent="0">
              <a:buNone/>
            </a:pPr>
            <a:r>
              <a:rPr lang="es-ES" sz="2000" dirty="0"/>
              <a:t>Cuando se recibe una </a:t>
            </a:r>
            <a:r>
              <a:rPr lang="es-ES" sz="2000" u="sng" dirty="0"/>
              <a:t>petición de disco</a:t>
            </a:r>
            <a:r>
              <a:rPr lang="es-ES" sz="2000" dirty="0"/>
              <a:t>, Xen:</a:t>
            </a:r>
          </a:p>
          <a:p>
            <a:pPr marL="342900" indent="-342900">
              <a:buFont typeface="+mj-lt"/>
              <a:buAutoNum type="arabicPeriod"/>
            </a:pPr>
            <a:r>
              <a:rPr lang="es-ES" sz="2000" dirty="0"/>
              <a:t>Inspecciona el identificador VBD.</a:t>
            </a:r>
          </a:p>
          <a:p>
            <a:pPr marL="342900" indent="-342900">
              <a:buFont typeface="+mj-lt"/>
              <a:buAutoNum type="arabicPeriod"/>
            </a:pPr>
            <a:r>
              <a:rPr lang="es-ES" sz="2000" dirty="0"/>
              <a:t>Produce la dirección de sector y el dispositivo físico correspondientes.</a:t>
            </a:r>
          </a:p>
          <a:p>
            <a:pPr marL="342900" indent="-342900">
              <a:buFont typeface="+mj-lt"/>
              <a:buAutoNum type="arabicPeriod"/>
            </a:pPr>
            <a:r>
              <a:rPr lang="es-ES" sz="2000" dirty="0"/>
              <a:t>Realiza las comprobaciones de permisos pertinentes.</a:t>
            </a:r>
          </a:p>
        </p:txBody>
      </p:sp>
      <p:sp>
        <p:nvSpPr>
          <p:cNvPr id="5" name="Marcador de número de diapositiva 4">
            <a:extLst>
              <a:ext uri="{FF2B5EF4-FFF2-40B4-BE49-F238E27FC236}">
                <a16:creationId xmlns:a16="http://schemas.microsoft.com/office/drawing/2014/main" id="{DF6C4EA9-330A-6A43-A9C4-FA39F21832E1}"/>
              </a:ext>
            </a:extLst>
          </p:cNvPr>
          <p:cNvSpPr>
            <a:spLocks noGrp="1"/>
          </p:cNvSpPr>
          <p:nvPr>
            <p:ph type="sldNum" sz="quarter" idx="12"/>
          </p:nvPr>
        </p:nvSpPr>
        <p:spPr/>
        <p:txBody>
          <a:bodyPr/>
          <a:lstStyle/>
          <a:p>
            <a:pPr algn="r"/>
            <a:fld id="{A75ED612-41AE-4C02-BF09-8A8E608164B1}" type="slidenum">
              <a:rPr lang="es-ES" sz="1800" smtClean="0"/>
              <a:pPr algn="r"/>
              <a:t>26</a:t>
            </a:fld>
            <a:endParaRPr lang="es-ES" dirty="0"/>
          </a:p>
        </p:txBody>
      </p:sp>
    </p:spTree>
    <p:extLst>
      <p:ext uri="{BB962C8B-B14F-4D97-AF65-F5344CB8AC3E}">
        <p14:creationId xmlns:p14="http://schemas.microsoft.com/office/powerpoint/2010/main" val="34591184"/>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F969490-BB37-E6F3-7F87-A006B1BEF853}"/>
              </a:ext>
            </a:extLst>
          </p:cNvPr>
          <p:cNvSpPr>
            <a:spLocks noGrp="1"/>
          </p:cNvSpPr>
          <p:nvPr>
            <p:ph type="ctrTitle"/>
          </p:nvPr>
        </p:nvSpPr>
        <p:spPr/>
        <p:txBody>
          <a:bodyPr>
            <a:noAutofit/>
          </a:bodyPr>
          <a:lstStyle/>
          <a:p>
            <a:r>
              <a:rPr lang="es-ES" sz="4800" dirty="0">
                <a:solidFill>
                  <a:schemeClr val="bg1"/>
                </a:solidFill>
              </a:rPr>
              <a:t>PRUEBAS DE EVALUACIÓN</a:t>
            </a:r>
          </a:p>
        </p:txBody>
      </p:sp>
      <p:sp>
        <p:nvSpPr>
          <p:cNvPr id="4" name="Marcador de número de diapositiva 3">
            <a:extLst>
              <a:ext uri="{FF2B5EF4-FFF2-40B4-BE49-F238E27FC236}">
                <a16:creationId xmlns:a16="http://schemas.microsoft.com/office/drawing/2014/main" id="{C5EA7AF7-869D-163B-49D4-2AA98852682A}"/>
              </a:ext>
            </a:extLst>
          </p:cNvPr>
          <p:cNvSpPr>
            <a:spLocks noGrp="1"/>
          </p:cNvSpPr>
          <p:nvPr>
            <p:ph type="sldNum" sz="quarter" idx="12"/>
          </p:nvPr>
        </p:nvSpPr>
        <p:spPr/>
        <p:txBody>
          <a:bodyPr/>
          <a:lstStyle/>
          <a:p>
            <a:pPr algn="r"/>
            <a:fld id="{A75ED612-41AE-4C02-BF09-8A8E608164B1}" type="slidenum">
              <a:rPr lang="es-ES" sz="1800" smtClean="0"/>
              <a:pPr algn="r"/>
              <a:t>27</a:t>
            </a:fld>
            <a:endParaRPr lang="es-ES" dirty="0"/>
          </a:p>
        </p:txBody>
      </p:sp>
    </p:spTree>
    <p:extLst>
      <p:ext uri="{BB962C8B-B14F-4D97-AF65-F5344CB8AC3E}">
        <p14:creationId xmlns:p14="http://schemas.microsoft.com/office/powerpoint/2010/main" val="780070231"/>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Rendimiento relativo</a:t>
            </a:r>
          </a:p>
        </p:txBody>
      </p:sp>
      <p:pic>
        <p:nvPicPr>
          <p:cNvPr id="10" name="Imagen 9">
            <a:extLst>
              <a:ext uri="{FF2B5EF4-FFF2-40B4-BE49-F238E27FC236}">
                <a16:creationId xmlns:a16="http://schemas.microsoft.com/office/drawing/2014/main" id="{B3D0EA45-F432-E0CD-5907-5A6162C96D95}"/>
              </a:ext>
            </a:extLst>
          </p:cNvPr>
          <p:cNvPicPr>
            <a:picLocks noChangeAspect="1"/>
          </p:cNvPicPr>
          <p:nvPr/>
        </p:nvPicPr>
        <p:blipFill rotWithShape="1">
          <a:blip r:embed="rId3"/>
          <a:srcRect l="8124" t="9695" r="13204" b="1451"/>
          <a:stretch/>
        </p:blipFill>
        <p:spPr>
          <a:xfrm>
            <a:off x="477551" y="2659138"/>
            <a:ext cx="8188898" cy="3944007"/>
          </a:xfrm>
          <a:prstGeom prst="rect">
            <a:avLst/>
          </a:prstGeom>
          <a:ln>
            <a:noFill/>
          </a:ln>
        </p:spPr>
      </p:pic>
      <p:sp>
        <p:nvSpPr>
          <p:cNvPr id="13" name="Rectángulo 12">
            <a:extLst>
              <a:ext uri="{FF2B5EF4-FFF2-40B4-BE49-F238E27FC236}">
                <a16:creationId xmlns:a16="http://schemas.microsoft.com/office/drawing/2014/main" id="{207E2F04-5E7E-A43C-5CFD-6824D9157350}"/>
              </a:ext>
            </a:extLst>
          </p:cNvPr>
          <p:cNvSpPr/>
          <p:nvPr/>
        </p:nvSpPr>
        <p:spPr>
          <a:xfrm>
            <a:off x="1303202" y="2812368"/>
            <a:ext cx="1157930" cy="3369357"/>
          </a:xfrm>
          <a:prstGeom prst="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sz="1350"/>
          </a:p>
        </p:txBody>
      </p:sp>
      <p:sp>
        <p:nvSpPr>
          <p:cNvPr id="14" name="Rectángulo 13">
            <a:extLst>
              <a:ext uri="{FF2B5EF4-FFF2-40B4-BE49-F238E27FC236}">
                <a16:creationId xmlns:a16="http://schemas.microsoft.com/office/drawing/2014/main" id="{9C3DA739-2E2B-D6C7-5D1D-1F6760411CA3}"/>
              </a:ext>
            </a:extLst>
          </p:cNvPr>
          <p:cNvSpPr/>
          <p:nvPr/>
        </p:nvSpPr>
        <p:spPr>
          <a:xfrm>
            <a:off x="2505075" y="2812368"/>
            <a:ext cx="1002435" cy="3369357"/>
          </a:xfrm>
          <a:prstGeom prst="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sz="1350"/>
          </a:p>
        </p:txBody>
      </p:sp>
      <p:sp>
        <p:nvSpPr>
          <p:cNvPr id="15" name="Rectángulo 14">
            <a:extLst>
              <a:ext uri="{FF2B5EF4-FFF2-40B4-BE49-F238E27FC236}">
                <a16:creationId xmlns:a16="http://schemas.microsoft.com/office/drawing/2014/main" id="{D9D75406-2480-E681-7442-207B706E30D2}"/>
              </a:ext>
            </a:extLst>
          </p:cNvPr>
          <p:cNvSpPr/>
          <p:nvPr/>
        </p:nvSpPr>
        <p:spPr>
          <a:xfrm>
            <a:off x="3619500" y="2812368"/>
            <a:ext cx="2183275" cy="3369357"/>
          </a:xfrm>
          <a:prstGeom prst="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sz="1350"/>
          </a:p>
        </p:txBody>
      </p:sp>
      <p:sp>
        <p:nvSpPr>
          <p:cNvPr id="17" name="Rectángulo 16">
            <a:extLst>
              <a:ext uri="{FF2B5EF4-FFF2-40B4-BE49-F238E27FC236}">
                <a16:creationId xmlns:a16="http://schemas.microsoft.com/office/drawing/2014/main" id="{4A2A6110-407A-E9D8-2D4A-A0A909416176}"/>
              </a:ext>
            </a:extLst>
          </p:cNvPr>
          <p:cNvSpPr/>
          <p:nvPr/>
        </p:nvSpPr>
        <p:spPr>
          <a:xfrm>
            <a:off x="5864092" y="2812368"/>
            <a:ext cx="1074243" cy="3369357"/>
          </a:xfrm>
          <a:prstGeom prst="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sz="1350"/>
          </a:p>
        </p:txBody>
      </p:sp>
      <p:sp>
        <p:nvSpPr>
          <p:cNvPr id="18" name="Rectángulo 17">
            <a:extLst>
              <a:ext uri="{FF2B5EF4-FFF2-40B4-BE49-F238E27FC236}">
                <a16:creationId xmlns:a16="http://schemas.microsoft.com/office/drawing/2014/main" id="{D17ED07B-2990-3E06-0C81-537EC6FF30D4}"/>
              </a:ext>
            </a:extLst>
          </p:cNvPr>
          <p:cNvSpPr/>
          <p:nvPr/>
        </p:nvSpPr>
        <p:spPr>
          <a:xfrm>
            <a:off x="6957386" y="2812368"/>
            <a:ext cx="1118186" cy="3369357"/>
          </a:xfrm>
          <a:prstGeom prst="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sz="1350"/>
          </a:p>
        </p:txBody>
      </p:sp>
      <p:sp>
        <p:nvSpPr>
          <p:cNvPr id="3" name="Marcador de número de diapositiva 2">
            <a:extLst>
              <a:ext uri="{FF2B5EF4-FFF2-40B4-BE49-F238E27FC236}">
                <a16:creationId xmlns:a16="http://schemas.microsoft.com/office/drawing/2014/main" id="{72F2C623-0CB5-AE3B-882B-3321BD003516}"/>
              </a:ext>
            </a:extLst>
          </p:cNvPr>
          <p:cNvSpPr>
            <a:spLocks noGrp="1"/>
          </p:cNvSpPr>
          <p:nvPr>
            <p:ph type="sldNum" sz="quarter" idx="12"/>
          </p:nvPr>
        </p:nvSpPr>
        <p:spPr/>
        <p:txBody>
          <a:bodyPr/>
          <a:lstStyle/>
          <a:p>
            <a:pPr algn="r"/>
            <a:fld id="{A75ED612-41AE-4C02-BF09-8A8E608164B1}" type="slidenum">
              <a:rPr lang="es-ES" sz="1800" smtClean="0"/>
              <a:pPr algn="r"/>
              <a:t>28</a:t>
            </a:fld>
            <a:endParaRPr lang="es-ES" dirty="0"/>
          </a:p>
        </p:txBody>
      </p:sp>
      <p:sp>
        <p:nvSpPr>
          <p:cNvPr id="11" name="CuadroTexto 10">
            <a:extLst>
              <a:ext uri="{FF2B5EF4-FFF2-40B4-BE49-F238E27FC236}">
                <a16:creationId xmlns:a16="http://schemas.microsoft.com/office/drawing/2014/main" id="{E4B4899E-8448-B70A-4732-6B56CA8DA308}"/>
              </a:ext>
            </a:extLst>
          </p:cNvPr>
          <p:cNvSpPr txBox="1"/>
          <p:nvPr/>
        </p:nvSpPr>
        <p:spPr>
          <a:xfrm>
            <a:off x="683514" y="1945717"/>
            <a:ext cx="7772400" cy="646331"/>
          </a:xfrm>
          <a:prstGeom prst="rect">
            <a:avLst/>
          </a:prstGeom>
          <a:noFill/>
        </p:spPr>
        <p:txBody>
          <a:bodyPr wrap="square">
            <a:spAutoFit/>
          </a:bodyPr>
          <a:lstStyle/>
          <a:p>
            <a:pPr marL="0" marR="0" lvl="0" indent="0" algn="l" defTabSz="914400" rtl="0" eaLnBrk="1" fontAlgn="auto" latinLnBrk="0" hangingPunct="1">
              <a:lnSpc>
                <a:spcPct val="90000"/>
              </a:lnSpc>
              <a:spcBef>
                <a:spcPts val="1200"/>
              </a:spcBef>
              <a:spcAft>
                <a:spcPts val="200"/>
              </a:spcAft>
              <a:buClr>
                <a:prstClr val="black"/>
              </a:buClr>
              <a:buSzTx/>
              <a:buFont typeface="Wingdings" pitchFamily="2" charset="2"/>
              <a:buNone/>
              <a:tabLst/>
              <a:defRPr/>
            </a:pPr>
            <a:r>
              <a:rPr kumimoji="0" lang="es-ES" sz="2000" b="0" i="0" u="sng" strike="noStrike" kern="1200" cap="none" spc="0" normalizeH="0" baseline="0" noProof="0" dirty="0">
                <a:ln>
                  <a:noFill/>
                </a:ln>
                <a:solidFill>
                  <a:prstClr val="black"/>
                </a:solidFill>
                <a:effectLst/>
                <a:uLnTx/>
                <a:uFillTx/>
                <a:latin typeface="Corbel" panose="020B0503020204020204"/>
                <a:ea typeface="+mn-ea"/>
                <a:cs typeface="+mn-cs"/>
              </a:rPr>
              <a:t>Evaluación del overhead</a:t>
            </a:r>
            <a:r>
              <a:rPr kumimoji="0" lang="es-ES" sz="2000" b="0" i="0" u="none" strike="noStrike" kern="1200" cap="none" spc="0" normalizeH="0" baseline="0" noProof="0" dirty="0">
                <a:ln>
                  <a:noFill/>
                </a:ln>
                <a:solidFill>
                  <a:prstClr val="black"/>
                </a:solidFill>
                <a:effectLst/>
                <a:uLnTx/>
                <a:uFillTx/>
                <a:latin typeface="Corbel" panose="020B0503020204020204"/>
                <a:ea typeface="+mn-ea"/>
                <a:cs typeface="+mn-cs"/>
              </a:rPr>
              <a:t> de varias técnicas de virtualización comparadas con la ejecución sobre bare metal.</a:t>
            </a:r>
          </a:p>
        </p:txBody>
      </p:sp>
    </p:spTree>
    <p:extLst>
      <p:ext uri="{BB962C8B-B14F-4D97-AF65-F5344CB8AC3E}">
        <p14:creationId xmlns:p14="http://schemas.microsoft.com/office/powerpoint/2010/main" val="10345794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7" grpId="0" animBg="1"/>
      <p:bldP spid="17" grpId="1"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Benchmarks del sistema operativo</a:t>
            </a:r>
          </a:p>
        </p:txBody>
      </p:sp>
      <p:sp>
        <p:nvSpPr>
          <p:cNvPr id="3" name="Marcador de contenido 2">
            <a:extLst>
              <a:ext uri="{FF2B5EF4-FFF2-40B4-BE49-F238E27FC236}">
                <a16:creationId xmlns:a16="http://schemas.microsoft.com/office/drawing/2014/main" id="{D4DB6412-6314-1561-4BC5-1FDB99BA3398}"/>
              </a:ext>
            </a:extLst>
          </p:cNvPr>
          <p:cNvSpPr>
            <a:spLocks noGrp="1"/>
          </p:cNvSpPr>
          <p:nvPr>
            <p:ph idx="1"/>
          </p:nvPr>
        </p:nvSpPr>
        <p:spPr>
          <a:xfrm>
            <a:off x="795137" y="2242185"/>
            <a:ext cx="7553725" cy="3796665"/>
          </a:xfrm>
        </p:spPr>
        <p:txBody>
          <a:bodyPr anchor="t">
            <a:noAutofit/>
          </a:bodyPr>
          <a:lstStyle/>
          <a:p>
            <a:pPr marL="0" indent="0">
              <a:buNone/>
            </a:pPr>
            <a:r>
              <a:rPr lang="es-ES" sz="2000" dirty="0"/>
              <a:t>Evaluación más precisa de </a:t>
            </a:r>
            <a:r>
              <a:rPr lang="es-ES" sz="2000" u="sng" dirty="0"/>
              <a:t>qué overhead tiene cada área</a:t>
            </a:r>
            <a:r>
              <a:rPr lang="es-ES" sz="2000" dirty="0"/>
              <a:t> en comparación con otros VMMs. Para ello se ha realizado un conjunto de experimentos más pequeños enfocados a subsistemas particulares.</a:t>
            </a:r>
          </a:p>
          <a:p>
            <a:pPr marL="257175" indent="-257175" algn="just">
              <a:lnSpc>
                <a:spcPct val="107000"/>
              </a:lnSpc>
              <a:buFont typeface="Symbol" panose="05050102010706020507" pitchFamily="18" charset="2"/>
              <a:buChar char=""/>
            </a:pPr>
            <a:r>
              <a:rPr lang="es-ES" sz="2000" dirty="0"/>
              <a:t>Microbenchmarks de </a:t>
            </a:r>
            <a:r>
              <a:rPr lang="es-ES" sz="2000" b="1" dirty="0"/>
              <a:t>proceso</a:t>
            </a:r>
          </a:p>
          <a:p>
            <a:pPr marL="257175" indent="-257175" algn="just">
              <a:lnSpc>
                <a:spcPct val="107000"/>
              </a:lnSpc>
              <a:buFont typeface="Symbol" panose="05050102010706020507" pitchFamily="18" charset="2"/>
              <a:buChar char=""/>
            </a:pPr>
            <a:r>
              <a:rPr lang="es-ES" sz="2000" dirty="0"/>
              <a:t>Microbenchmarks de </a:t>
            </a:r>
            <a:r>
              <a:rPr lang="es-ES" sz="2000" b="1" dirty="0"/>
              <a:t>cambio de contexto</a:t>
            </a:r>
          </a:p>
          <a:p>
            <a:pPr marL="257175" indent="-257175" algn="just">
              <a:lnSpc>
                <a:spcPct val="107000"/>
              </a:lnSpc>
              <a:buFont typeface="Symbol" panose="05050102010706020507" pitchFamily="18" charset="2"/>
              <a:buChar char=""/>
            </a:pPr>
            <a:r>
              <a:rPr lang="es-ES" sz="2000" dirty="0"/>
              <a:t>Microbenchmarks del </a:t>
            </a:r>
            <a:r>
              <a:rPr lang="es-ES" sz="2000" b="1" dirty="0"/>
              <a:t>sistema de ficheros</a:t>
            </a:r>
          </a:p>
          <a:p>
            <a:pPr marL="0" indent="0" algn="just">
              <a:lnSpc>
                <a:spcPct val="107000"/>
              </a:lnSpc>
              <a:buNone/>
            </a:pPr>
            <a:r>
              <a:rPr lang="es-ES" sz="2000" dirty="0"/>
              <a:t>En </a:t>
            </a:r>
            <a:r>
              <a:rPr lang="es-ES" sz="2000" u="sng" dirty="0"/>
              <a:t>24/37 benchmarks XenoLinux se comporta de manera similar al Linux nativo</a:t>
            </a:r>
            <a:r>
              <a:rPr lang="es-ES" sz="2000" dirty="0"/>
              <a:t>. Sin embargo, hay casos particulares en los que presenta un comportamiento bastante peor.</a:t>
            </a:r>
          </a:p>
        </p:txBody>
      </p:sp>
      <p:sp>
        <p:nvSpPr>
          <p:cNvPr id="5" name="Marcador de número de diapositiva 4">
            <a:extLst>
              <a:ext uri="{FF2B5EF4-FFF2-40B4-BE49-F238E27FC236}">
                <a16:creationId xmlns:a16="http://schemas.microsoft.com/office/drawing/2014/main" id="{E5996858-9496-0723-2977-A39FB9F05059}"/>
              </a:ext>
            </a:extLst>
          </p:cNvPr>
          <p:cNvSpPr>
            <a:spLocks noGrp="1"/>
          </p:cNvSpPr>
          <p:nvPr>
            <p:ph type="sldNum" sz="quarter" idx="12"/>
          </p:nvPr>
        </p:nvSpPr>
        <p:spPr/>
        <p:txBody>
          <a:bodyPr/>
          <a:lstStyle/>
          <a:p>
            <a:pPr algn="r"/>
            <a:fld id="{A75ED612-41AE-4C02-BF09-8A8E608164B1}" type="slidenum">
              <a:rPr lang="es-ES" sz="1800" smtClean="0"/>
              <a:pPr algn="r"/>
              <a:t>29</a:t>
            </a:fld>
            <a:endParaRPr lang="es-ES" dirty="0"/>
          </a:p>
        </p:txBody>
      </p:sp>
    </p:spTree>
    <p:extLst>
      <p:ext uri="{BB962C8B-B14F-4D97-AF65-F5344CB8AC3E}">
        <p14:creationId xmlns:p14="http://schemas.microsoft.com/office/powerpoint/2010/main" val="419952436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Presentación</a:t>
            </a:r>
            <a:endParaRPr lang="es-ES" sz="3600" dirty="0">
              <a:solidFill>
                <a:schemeClr val="bg1"/>
              </a:solidFill>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F76F0373-F2F7-BA71-2541-8D8C15FC8BF5}"/>
              </a:ext>
            </a:extLst>
          </p:cNvPr>
          <p:cNvSpPr>
            <a:spLocks noGrp="1"/>
          </p:cNvSpPr>
          <p:nvPr>
            <p:ph idx="1"/>
          </p:nvPr>
        </p:nvSpPr>
        <p:spPr>
          <a:xfrm>
            <a:off x="353920" y="2232660"/>
            <a:ext cx="8434598" cy="3154680"/>
          </a:xfrm>
        </p:spPr>
        <p:txBody>
          <a:bodyPr>
            <a:normAutofit lnSpcReduction="10000"/>
          </a:bodyPr>
          <a:lstStyle/>
          <a:p>
            <a:pPr marL="0" indent="0">
              <a:buNone/>
            </a:pPr>
            <a:r>
              <a:rPr lang="es-ES" sz="2000" dirty="0"/>
              <a:t>Paper evaluado: </a:t>
            </a:r>
            <a:r>
              <a:rPr lang="es-ES" sz="2000" b="1" dirty="0"/>
              <a:t>Xen And The Art Of Virtualization</a:t>
            </a:r>
          </a:p>
          <a:p>
            <a:pPr marL="0" indent="0">
              <a:buNone/>
            </a:pPr>
            <a:r>
              <a:rPr lang="es-ES" sz="2000" dirty="0"/>
              <a:t>Año de publicación: </a:t>
            </a:r>
            <a:r>
              <a:rPr lang="es-ES" sz="2000" b="1" dirty="0"/>
              <a:t>2003</a:t>
            </a:r>
          </a:p>
          <a:p>
            <a:pPr marL="0" indent="0">
              <a:buNone/>
            </a:pPr>
            <a:r>
              <a:rPr lang="es-ES" sz="2000" dirty="0"/>
              <a:t>Institución: </a:t>
            </a:r>
            <a:r>
              <a:rPr lang="es-ES" sz="2000" b="1" dirty="0"/>
              <a:t>Universidad de Cambridge</a:t>
            </a:r>
          </a:p>
          <a:p>
            <a:pPr marL="0" indent="0">
              <a:buNone/>
            </a:pPr>
            <a:r>
              <a:rPr lang="es-ES" sz="2000" dirty="0"/>
              <a:t>Autores: </a:t>
            </a:r>
            <a:r>
              <a:rPr lang="es-ES" sz="2000" b="1" dirty="0"/>
              <a:t>Paul </a:t>
            </a:r>
            <a:r>
              <a:rPr lang="es-ES" sz="2000" b="1" dirty="0" err="1"/>
              <a:t>Barham</a:t>
            </a:r>
            <a:r>
              <a:rPr lang="es-ES" sz="2000" b="1" dirty="0"/>
              <a:t>, Boris </a:t>
            </a:r>
            <a:r>
              <a:rPr lang="es-ES" sz="2000" b="1" dirty="0" err="1"/>
              <a:t>Dragovic</a:t>
            </a:r>
            <a:r>
              <a:rPr lang="es-ES" sz="2000" b="1" dirty="0"/>
              <a:t>, </a:t>
            </a:r>
            <a:r>
              <a:rPr lang="es-ES" sz="2000" b="1" dirty="0" err="1"/>
              <a:t>Keir</a:t>
            </a:r>
            <a:r>
              <a:rPr lang="es-ES" sz="2000" b="1" dirty="0"/>
              <a:t> Fraser, Steven Hand, Tim Harris, Alex Ho, </a:t>
            </a:r>
            <a:r>
              <a:rPr lang="es-ES" sz="2000" b="1" dirty="0" err="1"/>
              <a:t>Rolf</a:t>
            </a:r>
            <a:r>
              <a:rPr lang="es-ES" sz="2000" b="1" dirty="0"/>
              <a:t> </a:t>
            </a:r>
            <a:r>
              <a:rPr lang="es-ES" sz="2000" b="1" dirty="0" err="1"/>
              <a:t>Neugebauery</a:t>
            </a:r>
            <a:r>
              <a:rPr lang="es-ES" sz="2000" b="1" dirty="0"/>
              <a:t>, Ian Pratt, Andrew </a:t>
            </a:r>
            <a:r>
              <a:rPr lang="es-ES" sz="2000" b="1" dirty="0" err="1"/>
              <a:t>Wareld</a:t>
            </a:r>
            <a:endParaRPr lang="es-ES" sz="2000" b="1" dirty="0"/>
          </a:p>
          <a:p>
            <a:pPr marL="0" indent="0">
              <a:buNone/>
            </a:pPr>
            <a:endParaRPr lang="es-ES" sz="2000" b="1" dirty="0"/>
          </a:p>
          <a:p>
            <a:pPr marL="0" indent="0">
              <a:buNone/>
            </a:pPr>
            <a:r>
              <a:rPr lang="es-ES" sz="2000" dirty="0"/>
              <a:t>Arquitectura: </a:t>
            </a:r>
            <a:r>
              <a:rPr lang="es-ES" sz="2000" b="1" dirty="0"/>
              <a:t>x86</a:t>
            </a:r>
          </a:p>
          <a:p>
            <a:pPr marL="0" indent="0">
              <a:buNone/>
            </a:pPr>
            <a:r>
              <a:rPr lang="es-ES" sz="2000" dirty="0"/>
              <a:t>GuestOS: </a:t>
            </a:r>
            <a:r>
              <a:rPr lang="es-ES" sz="2000" b="1" dirty="0"/>
              <a:t>Linux (XenoLinux)</a:t>
            </a:r>
            <a:endParaRPr lang="es-ES" sz="1800" b="1" dirty="0"/>
          </a:p>
        </p:txBody>
      </p:sp>
      <p:sp>
        <p:nvSpPr>
          <p:cNvPr id="4" name="Marcador de número de diapositiva 3">
            <a:extLst>
              <a:ext uri="{FF2B5EF4-FFF2-40B4-BE49-F238E27FC236}">
                <a16:creationId xmlns:a16="http://schemas.microsoft.com/office/drawing/2014/main" id="{1DEC6E0F-2099-732F-90DB-DE4EBFE75DDA}"/>
              </a:ext>
            </a:extLst>
          </p:cNvPr>
          <p:cNvSpPr>
            <a:spLocks noGrp="1"/>
          </p:cNvSpPr>
          <p:nvPr>
            <p:ph type="sldNum" sz="quarter" idx="12"/>
          </p:nvPr>
        </p:nvSpPr>
        <p:spPr/>
        <p:txBody>
          <a:bodyPr/>
          <a:lstStyle/>
          <a:p>
            <a:pPr algn="r"/>
            <a:fld id="{A75ED612-41AE-4C02-BF09-8A8E608164B1}" type="slidenum">
              <a:rPr lang="es-ES" sz="1800" smtClean="0"/>
              <a:pPr algn="r"/>
              <a:t>3</a:t>
            </a:fld>
            <a:endParaRPr lang="es-ES" sz="1800" dirty="0"/>
          </a:p>
        </p:txBody>
      </p:sp>
    </p:spTree>
    <p:extLst>
      <p:ext uri="{BB962C8B-B14F-4D97-AF65-F5344CB8AC3E}">
        <p14:creationId xmlns:p14="http://schemas.microsoft.com/office/powerpoint/2010/main" val="3549011302"/>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microbenchmarks de proceso</a:t>
            </a:r>
          </a:p>
        </p:txBody>
      </p:sp>
      <p:pic>
        <p:nvPicPr>
          <p:cNvPr id="8" name="Imagen 7">
            <a:extLst>
              <a:ext uri="{FF2B5EF4-FFF2-40B4-BE49-F238E27FC236}">
                <a16:creationId xmlns:a16="http://schemas.microsoft.com/office/drawing/2014/main" id="{EDA03B91-BA0B-FB78-F73B-3538AD80A732}"/>
              </a:ext>
            </a:extLst>
          </p:cNvPr>
          <p:cNvPicPr>
            <a:picLocks noChangeAspect="1"/>
          </p:cNvPicPr>
          <p:nvPr/>
        </p:nvPicPr>
        <p:blipFill rotWithShape="1">
          <a:blip r:embed="rId3"/>
          <a:srcRect l="5272" t="12702" r="6159" b="6639"/>
          <a:stretch/>
        </p:blipFill>
        <p:spPr>
          <a:xfrm>
            <a:off x="267409" y="2194948"/>
            <a:ext cx="8607619" cy="3508053"/>
          </a:xfrm>
          <a:prstGeom prst="rect">
            <a:avLst/>
          </a:prstGeom>
          <a:ln>
            <a:solidFill>
              <a:schemeClr val="tx1"/>
            </a:solidFill>
          </a:ln>
        </p:spPr>
      </p:pic>
      <p:sp>
        <p:nvSpPr>
          <p:cNvPr id="15" name="Rectángulo 14">
            <a:extLst>
              <a:ext uri="{FF2B5EF4-FFF2-40B4-BE49-F238E27FC236}">
                <a16:creationId xmlns:a16="http://schemas.microsoft.com/office/drawing/2014/main" id="{B5F0D846-C703-38CC-B959-5A6823EB129D}"/>
              </a:ext>
            </a:extLst>
          </p:cNvPr>
          <p:cNvSpPr/>
          <p:nvPr/>
        </p:nvSpPr>
        <p:spPr>
          <a:xfrm>
            <a:off x="6553253" y="3800474"/>
            <a:ext cx="2047821" cy="371476"/>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sz="1350"/>
          </a:p>
        </p:txBody>
      </p:sp>
      <p:sp>
        <p:nvSpPr>
          <p:cNvPr id="3" name="Marcador de número de diapositiva 2">
            <a:extLst>
              <a:ext uri="{FF2B5EF4-FFF2-40B4-BE49-F238E27FC236}">
                <a16:creationId xmlns:a16="http://schemas.microsoft.com/office/drawing/2014/main" id="{8388C94B-F1DE-2CE1-0F52-6D80E522B019}"/>
              </a:ext>
            </a:extLst>
          </p:cNvPr>
          <p:cNvSpPr>
            <a:spLocks noGrp="1"/>
          </p:cNvSpPr>
          <p:nvPr>
            <p:ph type="sldNum" sz="quarter" idx="12"/>
          </p:nvPr>
        </p:nvSpPr>
        <p:spPr/>
        <p:txBody>
          <a:bodyPr/>
          <a:lstStyle/>
          <a:p>
            <a:pPr algn="r"/>
            <a:fld id="{A75ED612-41AE-4C02-BF09-8A8E608164B1}" type="slidenum">
              <a:rPr lang="es-ES" sz="1800" smtClean="0"/>
              <a:pPr algn="r"/>
              <a:t>30</a:t>
            </a:fld>
            <a:endParaRPr lang="es-ES" dirty="0"/>
          </a:p>
        </p:txBody>
      </p:sp>
      <p:sp>
        <p:nvSpPr>
          <p:cNvPr id="4" name="CuadroTexto 3">
            <a:extLst>
              <a:ext uri="{FF2B5EF4-FFF2-40B4-BE49-F238E27FC236}">
                <a16:creationId xmlns:a16="http://schemas.microsoft.com/office/drawing/2014/main" id="{9BD10764-4621-15DB-74E9-E006B2EAFF4A}"/>
              </a:ext>
            </a:extLst>
          </p:cNvPr>
          <p:cNvSpPr txBox="1"/>
          <p:nvPr/>
        </p:nvSpPr>
        <p:spPr>
          <a:xfrm>
            <a:off x="1054361" y="6053523"/>
            <a:ext cx="7033713" cy="369332"/>
          </a:xfrm>
          <a:prstGeom prst="rect">
            <a:avLst/>
          </a:prstGeom>
          <a:solidFill>
            <a:schemeClr val="tx1"/>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s-ES" dirty="0"/>
              <a:t>La mayor parte del tiempo de la CPU se ejecuta en el espacio de usuario</a:t>
            </a:r>
          </a:p>
        </p:txBody>
      </p:sp>
    </p:spTree>
    <p:extLst>
      <p:ext uri="{BB962C8B-B14F-4D97-AF65-F5344CB8AC3E}">
        <p14:creationId xmlns:p14="http://schemas.microsoft.com/office/powerpoint/2010/main" val="3030505334"/>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microbenchmarks de cambio de contexto</a:t>
            </a:r>
          </a:p>
        </p:txBody>
      </p:sp>
      <p:pic>
        <p:nvPicPr>
          <p:cNvPr id="10" name="Imagen 9">
            <a:extLst>
              <a:ext uri="{FF2B5EF4-FFF2-40B4-BE49-F238E27FC236}">
                <a16:creationId xmlns:a16="http://schemas.microsoft.com/office/drawing/2014/main" id="{16AA3127-2053-E85E-50D5-ABCD2ECFA646}"/>
              </a:ext>
            </a:extLst>
          </p:cNvPr>
          <p:cNvPicPr>
            <a:picLocks noChangeAspect="1"/>
          </p:cNvPicPr>
          <p:nvPr/>
        </p:nvPicPr>
        <p:blipFill rotWithShape="1">
          <a:blip r:embed="rId3"/>
          <a:srcRect l="8980" t="13135" r="9836" b="7300"/>
          <a:stretch/>
        </p:blipFill>
        <p:spPr>
          <a:xfrm>
            <a:off x="453710" y="2278805"/>
            <a:ext cx="8236580" cy="3715751"/>
          </a:xfrm>
          <a:prstGeom prst="rect">
            <a:avLst/>
          </a:prstGeom>
          <a:ln>
            <a:solidFill>
              <a:schemeClr val="tx1"/>
            </a:solidFill>
          </a:ln>
        </p:spPr>
      </p:pic>
      <p:sp>
        <p:nvSpPr>
          <p:cNvPr id="3" name="Rectángulo 2">
            <a:extLst>
              <a:ext uri="{FF2B5EF4-FFF2-40B4-BE49-F238E27FC236}">
                <a16:creationId xmlns:a16="http://schemas.microsoft.com/office/drawing/2014/main" id="{BE91D3EA-6BA8-C547-5FA7-B8E0CCA96ED2}"/>
              </a:ext>
            </a:extLst>
          </p:cNvPr>
          <p:cNvSpPr/>
          <p:nvPr/>
        </p:nvSpPr>
        <p:spPr>
          <a:xfrm>
            <a:off x="1943153" y="3962400"/>
            <a:ext cx="5505397" cy="43815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sz="1350"/>
          </a:p>
        </p:txBody>
      </p:sp>
      <p:sp>
        <p:nvSpPr>
          <p:cNvPr id="5" name="Marcador de número de diapositiva 4">
            <a:extLst>
              <a:ext uri="{FF2B5EF4-FFF2-40B4-BE49-F238E27FC236}">
                <a16:creationId xmlns:a16="http://schemas.microsoft.com/office/drawing/2014/main" id="{7EE2FFD3-8F33-CA06-8C9A-9B9F8BD95519}"/>
              </a:ext>
            </a:extLst>
          </p:cNvPr>
          <p:cNvSpPr>
            <a:spLocks noGrp="1"/>
          </p:cNvSpPr>
          <p:nvPr>
            <p:ph type="sldNum" sz="quarter" idx="12"/>
          </p:nvPr>
        </p:nvSpPr>
        <p:spPr/>
        <p:txBody>
          <a:bodyPr/>
          <a:lstStyle/>
          <a:p>
            <a:pPr algn="r"/>
            <a:fld id="{A75ED612-41AE-4C02-BF09-8A8E608164B1}" type="slidenum">
              <a:rPr lang="es-ES" sz="1800" smtClean="0"/>
              <a:pPr algn="r"/>
              <a:t>31</a:t>
            </a:fld>
            <a:endParaRPr lang="es-ES" dirty="0"/>
          </a:p>
        </p:txBody>
      </p:sp>
      <p:sp>
        <p:nvSpPr>
          <p:cNvPr id="4" name="CuadroTexto 3">
            <a:extLst>
              <a:ext uri="{FF2B5EF4-FFF2-40B4-BE49-F238E27FC236}">
                <a16:creationId xmlns:a16="http://schemas.microsoft.com/office/drawing/2014/main" id="{B0750514-7735-B6B9-468D-A1CD05321152}"/>
              </a:ext>
            </a:extLst>
          </p:cNvPr>
          <p:cNvSpPr txBox="1"/>
          <p:nvPr/>
        </p:nvSpPr>
        <p:spPr>
          <a:xfrm>
            <a:off x="843462" y="6204492"/>
            <a:ext cx="7455514" cy="369332"/>
          </a:xfrm>
          <a:prstGeom prst="rect">
            <a:avLst/>
          </a:prstGeom>
          <a:solidFill>
            <a:schemeClr val="tx1"/>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s-ES" dirty="0"/>
              <a:t>Overhead de 1-3µs </a:t>
            </a:r>
            <a:r>
              <a:rPr lang="es-ES" dirty="0">
                <a:sym typeface="Wingdings" panose="05000000000000000000" pitchFamily="2" charset="2"/>
              </a:rPr>
              <a:t> hypercall para cambiar la base de la tabla de páginas</a:t>
            </a:r>
            <a:endParaRPr lang="es-ES" dirty="0"/>
          </a:p>
        </p:txBody>
      </p:sp>
    </p:spTree>
    <p:extLst>
      <p:ext uri="{BB962C8B-B14F-4D97-AF65-F5344CB8AC3E}">
        <p14:creationId xmlns:p14="http://schemas.microsoft.com/office/powerpoint/2010/main" val="3642950196"/>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microbenchmarks del sistema de ficheros</a:t>
            </a:r>
          </a:p>
        </p:txBody>
      </p:sp>
      <p:pic>
        <p:nvPicPr>
          <p:cNvPr id="12" name="Imagen 11">
            <a:extLst>
              <a:ext uri="{FF2B5EF4-FFF2-40B4-BE49-F238E27FC236}">
                <a16:creationId xmlns:a16="http://schemas.microsoft.com/office/drawing/2014/main" id="{1CADDFF2-4C40-4319-479E-36CA78B41035}"/>
              </a:ext>
            </a:extLst>
          </p:cNvPr>
          <p:cNvPicPr>
            <a:picLocks noChangeAspect="1"/>
          </p:cNvPicPr>
          <p:nvPr/>
        </p:nvPicPr>
        <p:blipFill rotWithShape="1">
          <a:blip r:embed="rId3"/>
          <a:srcRect l="7341" t="12726" r="8231" b="15708"/>
          <a:stretch/>
        </p:blipFill>
        <p:spPr>
          <a:xfrm>
            <a:off x="206165" y="2191041"/>
            <a:ext cx="8731670" cy="3776979"/>
          </a:xfrm>
          <a:prstGeom prst="rect">
            <a:avLst/>
          </a:prstGeom>
          <a:ln>
            <a:solidFill>
              <a:schemeClr val="tx1"/>
            </a:solidFill>
          </a:ln>
        </p:spPr>
      </p:pic>
      <p:sp>
        <p:nvSpPr>
          <p:cNvPr id="3" name="Rectángulo 2">
            <a:extLst>
              <a:ext uri="{FF2B5EF4-FFF2-40B4-BE49-F238E27FC236}">
                <a16:creationId xmlns:a16="http://schemas.microsoft.com/office/drawing/2014/main" id="{B745DBB7-5F63-4C8A-1A41-246512DB5DAF}"/>
              </a:ext>
            </a:extLst>
          </p:cNvPr>
          <p:cNvSpPr/>
          <p:nvPr/>
        </p:nvSpPr>
        <p:spPr>
          <a:xfrm>
            <a:off x="5793582" y="3931030"/>
            <a:ext cx="664368" cy="41236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sz="1350"/>
          </a:p>
        </p:txBody>
      </p:sp>
      <p:sp>
        <p:nvSpPr>
          <p:cNvPr id="5" name="Rectángulo 4">
            <a:extLst>
              <a:ext uri="{FF2B5EF4-FFF2-40B4-BE49-F238E27FC236}">
                <a16:creationId xmlns:a16="http://schemas.microsoft.com/office/drawing/2014/main" id="{864864DA-D5C5-972F-0072-E8096E10447C}"/>
              </a:ext>
            </a:extLst>
          </p:cNvPr>
          <p:cNvSpPr/>
          <p:nvPr/>
        </p:nvSpPr>
        <p:spPr>
          <a:xfrm>
            <a:off x="7767279" y="3931029"/>
            <a:ext cx="763779" cy="41236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sz="1350"/>
          </a:p>
        </p:txBody>
      </p:sp>
      <p:sp>
        <p:nvSpPr>
          <p:cNvPr id="6" name="Marcador de número de diapositiva 5">
            <a:extLst>
              <a:ext uri="{FF2B5EF4-FFF2-40B4-BE49-F238E27FC236}">
                <a16:creationId xmlns:a16="http://schemas.microsoft.com/office/drawing/2014/main" id="{7E7AF01D-4EDB-54BD-1215-95A887268070}"/>
              </a:ext>
            </a:extLst>
          </p:cNvPr>
          <p:cNvSpPr>
            <a:spLocks noGrp="1"/>
          </p:cNvSpPr>
          <p:nvPr>
            <p:ph type="sldNum" sz="quarter" idx="12"/>
          </p:nvPr>
        </p:nvSpPr>
        <p:spPr/>
        <p:txBody>
          <a:bodyPr/>
          <a:lstStyle/>
          <a:p>
            <a:pPr algn="r"/>
            <a:fld id="{A75ED612-41AE-4C02-BF09-8A8E608164B1}" type="slidenum">
              <a:rPr lang="es-ES" sz="1800" smtClean="0"/>
              <a:pPr algn="r"/>
              <a:t>32</a:t>
            </a:fld>
            <a:endParaRPr lang="es-ES" dirty="0"/>
          </a:p>
        </p:txBody>
      </p:sp>
      <p:sp>
        <p:nvSpPr>
          <p:cNvPr id="4" name="CuadroTexto 3">
            <a:extLst>
              <a:ext uri="{FF2B5EF4-FFF2-40B4-BE49-F238E27FC236}">
                <a16:creationId xmlns:a16="http://schemas.microsoft.com/office/drawing/2014/main" id="{7311E813-4665-6391-1CB4-1F62F6360264}"/>
              </a:ext>
            </a:extLst>
          </p:cNvPr>
          <p:cNvSpPr txBox="1"/>
          <p:nvPr/>
        </p:nvSpPr>
        <p:spPr>
          <a:xfrm>
            <a:off x="843462" y="6204492"/>
            <a:ext cx="7455514" cy="369332"/>
          </a:xfrm>
          <a:prstGeom prst="rect">
            <a:avLst/>
          </a:prstGeom>
          <a:solidFill>
            <a:schemeClr val="tx1"/>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s-ES" dirty="0"/>
              <a:t>2 transiciones a Xen por página </a:t>
            </a:r>
            <a:r>
              <a:rPr lang="es-ES" dirty="0">
                <a:sym typeface="Wingdings" panose="05000000000000000000" pitchFamily="2" charset="2"/>
              </a:rPr>
              <a:t> coger el fallo + actualizar tabla de páginas</a:t>
            </a:r>
            <a:endParaRPr lang="es-ES" dirty="0"/>
          </a:p>
        </p:txBody>
      </p:sp>
    </p:spTree>
    <p:extLst>
      <p:ext uri="{BB962C8B-B14F-4D97-AF65-F5344CB8AC3E}">
        <p14:creationId xmlns:p14="http://schemas.microsoft.com/office/powerpoint/2010/main" val="1115005631"/>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Aislamiento del desempeño</a:t>
            </a:r>
          </a:p>
        </p:txBody>
      </p:sp>
      <p:sp>
        <p:nvSpPr>
          <p:cNvPr id="5" name="Marcador de contenido 2">
            <a:extLst>
              <a:ext uri="{FF2B5EF4-FFF2-40B4-BE49-F238E27FC236}">
                <a16:creationId xmlns:a16="http://schemas.microsoft.com/office/drawing/2014/main" id="{7EFBAB3C-F8E9-D2BE-FAC6-18A1D0C1C424}"/>
              </a:ext>
            </a:extLst>
          </p:cNvPr>
          <p:cNvSpPr txBox="1">
            <a:spLocks/>
          </p:cNvSpPr>
          <p:nvPr/>
        </p:nvSpPr>
        <p:spPr>
          <a:xfrm>
            <a:off x="711414" y="2289810"/>
            <a:ext cx="7553725" cy="3815715"/>
          </a:xfrm>
          <a:prstGeom prst="rect">
            <a:avLst/>
          </a:prstGeom>
        </p:spPr>
        <p:txBody>
          <a:bodyPr vert="horz" lIns="68580" tIns="34290" rIns="68580" bIns="34290" rtlCol="0" anchor="t">
            <a:no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s-ES" sz="2000" b="1" dirty="0">
                <a:solidFill>
                  <a:srgbClr val="6600CC"/>
                </a:solidFill>
              </a:rPr>
              <a:t>OBJETIVO:</a:t>
            </a:r>
            <a:r>
              <a:rPr lang="es-ES" sz="2000" dirty="0"/>
              <a:t> demostrar el </a:t>
            </a:r>
            <a:r>
              <a:rPr lang="es-ES" sz="2000" b="1" dirty="0"/>
              <a:t>aislamiento de desempeño </a:t>
            </a:r>
            <a:r>
              <a:rPr lang="es-ES" sz="2000" dirty="0"/>
              <a:t>proporcionado por Xen incluso con cargas de trabajo maliciosas. </a:t>
            </a:r>
          </a:p>
          <a:p>
            <a:pPr marL="0" indent="0">
              <a:buNone/>
            </a:pPr>
            <a:r>
              <a:rPr lang="es-ES" sz="2000" dirty="0"/>
              <a:t>Se ejecutaron 4 dominios configurados con la misma asignación de recursos: </a:t>
            </a:r>
            <a:r>
              <a:rPr lang="es-ES" sz="2000" u="sng" dirty="0"/>
              <a:t>dos de ellos con una carga de trabajo previamente medida</a:t>
            </a:r>
            <a:r>
              <a:rPr lang="es-ES" sz="2000" dirty="0"/>
              <a:t>, y los otros </a:t>
            </a:r>
            <a:r>
              <a:rPr lang="es-ES" sz="2000" u="sng" dirty="0"/>
              <a:t>dos con procesos antisociales</a:t>
            </a:r>
            <a:r>
              <a:rPr lang="es-ES" sz="2000" dirty="0"/>
              <a:t>. </a:t>
            </a:r>
          </a:p>
          <a:p>
            <a:pPr marL="257175" indent="-257175" algn="just">
              <a:lnSpc>
                <a:spcPct val="107000"/>
              </a:lnSpc>
              <a:buFont typeface="Symbol" panose="05050102010706020507" pitchFamily="18" charset="2"/>
              <a:buChar char=""/>
            </a:pPr>
            <a:r>
              <a:rPr lang="es-ES" sz="2000" dirty="0"/>
              <a:t>Creación de muchos ficheros pequeños en directorios muy grandes.</a:t>
            </a:r>
          </a:p>
          <a:p>
            <a:pPr marL="257175" indent="-257175" algn="just">
              <a:lnSpc>
                <a:spcPct val="107000"/>
              </a:lnSpc>
              <a:buFont typeface="Symbol" panose="05050102010706020507" pitchFamily="18" charset="2"/>
              <a:buChar char=""/>
            </a:pPr>
            <a:r>
              <a:rPr lang="es-ES" sz="2000" dirty="0"/>
              <a:t>Fork bomb.</a:t>
            </a:r>
          </a:p>
          <a:p>
            <a:pPr marL="0" indent="0" algn="just">
              <a:lnSpc>
                <a:spcPct val="107000"/>
              </a:lnSpc>
              <a:buNone/>
            </a:pPr>
            <a:r>
              <a:rPr lang="es-ES" sz="2000" dirty="0"/>
              <a:t>Los resultados solo se veían afectados por el comportamiento de los dos dominios que ejecutaban procesos disruptivos.</a:t>
            </a:r>
          </a:p>
        </p:txBody>
      </p:sp>
      <p:sp>
        <p:nvSpPr>
          <p:cNvPr id="3" name="Marcador de número de diapositiva 2">
            <a:extLst>
              <a:ext uri="{FF2B5EF4-FFF2-40B4-BE49-F238E27FC236}">
                <a16:creationId xmlns:a16="http://schemas.microsoft.com/office/drawing/2014/main" id="{8A40360A-C1E5-7E36-4652-527ADB7AE4F4}"/>
              </a:ext>
            </a:extLst>
          </p:cNvPr>
          <p:cNvSpPr>
            <a:spLocks noGrp="1"/>
          </p:cNvSpPr>
          <p:nvPr>
            <p:ph type="sldNum" sz="quarter" idx="12"/>
          </p:nvPr>
        </p:nvSpPr>
        <p:spPr/>
        <p:txBody>
          <a:bodyPr/>
          <a:lstStyle/>
          <a:p>
            <a:pPr algn="r"/>
            <a:fld id="{A75ED612-41AE-4C02-BF09-8A8E608164B1}" type="slidenum">
              <a:rPr lang="es-ES" sz="1800" smtClean="0"/>
              <a:pPr algn="r"/>
              <a:t>33</a:t>
            </a:fld>
            <a:endParaRPr lang="es-ES" dirty="0"/>
          </a:p>
        </p:txBody>
      </p:sp>
    </p:spTree>
    <p:extLst>
      <p:ext uri="{BB962C8B-B14F-4D97-AF65-F5344CB8AC3E}">
        <p14:creationId xmlns:p14="http://schemas.microsoft.com/office/powerpoint/2010/main" val="3099582689"/>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F969490-BB37-E6F3-7F87-A006B1BEF853}"/>
              </a:ext>
            </a:extLst>
          </p:cNvPr>
          <p:cNvSpPr>
            <a:spLocks noGrp="1"/>
          </p:cNvSpPr>
          <p:nvPr>
            <p:ph type="ctrTitle"/>
          </p:nvPr>
        </p:nvSpPr>
        <p:spPr/>
        <p:txBody>
          <a:bodyPr>
            <a:noAutofit/>
          </a:bodyPr>
          <a:lstStyle/>
          <a:p>
            <a:r>
              <a:rPr lang="es-ES" sz="4400" dirty="0">
                <a:solidFill>
                  <a:schemeClr val="bg1"/>
                </a:solidFill>
              </a:rPr>
              <a:t>TRABAJOS RELACIONADOS Y OBJETIVOS</a:t>
            </a:r>
          </a:p>
        </p:txBody>
      </p:sp>
      <p:sp>
        <p:nvSpPr>
          <p:cNvPr id="4" name="Marcador de número de diapositiva 3">
            <a:extLst>
              <a:ext uri="{FF2B5EF4-FFF2-40B4-BE49-F238E27FC236}">
                <a16:creationId xmlns:a16="http://schemas.microsoft.com/office/drawing/2014/main" id="{C5EA7AF7-869D-163B-49D4-2AA98852682A}"/>
              </a:ext>
            </a:extLst>
          </p:cNvPr>
          <p:cNvSpPr>
            <a:spLocks noGrp="1"/>
          </p:cNvSpPr>
          <p:nvPr>
            <p:ph type="sldNum" sz="quarter" idx="12"/>
          </p:nvPr>
        </p:nvSpPr>
        <p:spPr/>
        <p:txBody>
          <a:bodyPr/>
          <a:lstStyle/>
          <a:p>
            <a:pPr algn="r"/>
            <a:fld id="{A75ED612-41AE-4C02-BF09-8A8E608164B1}" type="slidenum">
              <a:rPr lang="es-ES" sz="1800" smtClean="0"/>
              <a:pPr algn="r"/>
              <a:t>34</a:t>
            </a:fld>
            <a:endParaRPr lang="es-ES" dirty="0"/>
          </a:p>
        </p:txBody>
      </p:sp>
    </p:spTree>
    <p:extLst>
      <p:ext uri="{BB962C8B-B14F-4D97-AF65-F5344CB8AC3E}">
        <p14:creationId xmlns:p14="http://schemas.microsoft.com/office/powerpoint/2010/main" val="2362724229"/>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7EFBAB3C-F8E9-D2BE-FAC6-18A1D0C1C424}"/>
              </a:ext>
            </a:extLst>
          </p:cNvPr>
          <p:cNvSpPr txBox="1">
            <a:spLocks/>
          </p:cNvSpPr>
          <p:nvPr/>
        </p:nvSpPr>
        <p:spPr>
          <a:xfrm>
            <a:off x="902189" y="2366010"/>
            <a:ext cx="7553725" cy="3361113"/>
          </a:xfrm>
          <a:prstGeom prst="rect">
            <a:avLst/>
          </a:prstGeom>
        </p:spPr>
        <p:txBody>
          <a:bodyPr vert="horz" lIns="68580" tIns="34290" rIns="68580" bIns="34290" rtlCol="0" anchor="t">
            <a:no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s-ES" sz="1800" dirty="0"/>
              <a:t>Esta manera de enfocar la paravirtualización es innovadora y distinta a otros proyectos ya existentes como el </a:t>
            </a:r>
            <a:r>
              <a:rPr lang="es-ES" sz="1800" b="1" dirty="0"/>
              <a:t>proyecto Denali</a:t>
            </a:r>
            <a:r>
              <a:rPr lang="es-ES" sz="1800" dirty="0"/>
              <a:t>. Ambos tienen objetivos diferentes:</a:t>
            </a:r>
          </a:p>
          <a:p>
            <a:pPr marL="0" indent="0">
              <a:buNone/>
            </a:pPr>
            <a:endParaRPr lang="es-ES" sz="1800" dirty="0"/>
          </a:p>
          <a:p>
            <a:pPr marL="0" indent="0">
              <a:buNone/>
            </a:pPr>
            <a:endParaRPr lang="es-ES" sz="1800" dirty="0"/>
          </a:p>
          <a:p>
            <a:pPr marL="0" indent="0">
              <a:buNone/>
            </a:pPr>
            <a:endParaRPr lang="es-ES" sz="1800" dirty="0"/>
          </a:p>
          <a:p>
            <a:pPr marL="257175" indent="-257175" algn="just">
              <a:lnSpc>
                <a:spcPct val="107000"/>
              </a:lnSpc>
              <a:buFont typeface="Symbol" panose="05050102010706020507" pitchFamily="18" charset="2"/>
              <a:buChar char=""/>
            </a:pPr>
            <a:r>
              <a:rPr lang="es-ES" sz="1800" u="sng" dirty="0"/>
              <a:t>Cada VM</a:t>
            </a:r>
            <a:r>
              <a:rPr lang="es-ES" sz="1800" dirty="0"/>
              <a:t> aloja un SO desprotegido en el que solo tiene </a:t>
            </a:r>
            <a:r>
              <a:rPr lang="es-ES" sz="1800" u="sng" dirty="0"/>
              <a:t>un usuario y una aplicación</a:t>
            </a:r>
            <a:r>
              <a:rPr lang="es-ES" sz="1800" dirty="0"/>
              <a:t>.</a:t>
            </a:r>
          </a:p>
          <a:p>
            <a:pPr marL="257175" indent="-257175" algn="just">
              <a:lnSpc>
                <a:spcPct val="107000"/>
              </a:lnSpc>
              <a:buFont typeface="Symbol" panose="05050102010706020507" pitchFamily="18" charset="2"/>
              <a:buChar char=""/>
            </a:pPr>
            <a:r>
              <a:rPr lang="es-ES" sz="1800" dirty="0"/>
              <a:t>No se garantiza </a:t>
            </a:r>
            <a:r>
              <a:rPr lang="es-ES" sz="1800" u="sng" dirty="0"/>
              <a:t>aislamiento del desempeño</a:t>
            </a:r>
            <a:r>
              <a:rPr lang="es-ES" sz="1800" dirty="0"/>
              <a:t>.</a:t>
            </a:r>
          </a:p>
        </p:txBody>
      </p:sp>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Trabajos relacionados</a:t>
            </a:r>
          </a:p>
        </p:txBody>
      </p:sp>
      <p:graphicFrame>
        <p:nvGraphicFramePr>
          <p:cNvPr id="3" name="Marcador de contenido 4">
            <a:extLst>
              <a:ext uri="{FF2B5EF4-FFF2-40B4-BE49-F238E27FC236}">
                <a16:creationId xmlns:a16="http://schemas.microsoft.com/office/drawing/2014/main" id="{9579A906-C514-24C1-EF6A-B38521E82EE1}"/>
              </a:ext>
            </a:extLst>
          </p:cNvPr>
          <p:cNvGraphicFramePr>
            <a:graphicFrameLocks noGrp="1"/>
          </p:cNvGraphicFramePr>
          <p:nvPr>
            <p:ph idx="1"/>
            <p:extLst>
              <p:ext uri="{D42A27DB-BD31-4B8C-83A1-F6EECF244321}">
                <p14:modId xmlns:p14="http://schemas.microsoft.com/office/powerpoint/2010/main" val="3851650222"/>
              </p:ext>
            </p:extLst>
          </p:nvPr>
        </p:nvGraphicFramePr>
        <p:xfrm>
          <a:off x="902189" y="3271041"/>
          <a:ext cx="7487048" cy="1083564"/>
        </p:xfrm>
        <a:graphic>
          <a:graphicData uri="http://schemas.openxmlformats.org/drawingml/2006/table">
            <a:tbl>
              <a:tblPr firstRow="1" bandRow="1">
                <a:tableStyleId>{073A0DAA-6AF3-43AB-8588-CEC1D06C72B9}</a:tableStyleId>
              </a:tblPr>
              <a:tblGrid>
                <a:gridCol w="3743524">
                  <a:extLst>
                    <a:ext uri="{9D8B030D-6E8A-4147-A177-3AD203B41FA5}">
                      <a16:colId xmlns:a16="http://schemas.microsoft.com/office/drawing/2014/main" val="3647377774"/>
                    </a:ext>
                  </a:extLst>
                </a:gridCol>
                <a:gridCol w="3743524">
                  <a:extLst>
                    <a:ext uri="{9D8B030D-6E8A-4147-A177-3AD203B41FA5}">
                      <a16:colId xmlns:a16="http://schemas.microsoft.com/office/drawing/2014/main" val="2136123315"/>
                    </a:ext>
                  </a:extLst>
                </a:gridCol>
              </a:tblGrid>
              <a:tr h="297180">
                <a:tc>
                  <a:txBody>
                    <a:bodyPr/>
                    <a:lstStyle/>
                    <a:p>
                      <a:pPr algn="ctr"/>
                      <a:r>
                        <a:rPr lang="es-ES" sz="1600" dirty="0"/>
                        <a:t>Denali</a:t>
                      </a:r>
                    </a:p>
                  </a:txBody>
                  <a:tcPr marL="68580" marR="68580" marT="34290" marB="34290"/>
                </a:tc>
                <a:tc>
                  <a:txBody>
                    <a:bodyPr/>
                    <a:lstStyle/>
                    <a:p>
                      <a:pPr algn="ctr"/>
                      <a:r>
                        <a:rPr lang="es-ES" sz="1600" dirty="0"/>
                        <a:t>Xen</a:t>
                      </a:r>
                    </a:p>
                  </a:txBody>
                  <a:tcPr marL="68580" marR="68580" marT="34290" marB="34290"/>
                </a:tc>
                <a:extLst>
                  <a:ext uri="{0D108BD9-81ED-4DB2-BD59-A6C34878D82A}">
                    <a16:rowId xmlns:a16="http://schemas.microsoft.com/office/drawing/2014/main" val="585370518"/>
                  </a:ext>
                </a:extLst>
              </a:tr>
              <a:tr h="478346">
                <a:tc>
                  <a:txBody>
                    <a:bodyPr/>
                    <a:lstStyle/>
                    <a:p>
                      <a:pPr algn="just">
                        <a:lnSpc>
                          <a:spcPct val="107000"/>
                        </a:lnSpc>
                        <a:spcAft>
                          <a:spcPts val="800"/>
                        </a:spcAft>
                      </a:pPr>
                      <a:r>
                        <a:rPr lang="es-ES" sz="1600" kern="1200" dirty="0">
                          <a:solidFill>
                            <a:schemeClr val="dk1"/>
                          </a:solidFill>
                          <a:latin typeface="+mn-lt"/>
                          <a:ea typeface="+mn-ea"/>
                          <a:cs typeface="+mn-cs"/>
                        </a:rPr>
                        <a:t>Soporte de miles de MV ejecutando servicios de red (de pequeña escala + impopulares)</a:t>
                      </a:r>
                    </a:p>
                  </a:txBody>
                  <a:tcPr marL="51435" marR="51435" marT="0" marB="0"/>
                </a:tc>
                <a:tc>
                  <a:txBody>
                    <a:bodyPr/>
                    <a:lstStyle/>
                    <a:p>
                      <a:pPr algn="just">
                        <a:lnSpc>
                          <a:spcPct val="107000"/>
                        </a:lnSpc>
                        <a:spcAft>
                          <a:spcPts val="800"/>
                        </a:spcAft>
                      </a:pPr>
                      <a:r>
                        <a:rPr lang="es-ES" sz="1600" kern="1200" dirty="0">
                          <a:solidFill>
                            <a:schemeClr val="dk1"/>
                          </a:solidFill>
                          <a:latin typeface="+mn-lt"/>
                          <a:ea typeface="+mn-ea"/>
                          <a:cs typeface="+mn-cs"/>
                        </a:rPr>
                        <a:t>Soporte de 100 MV ejecutando aplicaciones y servicios estándar en la industria</a:t>
                      </a:r>
                    </a:p>
                  </a:txBody>
                  <a:tcPr marL="51435" marR="51435" marT="0" marB="0"/>
                </a:tc>
                <a:extLst>
                  <a:ext uri="{0D108BD9-81ED-4DB2-BD59-A6C34878D82A}">
                    <a16:rowId xmlns:a16="http://schemas.microsoft.com/office/drawing/2014/main" val="1370130654"/>
                  </a:ext>
                </a:extLst>
              </a:tr>
            </a:tbl>
          </a:graphicData>
        </a:graphic>
      </p:graphicFrame>
      <p:sp>
        <p:nvSpPr>
          <p:cNvPr id="6" name="Marcador de número de diapositiva 5">
            <a:extLst>
              <a:ext uri="{FF2B5EF4-FFF2-40B4-BE49-F238E27FC236}">
                <a16:creationId xmlns:a16="http://schemas.microsoft.com/office/drawing/2014/main" id="{50437D22-9B95-656A-0150-4F248C5C38C2}"/>
              </a:ext>
            </a:extLst>
          </p:cNvPr>
          <p:cNvSpPr>
            <a:spLocks noGrp="1"/>
          </p:cNvSpPr>
          <p:nvPr>
            <p:ph type="sldNum" sz="quarter" idx="12"/>
          </p:nvPr>
        </p:nvSpPr>
        <p:spPr/>
        <p:txBody>
          <a:bodyPr/>
          <a:lstStyle/>
          <a:p>
            <a:pPr algn="r"/>
            <a:fld id="{A75ED612-41AE-4C02-BF09-8A8E608164B1}" type="slidenum">
              <a:rPr lang="es-ES" sz="1800" smtClean="0"/>
              <a:pPr algn="r"/>
              <a:t>35</a:t>
            </a:fld>
            <a:endParaRPr lang="es-ES" dirty="0"/>
          </a:p>
        </p:txBody>
      </p:sp>
    </p:spTree>
    <p:extLst>
      <p:ext uri="{BB962C8B-B14F-4D97-AF65-F5344CB8AC3E}">
        <p14:creationId xmlns:p14="http://schemas.microsoft.com/office/powerpoint/2010/main" val="3990341253"/>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Trabajo futuro</a:t>
            </a:r>
          </a:p>
        </p:txBody>
      </p:sp>
      <p:sp>
        <p:nvSpPr>
          <p:cNvPr id="5" name="Marcador de contenido 2">
            <a:extLst>
              <a:ext uri="{FF2B5EF4-FFF2-40B4-BE49-F238E27FC236}">
                <a16:creationId xmlns:a16="http://schemas.microsoft.com/office/drawing/2014/main" id="{7EFBAB3C-F8E9-D2BE-FAC6-18A1D0C1C424}"/>
              </a:ext>
            </a:extLst>
          </p:cNvPr>
          <p:cNvSpPr txBox="1">
            <a:spLocks/>
          </p:cNvSpPr>
          <p:nvPr/>
        </p:nvSpPr>
        <p:spPr>
          <a:xfrm>
            <a:off x="617001" y="2003988"/>
            <a:ext cx="7908436" cy="4207814"/>
          </a:xfrm>
          <a:prstGeom prst="rect">
            <a:avLst/>
          </a:prstGeom>
        </p:spPr>
        <p:txBody>
          <a:bodyPr vert="horz" lIns="68580" tIns="34290" rIns="68580" bIns="34290" rtlCol="0" anchor="ctr">
            <a:no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s-ES" sz="2000" b="1" dirty="0"/>
              <a:t>Lanzamiento de una versión pública </a:t>
            </a:r>
            <a:r>
              <a:rPr lang="es-ES" sz="2000" dirty="0"/>
              <a:t>del software en un futuro próximo. Después de esta publicación, planean </a:t>
            </a:r>
            <a:r>
              <a:rPr lang="es-ES" sz="2000" b="1" dirty="0"/>
              <a:t>ampliar y mejorar Xen</a:t>
            </a:r>
            <a:r>
              <a:rPr lang="es-ES" sz="2000" dirty="0"/>
              <a:t>. </a:t>
            </a:r>
          </a:p>
          <a:p>
            <a:pPr marL="257175" indent="-257175" algn="just">
              <a:lnSpc>
                <a:spcPct val="107000"/>
              </a:lnSpc>
              <a:buFont typeface="Symbol" panose="05050102010706020507" pitchFamily="18" charset="2"/>
              <a:buChar char=""/>
            </a:pPr>
            <a:r>
              <a:rPr lang="es-ES" sz="2000" dirty="0"/>
              <a:t>Aumentar la eficiencia de los </a:t>
            </a:r>
            <a:r>
              <a:rPr lang="es-ES" sz="2000" u="sng" dirty="0"/>
              <a:t>discos</a:t>
            </a:r>
          </a:p>
          <a:p>
            <a:pPr marL="257175" indent="-257175" algn="just">
              <a:lnSpc>
                <a:spcPct val="107000"/>
              </a:lnSpc>
              <a:buFont typeface="Symbol" panose="05050102010706020507" pitchFamily="18" charset="2"/>
              <a:buChar char=""/>
            </a:pPr>
            <a:r>
              <a:rPr lang="es-ES" sz="2000" dirty="0"/>
              <a:t>Mejorar el rendimiento de la </a:t>
            </a:r>
            <a:r>
              <a:rPr lang="es-ES" sz="2000" u="sng" dirty="0"/>
              <a:t>memoria física</a:t>
            </a:r>
          </a:p>
          <a:p>
            <a:pPr marL="0" indent="0" algn="just">
              <a:lnSpc>
                <a:spcPct val="107000"/>
              </a:lnSpc>
              <a:buNone/>
            </a:pPr>
            <a:endParaRPr lang="es-ES" sz="2000" u="sng" dirty="0"/>
          </a:p>
          <a:p>
            <a:pPr marL="0" indent="0" algn="just">
              <a:lnSpc>
                <a:spcPct val="107000"/>
              </a:lnSpc>
              <a:buNone/>
            </a:pPr>
            <a:r>
              <a:rPr lang="es-ES" sz="2000" b="1" dirty="0"/>
              <a:t>Proyecto XenoServer</a:t>
            </a:r>
            <a:r>
              <a:rPr lang="es-ES" sz="2000" dirty="0"/>
              <a:t>: busca construir el sistema de control necesario para soportar una infraestructura de computadores a escala Internet.</a:t>
            </a:r>
          </a:p>
          <a:p>
            <a:pPr marL="0" indent="0" algn="just">
              <a:lnSpc>
                <a:spcPct val="107000"/>
              </a:lnSpc>
              <a:buNone/>
            </a:pPr>
            <a:endParaRPr lang="es-ES" sz="2000" dirty="0"/>
          </a:p>
          <a:p>
            <a:pPr marL="0" indent="0">
              <a:buNone/>
            </a:pPr>
            <a:r>
              <a:rPr lang="es-ES" sz="2000" b="1" dirty="0"/>
              <a:t>XenoXP</a:t>
            </a:r>
          </a:p>
        </p:txBody>
      </p:sp>
      <p:sp>
        <p:nvSpPr>
          <p:cNvPr id="6" name="Marcador de número de diapositiva 5">
            <a:extLst>
              <a:ext uri="{FF2B5EF4-FFF2-40B4-BE49-F238E27FC236}">
                <a16:creationId xmlns:a16="http://schemas.microsoft.com/office/drawing/2014/main" id="{CC222EDC-3D82-57BF-EF42-33111F5A77C0}"/>
              </a:ext>
            </a:extLst>
          </p:cNvPr>
          <p:cNvSpPr>
            <a:spLocks noGrp="1"/>
          </p:cNvSpPr>
          <p:nvPr>
            <p:ph type="sldNum" sz="quarter" idx="12"/>
          </p:nvPr>
        </p:nvSpPr>
        <p:spPr/>
        <p:txBody>
          <a:bodyPr/>
          <a:lstStyle/>
          <a:p>
            <a:pPr algn="r"/>
            <a:fld id="{A75ED612-41AE-4C02-BF09-8A8E608164B1}" type="slidenum">
              <a:rPr lang="es-ES" sz="1800" smtClean="0"/>
              <a:pPr algn="r"/>
              <a:t>36</a:t>
            </a:fld>
            <a:endParaRPr lang="es-ES" dirty="0"/>
          </a:p>
        </p:txBody>
      </p:sp>
    </p:spTree>
    <p:extLst>
      <p:ext uri="{BB962C8B-B14F-4D97-AF65-F5344CB8AC3E}">
        <p14:creationId xmlns:p14="http://schemas.microsoft.com/office/powerpoint/2010/main" val="1821814321"/>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conclusión</a:t>
            </a:r>
          </a:p>
        </p:txBody>
      </p:sp>
      <p:sp>
        <p:nvSpPr>
          <p:cNvPr id="5" name="Marcador de contenido 2">
            <a:extLst>
              <a:ext uri="{FF2B5EF4-FFF2-40B4-BE49-F238E27FC236}">
                <a16:creationId xmlns:a16="http://schemas.microsoft.com/office/drawing/2014/main" id="{7EFBAB3C-F8E9-D2BE-FAC6-18A1D0C1C424}"/>
              </a:ext>
            </a:extLst>
          </p:cNvPr>
          <p:cNvSpPr txBox="1">
            <a:spLocks/>
          </p:cNvSpPr>
          <p:nvPr/>
        </p:nvSpPr>
        <p:spPr>
          <a:xfrm>
            <a:off x="794356" y="2299335"/>
            <a:ext cx="7553725" cy="3361113"/>
          </a:xfrm>
          <a:prstGeom prst="rect">
            <a:avLst/>
          </a:prstGeom>
        </p:spPr>
        <p:txBody>
          <a:bodyPr vert="horz" lIns="68580" tIns="34290" rIns="68580" bIns="34290" rtlCol="0" anchor="ctr">
            <a:no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s-ES" sz="2000" dirty="0"/>
              <a:t>La decisión de utilizar </a:t>
            </a:r>
            <a:r>
              <a:rPr lang="es-ES" sz="2000" i="1" dirty="0"/>
              <a:t>full virtualization</a:t>
            </a:r>
            <a:r>
              <a:rPr lang="es-ES" sz="2000" dirty="0"/>
              <a:t>, aunque puede soportar SO directamente sin realizar ninguna modificación, tiene grandes </a:t>
            </a:r>
            <a:r>
              <a:rPr lang="es-ES" sz="2000" u="sng" dirty="0"/>
              <a:t>consecuencias negativas en el rendimiento</a:t>
            </a:r>
            <a:r>
              <a:rPr lang="es-ES" sz="2000" dirty="0"/>
              <a:t>.</a:t>
            </a:r>
          </a:p>
          <a:p>
            <a:pPr marL="0" indent="0">
              <a:buNone/>
            </a:pPr>
            <a:endParaRPr lang="es-ES" sz="2000" dirty="0"/>
          </a:p>
          <a:p>
            <a:pPr marL="0" indent="0" algn="just">
              <a:lnSpc>
                <a:spcPct val="107000"/>
              </a:lnSpc>
              <a:spcAft>
                <a:spcPts val="600"/>
              </a:spcAft>
              <a:buNone/>
            </a:pPr>
            <a:r>
              <a:rPr lang="es-ES" sz="2000" b="1" dirty="0"/>
              <a:t>Xen</a:t>
            </a:r>
            <a:r>
              <a:rPr lang="es-ES" sz="2000" dirty="0"/>
              <a:t> proporciona una excelente plataforma para </a:t>
            </a:r>
            <a:r>
              <a:rPr lang="es-ES" sz="2000" b="1" dirty="0"/>
              <a:t>desplegar una gran variedad de servicios centrados en la red</a:t>
            </a:r>
            <a:r>
              <a:rPr lang="es-ES" sz="2000" dirty="0"/>
              <a:t>. </a:t>
            </a:r>
          </a:p>
          <a:p>
            <a:pPr marL="0" indent="0" algn="just">
              <a:lnSpc>
                <a:spcPct val="107000"/>
              </a:lnSpc>
              <a:spcAft>
                <a:spcPts val="600"/>
              </a:spcAft>
              <a:buNone/>
            </a:pPr>
            <a:r>
              <a:rPr lang="es-ES" sz="2000" dirty="0"/>
              <a:t>Además, el </a:t>
            </a:r>
            <a:r>
              <a:rPr lang="es-ES" sz="2000" u="sng" dirty="0"/>
              <a:t>rendimiento de XenoLinux</a:t>
            </a:r>
            <a:r>
              <a:rPr lang="es-ES" sz="2000" dirty="0"/>
              <a:t> en Xen es prácticamente </a:t>
            </a:r>
            <a:r>
              <a:rPr lang="es-ES" sz="2000" u="sng" dirty="0"/>
              <a:t>equivalente</a:t>
            </a:r>
            <a:r>
              <a:rPr lang="es-ES" sz="2000" dirty="0"/>
              <a:t> a el rendimiento del sistema </a:t>
            </a:r>
            <a:r>
              <a:rPr lang="es-ES" sz="2000" u="sng" dirty="0"/>
              <a:t>Linux nativo</a:t>
            </a:r>
            <a:r>
              <a:rPr lang="es-ES" sz="2000" dirty="0"/>
              <a:t>.</a:t>
            </a:r>
          </a:p>
        </p:txBody>
      </p:sp>
      <p:sp>
        <p:nvSpPr>
          <p:cNvPr id="3" name="Marcador de número de diapositiva 2">
            <a:extLst>
              <a:ext uri="{FF2B5EF4-FFF2-40B4-BE49-F238E27FC236}">
                <a16:creationId xmlns:a16="http://schemas.microsoft.com/office/drawing/2014/main" id="{BD200F85-60F9-4618-1416-8E502989E97F}"/>
              </a:ext>
            </a:extLst>
          </p:cNvPr>
          <p:cNvSpPr>
            <a:spLocks noGrp="1"/>
          </p:cNvSpPr>
          <p:nvPr>
            <p:ph type="sldNum" sz="quarter" idx="12"/>
          </p:nvPr>
        </p:nvSpPr>
        <p:spPr/>
        <p:txBody>
          <a:bodyPr/>
          <a:lstStyle/>
          <a:p>
            <a:pPr algn="r"/>
            <a:fld id="{A75ED612-41AE-4C02-BF09-8A8E608164B1}" type="slidenum">
              <a:rPr lang="es-ES" sz="1800" smtClean="0"/>
              <a:pPr algn="r"/>
              <a:t>37</a:t>
            </a:fld>
            <a:endParaRPr lang="es-ES" dirty="0"/>
          </a:p>
        </p:txBody>
      </p:sp>
    </p:spTree>
    <p:extLst>
      <p:ext uri="{BB962C8B-B14F-4D97-AF65-F5344CB8AC3E}">
        <p14:creationId xmlns:p14="http://schemas.microsoft.com/office/powerpoint/2010/main" val="1525074278"/>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F969490-BB37-E6F3-7F87-A006B1BEF853}"/>
              </a:ext>
            </a:extLst>
          </p:cNvPr>
          <p:cNvSpPr>
            <a:spLocks noGrp="1"/>
          </p:cNvSpPr>
          <p:nvPr>
            <p:ph type="ctrTitle"/>
          </p:nvPr>
        </p:nvSpPr>
        <p:spPr/>
        <p:txBody>
          <a:bodyPr>
            <a:noAutofit/>
          </a:bodyPr>
          <a:lstStyle/>
          <a:p>
            <a:r>
              <a:rPr lang="es-ES" sz="4800" dirty="0">
                <a:solidFill>
                  <a:schemeClr val="bg1"/>
                </a:solidFill>
              </a:rPr>
              <a:t>VALORACIÓN PERSONAL</a:t>
            </a:r>
          </a:p>
        </p:txBody>
      </p:sp>
      <p:sp>
        <p:nvSpPr>
          <p:cNvPr id="4" name="Marcador de número de diapositiva 3">
            <a:extLst>
              <a:ext uri="{FF2B5EF4-FFF2-40B4-BE49-F238E27FC236}">
                <a16:creationId xmlns:a16="http://schemas.microsoft.com/office/drawing/2014/main" id="{C5EA7AF7-869D-163B-49D4-2AA98852682A}"/>
              </a:ext>
            </a:extLst>
          </p:cNvPr>
          <p:cNvSpPr>
            <a:spLocks noGrp="1"/>
          </p:cNvSpPr>
          <p:nvPr>
            <p:ph type="sldNum" sz="quarter" idx="12"/>
          </p:nvPr>
        </p:nvSpPr>
        <p:spPr/>
        <p:txBody>
          <a:bodyPr/>
          <a:lstStyle/>
          <a:p>
            <a:pPr algn="r"/>
            <a:fld id="{A75ED612-41AE-4C02-BF09-8A8E608164B1}" type="slidenum">
              <a:rPr lang="es-ES" sz="1800" smtClean="0"/>
              <a:pPr algn="r"/>
              <a:t>38</a:t>
            </a:fld>
            <a:endParaRPr lang="es-ES" dirty="0"/>
          </a:p>
        </p:txBody>
      </p:sp>
    </p:spTree>
    <p:extLst>
      <p:ext uri="{BB962C8B-B14F-4D97-AF65-F5344CB8AC3E}">
        <p14:creationId xmlns:p14="http://schemas.microsoft.com/office/powerpoint/2010/main" val="1881618786"/>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PUNTOS FUERTES Y DEBILIDADES</a:t>
            </a:r>
          </a:p>
        </p:txBody>
      </p:sp>
      <p:graphicFrame>
        <p:nvGraphicFramePr>
          <p:cNvPr id="5" name="Marcador de contenido 4">
            <a:extLst>
              <a:ext uri="{FF2B5EF4-FFF2-40B4-BE49-F238E27FC236}">
                <a16:creationId xmlns:a16="http://schemas.microsoft.com/office/drawing/2014/main" id="{5AB0E380-19C2-4158-BF0F-AAA37A61CEDD}"/>
              </a:ext>
            </a:extLst>
          </p:cNvPr>
          <p:cNvGraphicFramePr>
            <a:graphicFrameLocks noGrp="1"/>
          </p:cNvGraphicFramePr>
          <p:nvPr>
            <p:ph idx="1"/>
            <p:extLst>
              <p:ext uri="{D42A27DB-BD31-4B8C-83A1-F6EECF244321}">
                <p14:modId xmlns:p14="http://schemas.microsoft.com/office/powerpoint/2010/main" val="3346585064"/>
              </p:ext>
            </p:extLst>
          </p:nvPr>
        </p:nvGraphicFramePr>
        <p:xfrm>
          <a:off x="512226" y="2653382"/>
          <a:ext cx="8117986" cy="2411683"/>
        </p:xfrm>
        <a:graphic>
          <a:graphicData uri="http://schemas.openxmlformats.org/drawingml/2006/table">
            <a:tbl>
              <a:tblPr firstRow="1" bandRow="1">
                <a:tableStyleId>{073A0DAA-6AF3-43AB-8588-CEC1D06C72B9}</a:tableStyleId>
              </a:tblPr>
              <a:tblGrid>
                <a:gridCol w="4058993">
                  <a:extLst>
                    <a:ext uri="{9D8B030D-6E8A-4147-A177-3AD203B41FA5}">
                      <a16:colId xmlns:a16="http://schemas.microsoft.com/office/drawing/2014/main" val="3647377774"/>
                    </a:ext>
                  </a:extLst>
                </a:gridCol>
                <a:gridCol w="4058993">
                  <a:extLst>
                    <a:ext uri="{9D8B030D-6E8A-4147-A177-3AD203B41FA5}">
                      <a16:colId xmlns:a16="http://schemas.microsoft.com/office/drawing/2014/main" val="2136123315"/>
                    </a:ext>
                  </a:extLst>
                </a:gridCol>
              </a:tblGrid>
              <a:tr h="384927">
                <a:tc>
                  <a:txBody>
                    <a:bodyPr/>
                    <a:lstStyle/>
                    <a:p>
                      <a:pPr algn="ctr"/>
                      <a:r>
                        <a:rPr lang="es-ES" sz="2000" dirty="0"/>
                        <a:t>Puntos Fuertes</a:t>
                      </a:r>
                    </a:p>
                  </a:txBody>
                  <a:tcPr marL="68580" marR="68580" marT="34290" marB="34290" anchor="ctr"/>
                </a:tc>
                <a:tc>
                  <a:txBody>
                    <a:bodyPr/>
                    <a:lstStyle/>
                    <a:p>
                      <a:pPr algn="ctr"/>
                      <a:r>
                        <a:rPr lang="es-ES" sz="2000" dirty="0"/>
                        <a:t>Debilidades</a:t>
                      </a:r>
                    </a:p>
                  </a:txBody>
                  <a:tcPr marL="68580" marR="68580" marT="34290" marB="34290" anchor="ctr"/>
                </a:tc>
                <a:extLst>
                  <a:ext uri="{0D108BD9-81ED-4DB2-BD59-A6C34878D82A}">
                    <a16:rowId xmlns:a16="http://schemas.microsoft.com/office/drawing/2014/main" val="585370518"/>
                  </a:ext>
                </a:extLst>
              </a:tr>
              <a:tr h="1013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t>Enfatiza el propósito del artículo y justifica su relevancia en el ámbito de la virtualización.</a:t>
                      </a:r>
                    </a:p>
                  </a:txBody>
                  <a:tcPr marL="68580" marR="68580" marT="34290" marB="34290" anchor="ctr"/>
                </a:tc>
                <a:tc>
                  <a:txBody>
                    <a:bodyPr/>
                    <a:lstStyle/>
                    <a:p>
                      <a:pPr algn="l"/>
                      <a:r>
                        <a:rPr lang="es-ES" sz="2000" dirty="0"/>
                        <a:t>No detalla ciertos aspectos de la virtualización (p.ej. los dispositivos de entrada/salida).</a:t>
                      </a:r>
                    </a:p>
                  </a:txBody>
                  <a:tcPr marL="68580" marR="68580" marT="34290" marB="34290" anchor="ctr"/>
                </a:tc>
                <a:extLst>
                  <a:ext uri="{0D108BD9-81ED-4DB2-BD59-A6C34878D82A}">
                    <a16:rowId xmlns:a16="http://schemas.microsoft.com/office/drawing/2014/main" val="1370130654"/>
                  </a:ext>
                </a:extLst>
              </a:tr>
              <a:tr h="1013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t>Aporta una visión revolucionaria que mejora los resultados obtenidos con las técnicas de virtualización clásicas.</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t>Las pruebas de evaluación no son completamente fieles a la realidad.</a:t>
                      </a:r>
                    </a:p>
                  </a:txBody>
                  <a:tcPr marL="68580" marR="68580" marT="34290" marB="34290" anchor="ctr"/>
                </a:tc>
                <a:extLst>
                  <a:ext uri="{0D108BD9-81ED-4DB2-BD59-A6C34878D82A}">
                    <a16:rowId xmlns:a16="http://schemas.microsoft.com/office/drawing/2014/main" val="51064632"/>
                  </a:ext>
                </a:extLst>
              </a:tr>
            </a:tbl>
          </a:graphicData>
        </a:graphic>
      </p:graphicFrame>
      <p:sp>
        <p:nvSpPr>
          <p:cNvPr id="3" name="Marcador de número de diapositiva 2">
            <a:extLst>
              <a:ext uri="{FF2B5EF4-FFF2-40B4-BE49-F238E27FC236}">
                <a16:creationId xmlns:a16="http://schemas.microsoft.com/office/drawing/2014/main" id="{7DF2057B-8B51-44BD-B5F6-D4EAEA03E0E3}"/>
              </a:ext>
            </a:extLst>
          </p:cNvPr>
          <p:cNvSpPr>
            <a:spLocks noGrp="1"/>
          </p:cNvSpPr>
          <p:nvPr>
            <p:ph type="sldNum" sz="quarter" idx="12"/>
          </p:nvPr>
        </p:nvSpPr>
        <p:spPr/>
        <p:txBody>
          <a:bodyPr/>
          <a:lstStyle/>
          <a:p>
            <a:pPr algn="r"/>
            <a:fld id="{A75ED612-41AE-4C02-BF09-8A8E608164B1}" type="slidenum">
              <a:rPr lang="es-ES" sz="1800" smtClean="0"/>
              <a:pPr algn="r"/>
              <a:t>39</a:t>
            </a:fld>
            <a:endParaRPr lang="es-ES" dirty="0"/>
          </a:p>
        </p:txBody>
      </p:sp>
    </p:spTree>
    <p:extLst>
      <p:ext uri="{BB962C8B-B14F-4D97-AF65-F5344CB8AC3E}">
        <p14:creationId xmlns:p14="http://schemas.microsoft.com/office/powerpoint/2010/main" val="250095682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¿Por qué nace xen?</a:t>
            </a:r>
            <a:endParaRPr lang="es-ES" sz="3600" dirty="0">
              <a:solidFill>
                <a:schemeClr val="bg1"/>
              </a:solidFill>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F76F0373-F2F7-BA71-2541-8D8C15FC8BF5}"/>
              </a:ext>
            </a:extLst>
          </p:cNvPr>
          <p:cNvSpPr>
            <a:spLocks noGrp="1"/>
          </p:cNvSpPr>
          <p:nvPr>
            <p:ph idx="1"/>
          </p:nvPr>
        </p:nvSpPr>
        <p:spPr>
          <a:xfrm>
            <a:off x="323849" y="2238375"/>
            <a:ext cx="8650987" cy="4184480"/>
          </a:xfrm>
        </p:spPr>
        <p:txBody>
          <a:bodyPr anchor="t">
            <a:normAutofit/>
          </a:bodyPr>
          <a:lstStyle/>
          <a:p>
            <a:pPr marL="0" indent="0">
              <a:buNone/>
            </a:pPr>
            <a:r>
              <a:rPr lang="es-ES" sz="2000" b="1" dirty="0">
                <a:solidFill>
                  <a:srgbClr val="6600CC"/>
                </a:solidFill>
              </a:rPr>
              <a:t>OBJETIVO: </a:t>
            </a:r>
            <a:r>
              <a:rPr lang="es-ES" sz="2000" dirty="0"/>
              <a:t>virtualizar los recursos de un computador.</a:t>
            </a:r>
          </a:p>
          <a:p>
            <a:pPr marL="0" indent="0">
              <a:buNone/>
            </a:pPr>
            <a:endParaRPr lang="es-ES" sz="2000" dirty="0"/>
          </a:p>
          <a:p>
            <a:pPr marL="0" indent="0">
              <a:buNone/>
            </a:pPr>
            <a:r>
              <a:rPr lang="es-ES" sz="2000" dirty="0"/>
              <a:t>Los VMM tradicionales utilizan </a:t>
            </a:r>
            <a:r>
              <a:rPr lang="es-ES" sz="2000" b="1" i="1" dirty="0"/>
              <a:t>full-virtualization</a:t>
            </a:r>
            <a:r>
              <a:rPr lang="es-ES" sz="2000" dirty="0"/>
              <a:t>: el hardware virtual es funcionalmente idéntico a la máquina subyacente. Esto </a:t>
            </a:r>
            <a:r>
              <a:rPr lang="es-ES" sz="2000" u="sng" dirty="0"/>
              <a:t>permite alojar SOs sin necesidad de modificarlos</a:t>
            </a:r>
            <a:r>
              <a:rPr lang="es-ES" sz="2000" dirty="0"/>
              <a:t>, pero tiene muchas </a:t>
            </a:r>
            <a:r>
              <a:rPr lang="es-ES" sz="2000" u="sng" dirty="0">
                <a:solidFill>
                  <a:schemeClr val="accent1"/>
                </a:solidFill>
              </a:rPr>
              <a:t>desventajas</a:t>
            </a:r>
            <a:r>
              <a:rPr lang="es-ES" sz="2000" dirty="0"/>
              <a:t>.</a:t>
            </a:r>
          </a:p>
          <a:p>
            <a:pPr marL="0" indent="0">
              <a:buNone/>
            </a:pPr>
            <a:endParaRPr lang="es-ES" sz="2000" dirty="0"/>
          </a:p>
          <a:p>
            <a:pPr marL="0" indent="0">
              <a:buNone/>
            </a:pPr>
            <a:r>
              <a:rPr lang="es-ES" sz="2000" dirty="0"/>
              <a:t>Por el contrario, Xen utiliza </a:t>
            </a:r>
            <a:r>
              <a:rPr lang="es-ES" sz="2000" b="1" dirty="0"/>
              <a:t>paravirtualización: </a:t>
            </a:r>
            <a:r>
              <a:rPr lang="es-ES" sz="2000" dirty="0"/>
              <a:t>una</a:t>
            </a:r>
            <a:r>
              <a:rPr lang="es-ES" sz="2000" b="1" dirty="0"/>
              <a:t> </a:t>
            </a:r>
            <a:r>
              <a:rPr lang="es-ES" sz="2000" dirty="0"/>
              <a:t>abstracción de la máquina virtual que es similar, pero no idéntica, al hardware subyacente. Lo cual </a:t>
            </a:r>
            <a:r>
              <a:rPr lang="es-ES" sz="2000" u="sng" dirty="0">
                <a:solidFill>
                  <a:srgbClr val="00B050"/>
                </a:solidFill>
              </a:rPr>
              <a:t>mejora el rendimiento</a:t>
            </a:r>
            <a:r>
              <a:rPr lang="es-ES" sz="2000" dirty="0"/>
              <a:t>.</a:t>
            </a:r>
          </a:p>
          <a:p>
            <a:pPr marL="257175" indent="-257175" algn="just">
              <a:lnSpc>
                <a:spcPct val="107000"/>
              </a:lnSpc>
              <a:buClr>
                <a:prstClr val="black"/>
              </a:buClr>
              <a:buFont typeface="Symbol" panose="05050102010706020507" pitchFamily="18" charset="2"/>
              <a:buChar char=""/>
              <a:defRPr/>
            </a:pPr>
            <a:r>
              <a:rPr lang="es-ES" sz="2000" dirty="0"/>
              <a:t>Implica </a:t>
            </a:r>
            <a:r>
              <a:rPr lang="es-ES" sz="2000" u="sng" dirty="0"/>
              <a:t>modificaciones en el GuestOS</a:t>
            </a:r>
            <a:r>
              <a:rPr lang="es-ES" sz="2000" dirty="0"/>
              <a:t>, pero </a:t>
            </a:r>
            <a:r>
              <a:rPr lang="es-ES" sz="2000" u="sng" dirty="0"/>
              <a:t>no se necesita modificar sus aplicaciones</a:t>
            </a:r>
            <a:r>
              <a:rPr lang="es-ES" sz="2000" dirty="0"/>
              <a:t>.</a:t>
            </a:r>
          </a:p>
        </p:txBody>
      </p:sp>
      <p:sp>
        <p:nvSpPr>
          <p:cNvPr id="4" name="Marcador de número de diapositiva 3">
            <a:extLst>
              <a:ext uri="{FF2B5EF4-FFF2-40B4-BE49-F238E27FC236}">
                <a16:creationId xmlns:a16="http://schemas.microsoft.com/office/drawing/2014/main" id="{0A86618A-82AA-FB61-8C26-1785F53C9740}"/>
              </a:ext>
            </a:extLst>
          </p:cNvPr>
          <p:cNvSpPr>
            <a:spLocks noGrp="1"/>
          </p:cNvSpPr>
          <p:nvPr>
            <p:ph type="sldNum" sz="quarter" idx="12"/>
          </p:nvPr>
        </p:nvSpPr>
        <p:spPr/>
        <p:txBody>
          <a:bodyPr/>
          <a:lstStyle/>
          <a:p>
            <a:pPr algn="r"/>
            <a:fld id="{A75ED612-41AE-4C02-BF09-8A8E608164B1}" type="slidenum">
              <a:rPr lang="es-ES" sz="1800" smtClean="0"/>
              <a:pPr algn="r"/>
              <a:t>4</a:t>
            </a:fld>
            <a:endParaRPr lang="es-ES" sz="1800" dirty="0"/>
          </a:p>
        </p:txBody>
      </p:sp>
    </p:spTree>
    <p:extLst>
      <p:ext uri="{BB962C8B-B14F-4D97-AF65-F5344CB8AC3E}">
        <p14:creationId xmlns:p14="http://schemas.microsoft.com/office/powerpoint/2010/main" val="3191832023"/>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Valoración final</a:t>
            </a:r>
            <a:endParaRPr lang="es-ES" sz="3600" dirty="0">
              <a:solidFill>
                <a:schemeClr val="bg1"/>
              </a:solidFill>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F76F0373-F2F7-BA71-2541-8D8C15FC8BF5}"/>
              </a:ext>
            </a:extLst>
          </p:cNvPr>
          <p:cNvSpPr>
            <a:spLocks noGrp="1"/>
          </p:cNvSpPr>
          <p:nvPr>
            <p:ph idx="1"/>
          </p:nvPr>
        </p:nvSpPr>
        <p:spPr>
          <a:xfrm>
            <a:off x="353920" y="2232660"/>
            <a:ext cx="8434598" cy="3154680"/>
          </a:xfrm>
        </p:spPr>
        <p:txBody>
          <a:bodyPr>
            <a:normAutofit lnSpcReduction="10000"/>
          </a:bodyPr>
          <a:lstStyle/>
          <a:p>
            <a:pPr marL="0" indent="0">
              <a:buNone/>
            </a:pPr>
            <a:r>
              <a:rPr lang="es-ES" sz="2000" dirty="0"/>
              <a:t>Paper evaluado: </a:t>
            </a:r>
            <a:r>
              <a:rPr lang="es-ES" sz="2000" b="1" dirty="0"/>
              <a:t>Xen And The Art Of Virtualization</a:t>
            </a:r>
          </a:p>
          <a:p>
            <a:pPr marL="0" indent="0">
              <a:buNone/>
            </a:pPr>
            <a:r>
              <a:rPr lang="es-ES" sz="2000" dirty="0"/>
              <a:t>Año de publicación: </a:t>
            </a:r>
            <a:r>
              <a:rPr lang="es-ES" sz="2000" b="1" dirty="0"/>
              <a:t>2003</a:t>
            </a:r>
          </a:p>
          <a:p>
            <a:pPr marL="0" indent="0">
              <a:buNone/>
            </a:pPr>
            <a:r>
              <a:rPr lang="es-ES" sz="2000" dirty="0"/>
              <a:t>Institución: </a:t>
            </a:r>
            <a:r>
              <a:rPr lang="es-ES" sz="2000" b="1" dirty="0"/>
              <a:t>Universidad de Cambridge</a:t>
            </a:r>
          </a:p>
          <a:p>
            <a:pPr marL="0" indent="0">
              <a:buNone/>
            </a:pPr>
            <a:r>
              <a:rPr lang="es-ES" sz="2000" dirty="0"/>
              <a:t>Autores: </a:t>
            </a:r>
            <a:r>
              <a:rPr lang="es-ES" sz="2000" b="1" dirty="0"/>
              <a:t>Paul </a:t>
            </a:r>
            <a:r>
              <a:rPr lang="es-ES" sz="2000" b="1" dirty="0" err="1"/>
              <a:t>Barham</a:t>
            </a:r>
            <a:r>
              <a:rPr lang="es-ES" sz="2000" b="1" dirty="0"/>
              <a:t>, Boris </a:t>
            </a:r>
            <a:r>
              <a:rPr lang="es-ES" sz="2000" b="1" dirty="0" err="1"/>
              <a:t>Dragovic</a:t>
            </a:r>
            <a:r>
              <a:rPr lang="es-ES" sz="2000" b="1" dirty="0"/>
              <a:t>, </a:t>
            </a:r>
            <a:r>
              <a:rPr lang="es-ES" sz="2000" b="1" dirty="0" err="1"/>
              <a:t>Keir</a:t>
            </a:r>
            <a:r>
              <a:rPr lang="es-ES" sz="2000" b="1" dirty="0"/>
              <a:t> Fraser, Steven Hand, Tim Harris, Alex Ho, </a:t>
            </a:r>
            <a:r>
              <a:rPr lang="es-ES" sz="2000" b="1" dirty="0" err="1"/>
              <a:t>Rolf</a:t>
            </a:r>
            <a:r>
              <a:rPr lang="es-ES" sz="2000" b="1" dirty="0"/>
              <a:t> </a:t>
            </a:r>
            <a:r>
              <a:rPr lang="es-ES" sz="2000" b="1" dirty="0" err="1"/>
              <a:t>Neugebauery</a:t>
            </a:r>
            <a:r>
              <a:rPr lang="es-ES" sz="2000" b="1" dirty="0"/>
              <a:t>, Ian Pratt, Andrew </a:t>
            </a:r>
            <a:r>
              <a:rPr lang="es-ES" sz="2000" b="1" dirty="0" err="1"/>
              <a:t>Wareld</a:t>
            </a:r>
            <a:endParaRPr lang="es-ES" sz="2000" b="1" dirty="0"/>
          </a:p>
          <a:p>
            <a:pPr marL="0" indent="0">
              <a:buNone/>
            </a:pPr>
            <a:endParaRPr lang="es-ES" sz="2000" b="1" dirty="0"/>
          </a:p>
          <a:p>
            <a:pPr marL="0" indent="0">
              <a:buNone/>
            </a:pPr>
            <a:r>
              <a:rPr lang="es-ES" sz="2000" dirty="0"/>
              <a:t>Arquitectura: </a:t>
            </a:r>
            <a:r>
              <a:rPr lang="es-ES" sz="2000" b="1" dirty="0"/>
              <a:t>x86</a:t>
            </a:r>
          </a:p>
          <a:p>
            <a:pPr marL="0" indent="0">
              <a:buNone/>
            </a:pPr>
            <a:r>
              <a:rPr lang="es-ES" sz="2000" dirty="0"/>
              <a:t>GuestOS: </a:t>
            </a:r>
            <a:r>
              <a:rPr lang="es-ES" sz="2000" b="1" dirty="0"/>
              <a:t>Linux (XenoLinux)</a:t>
            </a:r>
            <a:endParaRPr lang="es-ES" sz="1800" b="1" dirty="0"/>
          </a:p>
        </p:txBody>
      </p:sp>
      <p:sp>
        <p:nvSpPr>
          <p:cNvPr id="4" name="Marcador de número de diapositiva 3">
            <a:extLst>
              <a:ext uri="{FF2B5EF4-FFF2-40B4-BE49-F238E27FC236}">
                <a16:creationId xmlns:a16="http://schemas.microsoft.com/office/drawing/2014/main" id="{1DEC6E0F-2099-732F-90DB-DE4EBFE75DDA}"/>
              </a:ext>
            </a:extLst>
          </p:cNvPr>
          <p:cNvSpPr>
            <a:spLocks noGrp="1"/>
          </p:cNvSpPr>
          <p:nvPr>
            <p:ph type="sldNum" sz="quarter" idx="12"/>
          </p:nvPr>
        </p:nvSpPr>
        <p:spPr/>
        <p:txBody>
          <a:bodyPr/>
          <a:lstStyle/>
          <a:p>
            <a:pPr algn="r"/>
            <a:fld id="{A75ED612-41AE-4C02-BF09-8A8E608164B1}" type="slidenum">
              <a:rPr lang="es-ES" sz="1800" smtClean="0"/>
              <a:pPr algn="r"/>
              <a:t>40</a:t>
            </a:fld>
            <a:endParaRPr lang="es-ES" dirty="0"/>
          </a:p>
        </p:txBody>
      </p:sp>
      <p:sp>
        <p:nvSpPr>
          <p:cNvPr id="5" name="CuadroTexto 4">
            <a:extLst>
              <a:ext uri="{FF2B5EF4-FFF2-40B4-BE49-F238E27FC236}">
                <a16:creationId xmlns:a16="http://schemas.microsoft.com/office/drawing/2014/main" id="{370CB7DF-A831-2C64-16B7-6C0D338805C7}"/>
              </a:ext>
            </a:extLst>
          </p:cNvPr>
          <p:cNvSpPr txBox="1"/>
          <p:nvPr/>
        </p:nvSpPr>
        <p:spPr>
          <a:xfrm>
            <a:off x="6340012" y="2441761"/>
            <a:ext cx="1900238" cy="415498"/>
          </a:xfrm>
          <a:prstGeom prst="rect">
            <a:avLst/>
          </a:prstGeom>
          <a:solidFill>
            <a:srgbClr val="00B050"/>
          </a:solidFill>
          <a:ln w="57150">
            <a:solidFill>
              <a:schemeClr val="tx1"/>
            </a:solidFill>
          </a:ln>
          <a:effectLst>
            <a:outerShdw blurRad="50800" dist="38100" dir="2700000" algn="tl" rotWithShape="0">
              <a:prstClr val="black">
                <a:alpha val="40000"/>
              </a:prstClr>
            </a:outerShdw>
          </a:effectLst>
        </p:spPr>
        <p:style>
          <a:lnRef idx="2">
            <a:schemeClr val="accent2">
              <a:shade val="15000"/>
            </a:schemeClr>
          </a:lnRef>
          <a:fillRef idx="1">
            <a:schemeClr val="accent2"/>
          </a:fillRef>
          <a:effectRef idx="0">
            <a:schemeClr val="accent2"/>
          </a:effectRef>
          <a:fontRef idx="minor">
            <a:schemeClr val="lt1"/>
          </a:fontRef>
        </p:style>
        <p:txBody>
          <a:bodyPr wrap="square" rtlCol="0" anchor="ctr">
            <a:spAutoFit/>
          </a:bodyPr>
          <a:lstStyle/>
          <a:p>
            <a:pPr algn="ctr"/>
            <a:r>
              <a:rPr lang="es-ES" sz="2100" b="1" dirty="0"/>
              <a:t>APROBADO</a:t>
            </a:r>
            <a:endParaRPr lang="es-ES" sz="1350" b="1" dirty="0"/>
          </a:p>
        </p:txBody>
      </p:sp>
      <p:graphicFrame>
        <p:nvGraphicFramePr>
          <p:cNvPr id="6" name="Tabla 5">
            <a:extLst>
              <a:ext uri="{FF2B5EF4-FFF2-40B4-BE49-F238E27FC236}">
                <a16:creationId xmlns:a16="http://schemas.microsoft.com/office/drawing/2014/main" id="{2FF7D246-597D-B656-5165-939F1D3FDCEC}"/>
              </a:ext>
            </a:extLst>
          </p:cNvPr>
          <p:cNvGraphicFramePr>
            <a:graphicFrameLocks noGrp="1"/>
          </p:cNvGraphicFramePr>
          <p:nvPr>
            <p:extLst>
              <p:ext uri="{D42A27DB-BD31-4B8C-83A1-F6EECF244321}">
                <p14:modId xmlns:p14="http://schemas.microsoft.com/office/powerpoint/2010/main" val="3792574463"/>
              </p:ext>
            </p:extLst>
          </p:nvPr>
        </p:nvGraphicFramePr>
        <p:xfrm>
          <a:off x="6270777" y="4358585"/>
          <a:ext cx="2038707" cy="1714500"/>
        </p:xfrm>
        <a:graphic>
          <a:graphicData uri="http://schemas.openxmlformats.org/drawingml/2006/table">
            <a:tbl>
              <a:tblPr firstCol="1" bandRow="1">
                <a:effectLst>
                  <a:outerShdw blurRad="50800" dist="38100" dir="2700000" algn="tl" rotWithShape="0">
                    <a:prstClr val="black">
                      <a:alpha val="40000"/>
                    </a:prstClr>
                  </a:outerShdw>
                </a:effectLst>
                <a:tableStyleId>{073A0DAA-6AF3-43AB-8588-CEC1D06C72B9}</a:tableStyleId>
              </a:tblPr>
              <a:tblGrid>
                <a:gridCol w="1457359">
                  <a:extLst>
                    <a:ext uri="{9D8B030D-6E8A-4147-A177-3AD203B41FA5}">
                      <a16:colId xmlns:a16="http://schemas.microsoft.com/office/drawing/2014/main" val="3281292339"/>
                    </a:ext>
                  </a:extLst>
                </a:gridCol>
                <a:gridCol w="581348">
                  <a:extLst>
                    <a:ext uri="{9D8B030D-6E8A-4147-A177-3AD203B41FA5}">
                      <a16:colId xmlns:a16="http://schemas.microsoft.com/office/drawing/2014/main" val="2670951202"/>
                    </a:ext>
                  </a:extLst>
                </a:gridCol>
              </a:tblGrid>
              <a:tr h="269888">
                <a:tc>
                  <a:txBody>
                    <a:bodyPr/>
                    <a:lstStyle/>
                    <a:p>
                      <a:r>
                        <a:rPr lang="en-US" sz="1800" b="1" dirty="0"/>
                        <a:t>Soundness</a:t>
                      </a:r>
                      <a:endParaRPr lang="es-ES" sz="1800" dirty="0"/>
                    </a:p>
                  </a:txBody>
                  <a:tcPr marL="68580" marR="68580" marT="34290" marB="34290"/>
                </a:tc>
                <a:tc>
                  <a:txBody>
                    <a:bodyPr/>
                    <a:lstStyle/>
                    <a:p>
                      <a:pPr algn="ctr"/>
                      <a:r>
                        <a:rPr lang="es-ES" sz="1800" dirty="0"/>
                        <a:t>8</a:t>
                      </a:r>
                    </a:p>
                  </a:txBody>
                  <a:tcPr marL="68580" marR="68580" marT="34290" marB="34290"/>
                </a:tc>
                <a:extLst>
                  <a:ext uri="{0D108BD9-81ED-4DB2-BD59-A6C34878D82A}">
                    <a16:rowId xmlns:a16="http://schemas.microsoft.com/office/drawing/2014/main" val="2039538777"/>
                  </a:ext>
                </a:extLst>
              </a:tr>
              <a:tr h="299140">
                <a:tc>
                  <a:txBody>
                    <a:bodyPr/>
                    <a:lstStyle/>
                    <a:p>
                      <a:r>
                        <a:rPr lang="en-US" sz="1800" b="1" dirty="0"/>
                        <a:t>Presentation</a:t>
                      </a:r>
                      <a:endParaRPr lang="es-ES" sz="1800" dirty="0"/>
                    </a:p>
                  </a:txBody>
                  <a:tcPr marL="68580" marR="68580" marT="34290" marB="34290"/>
                </a:tc>
                <a:tc>
                  <a:txBody>
                    <a:bodyPr/>
                    <a:lstStyle/>
                    <a:p>
                      <a:pPr algn="ctr"/>
                      <a:r>
                        <a:rPr lang="en-US" sz="1800" dirty="0"/>
                        <a:t>8</a:t>
                      </a:r>
                      <a:endParaRPr lang="es-ES" sz="1800" dirty="0"/>
                    </a:p>
                  </a:txBody>
                  <a:tcPr marL="68580" marR="68580" marT="34290" marB="34290"/>
                </a:tc>
                <a:extLst>
                  <a:ext uri="{0D108BD9-81ED-4DB2-BD59-A6C34878D82A}">
                    <a16:rowId xmlns:a16="http://schemas.microsoft.com/office/drawing/2014/main" val="262782920"/>
                  </a:ext>
                </a:extLst>
              </a:tr>
              <a:tr h="299140">
                <a:tc>
                  <a:txBody>
                    <a:bodyPr/>
                    <a:lstStyle/>
                    <a:p>
                      <a:r>
                        <a:rPr lang="en-US" sz="1800" b="1" dirty="0"/>
                        <a:t>Contribution</a:t>
                      </a:r>
                      <a:endParaRPr lang="es-ES" sz="1800" dirty="0"/>
                    </a:p>
                  </a:txBody>
                  <a:tcPr marL="68580" marR="68580" marT="34290" marB="34290"/>
                </a:tc>
                <a:tc>
                  <a:txBody>
                    <a:bodyPr/>
                    <a:lstStyle/>
                    <a:p>
                      <a:pPr algn="ctr"/>
                      <a:r>
                        <a:rPr lang="en-US" sz="1800" dirty="0"/>
                        <a:t>10</a:t>
                      </a:r>
                      <a:endParaRPr lang="es-ES" sz="1800" dirty="0"/>
                    </a:p>
                  </a:txBody>
                  <a:tcPr marL="68580" marR="68580" marT="34290" marB="34290"/>
                </a:tc>
                <a:extLst>
                  <a:ext uri="{0D108BD9-81ED-4DB2-BD59-A6C34878D82A}">
                    <a16:rowId xmlns:a16="http://schemas.microsoft.com/office/drawing/2014/main" val="3861784330"/>
                  </a:ext>
                </a:extLst>
              </a:tr>
              <a:tr h="299140">
                <a:tc>
                  <a:txBody>
                    <a:bodyPr/>
                    <a:lstStyle/>
                    <a:p>
                      <a:r>
                        <a:rPr lang="en-US" sz="1800" b="1" dirty="0"/>
                        <a:t>Confidence</a:t>
                      </a:r>
                      <a:endParaRPr lang="es-ES" sz="1800" dirty="0"/>
                    </a:p>
                  </a:txBody>
                  <a:tcPr marL="68580" marR="68580" marT="34290" marB="34290"/>
                </a:tc>
                <a:tc>
                  <a:txBody>
                    <a:bodyPr/>
                    <a:lstStyle/>
                    <a:p>
                      <a:pPr algn="ctr"/>
                      <a:r>
                        <a:rPr lang="en-US" sz="1800" dirty="0"/>
                        <a:t>10</a:t>
                      </a:r>
                      <a:endParaRPr lang="es-ES" sz="1800" dirty="0"/>
                    </a:p>
                  </a:txBody>
                  <a:tcPr marL="68580" marR="68580" marT="34290" marB="34290"/>
                </a:tc>
                <a:extLst>
                  <a:ext uri="{0D108BD9-81ED-4DB2-BD59-A6C34878D82A}">
                    <a16:rowId xmlns:a16="http://schemas.microsoft.com/office/drawing/2014/main" val="1282769025"/>
                  </a:ext>
                </a:extLst>
              </a:tr>
              <a:tr h="299140">
                <a:tc>
                  <a:txBody>
                    <a:bodyPr/>
                    <a:lstStyle/>
                    <a:p>
                      <a:r>
                        <a:rPr lang="en-US" sz="1800" b="1" dirty="0"/>
                        <a:t>Rating</a:t>
                      </a:r>
                      <a:endParaRPr lang="es-ES" sz="1800" dirty="0"/>
                    </a:p>
                  </a:txBody>
                  <a:tcPr marL="68580" marR="68580" marT="34290" marB="34290"/>
                </a:tc>
                <a:tc>
                  <a:txBody>
                    <a:bodyPr/>
                    <a:lstStyle/>
                    <a:p>
                      <a:pPr algn="ctr"/>
                      <a:r>
                        <a:rPr lang="en-US" sz="1800" dirty="0"/>
                        <a:t>9</a:t>
                      </a:r>
                      <a:endParaRPr lang="es-ES" sz="1800" dirty="0"/>
                    </a:p>
                  </a:txBody>
                  <a:tcPr marL="68580" marR="68580" marT="34290" marB="34290"/>
                </a:tc>
                <a:extLst>
                  <a:ext uri="{0D108BD9-81ED-4DB2-BD59-A6C34878D82A}">
                    <a16:rowId xmlns:a16="http://schemas.microsoft.com/office/drawing/2014/main" val="2740299056"/>
                  </a:ext>
                </a:extLst>
              </a:tr>
            </a:tbl>
          </a:graphicData>
        </a:graphic>
      </p:graphicFrame>
    </p:spTree>
    <p:extLst>
      <p:ext uri="{BB962C8B-B14F-4D97-AF65-F5344CB8AC3E}">
        <p14:creationId xmlns:p14="http://schemas.microsoft.com/office/powerpoint/2010/main" val="17441401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3600" dirty="0">
                <a:solidFill>
                  <a:schemeClr val="bg1"/>
                </a:solidFill>
                <a:effectLst>
                  <a:outerShdw blurRad="38100" dist="38100" dir="2700000" algn="tl">
                    <a:srgbClr val="000000">
                      <a:alpha val="43137"/>
                    </a:srgbClr>
                  </a:outerShdw>
                </a:effectLst>
              </a:rPr>
              <a:t>preguntas</a:t>
            </a:r>
          </a:p>
        </p:txBody>
      </p:sp>
      <p:grpSp>
        <p:nvGrpSpPr>
          <p:cNvPr id="6" name="Grupo 5">
            <a:extLst>
              <a:ext uri="{FF2B5EF4-FFF2-40B4-BE49-F238E27FC236}">
                <a16:creationId xmlns:a16="http://schemas.microsoft.com/office/drawing/2014/main" id="{B76375ED-DA7C-086E-023A-581C47DC200B}"/>
              </a:ext>
            </a:extLst>
          </p:cNvPr>
          <p:cNvGrpSpPr/>
          <p:nvPr/>
        </p:nvGrpSpPr>
        <p:grpSpPr>
          <a:xfrm>
            <a:off x="2245860" y="2689662"/>
            <a:ext cx="6754599" cy="2742927"/>
            <a:chOff x="2158054" y="2315625"/>
            <a:chExt cx="9006132" cy="3657236"/>
          </a:xfrm>
        </p:grpSpPr>
        <p:pic>
          <p:nvPicPr>
            <p:cNvPr id="1030" name="Picture 6" descr="Xen 4.14 llega con soporte para stubdomain Linux, Hypervisor FS y mas |  Linux Adictos">
              <a:extLst>
                <a:ext uri="{FF2B5EF4-FFF2-40B4-BE49-F238E27FC236}">
                  <a16:creationId xmlns:a16="http://schemas.microsoft.com/office/drawing/2014/main" id="{C9BE152E-F1CF-CA5D-477B-1D9B4AA141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623"/>
            <a:stretch/>
          </p:blipFill>
          <p:spPr bwMode="auto">
            <a:xfrm>
              <a:off x="2158054" y="2315625"/>
              <a:ext cx="6730765" cy="365723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D70D1A83-80F3-9BDF-4848-2CEA6FFCE3C3}"/>
                </a:ext>
              </a:extLst>
            </p:cNvPr>
            <p:cNvSpPr txBox="1"/>
            <p:nvPr/>
          </p:nvSpPr>
          <p:spPr>
            <a:xfrm>
              <a:off x="6675498" y="4635796"/>
              <a:ext cx="4488688" cy="400109"/>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s-ES" sz="1350" dirty="0"/>
            </a:p>
          </p:txBody>
        </p:sp>
      </p:grpSp>
      <p:sp>
        <p:nvSpPr>
          <p:cNvPr id="3" name="Marcador de número de diapositiva 2">
            <a:extLst>
              <a:ext uri="{FF2B5EF4-FFF2-40B4-BE49-F238E27FC236}">
                <a16:creationId xmlns:a16="http://schemas.microsoft.com/office/drawing/2014/main" id="{380CB4E9-F6F9-239C-8F89-18814184CA9E}"/>
              </a:ext>
            </a:extLst>
          </p:cNvPr>
          <p:cNvSpPr>
            <a:spLocks noGrp="1"/>
          </p:cNvSpPr>
          <p:nvPr>
            <p:ph type="sldNum" sz="quarter" idx="12"/>
          </p:nvPr>
        </p:nvSpPr>
        <p:spPr/>
        <p:txBody>
          <a:bodyPr/>
          <a:lstStyle/>
          <a:p>
            <a:pPr algn="r"/>
            <a:fld id="{A75ED612-41AE-4C02-BF09-8A8E608164B1}" type="slidenum">
              <a:rPr lang="es-ES" sz="1800" smtClean="0"/>
              <a:pPr algn="r"/>
              <a:t>41</a:t>
            </a:fld>
            <a:endParaRPr lang="es-ES" dirty="0"/>
          </a:p>
        </p:txBody>
      </p:sp>
      <p:sp>
        <p:nvSpPr>
          <p:cNvPr id="7" name="Rectángulo 6">
            <a:extLst>
              <a:ext uri="{FF2B5EF4-FFF2-40B4-BE49-F238E27FC236}">
                <a16:creationId xmlns:a16="http://schemas.microsoft.com/office/drawing/2014/main" id="{D66143CF-A557-5706-4BAB-ADC98F95D47B}"/>
              </a:ext>
            </a:extLst>
          </p:cNvPr>
          <p:cNvSpPr/>
          <p:nvPr/>
        </p:nvSpPr>
        <p:spPr>
          <a:xfrm>
            <a:off x="5524500" y="4638675"/>
            <a:ext cx="2438400" cy="7939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2427453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¿Por qué nace xen?</a:t>
            </a:r>
            <a:endParaRPr lang="es-ES" sz="3600" dirty="0">
              <a:solidFill>
                <a:schemeClr val="bg1"/>
              </a:solidFill>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F76F0373-F2F7-BA71-2541-8D8C15FC8BF5}"/>
              </a:ext>
            </a:extLst>
          </p:cNvPr>
          <p:cNvSpPr>
            <a:spLocks noGrp="1"/>
          </p:cNvSpPr>
          <p:nvPr>
            <p:ph idx="1"/>
          </p:nvPr>
        </p:nvSpPr>
        <p:spPr>
          <a:xfrm>
            <a:off x="381000" y="2297654"/>
            <a:ext cx="5804640" cy="4210925"/>
          </a:xfrm>
        </p:spPr>
        <p:txBody>
          <a:bodyPr anchor="t">
            <a:normAutofit/>
          </a:bodyPr>
          <a:lstStyle/>
          <a:p>
            <a:pPr marL="0" indent="0">
              <a:buNone/>
            </a:pPr>
            <a:r>
              <a:rPr lang="es-ES" sz="2000" b="1" dirty="0"/>
              <a:t>Xen</a:t>
            </a:r>
            <a:r>
              <a:rPr lang="es-ES" sz="2000" dirty="0"/>
              <a:t> es un hipervisor de tipo 1 que permite cumplir el objetivo de una manera </a:t>
            </a:r>
            <a:r>
              <a:rPr lang="es-ES" sz="2000" u="sng" dirty="0"/>
              <a:t>segura</a:t>
            </a:r>
            <a:r>
              <a:rPr lang="es-ES" sz="2000" dirty="0"/>
              <a:t> sin sacrificar el </a:t>
            </a:r>
            <a:r>
              <a:rPr lang="es-ES" sz="2000" u="sng" dirty="0"/>
              <a:t>rendimiento</a:t>
            </a:r>
            <a:r>
              <a:rPr lang="es-ES" sz="2000" dirty="0"/>
              <a:t> o la </a:t>
            </a:r>
            <a:r>
              <a:rPr lang="es-ES" sz="2000" u="sng" dirty="0"/>
              <a:t>funcionalidad</a:t>
            </a:r>
            <a:r>
              <a:rPr lang="es-ES" sz="2000" dirty="0"/>
              <a:t>. </a:t>
            </a:r>
          </a:p>
          <a:p>
            <a:pPr marL="0" indent="0">
              <a:buNone/>
            </a:pPr>
            <a:endParaRPr lang="es-ES" sz="2000" dirty="0"/>
          </a:p>
          <a:p>
            <a:pPr marL="0" indent="0">
              <a:buNone/>
            </a:pPr>
            <a:r>
              <a:rPr lang="es-ES" sz="2000" dirty="0"/>
              <a:t>Su diseño está pensado para alojar hasta </a:t>
            </a:r>
            <a:r>
              <a:rPr lang="es-ES" sz="2000" u="sng" dirty="0"/>
              <a:t>100 máquinas virtuales</a:t>
            </a:r>
            <a:r>
              <a:rPr lang="es-ES" sz="2000" dirty="0"/>
              <a:t> de manera simultánea en un servidor moderno.</a:t>
            </a:r>
          </a:p>
          <a:p>
            <a:pPr marL="0" indent="0">
              <a:buNone/>
            </a:pPr>
            <a:endParaRPr lang="es-ES" sz="2000" dirty="0"/>
          </a:p>
          <a:p>
            <a:pPr marL="0" indent="0">
              <a:buNone/>
            </a:pPr>
            <a:r>
              <a:rPr lang="es-ES" sz="2000" dirty="0"/>
              <a:t>Sistemas operativos como </a:t>
            </a:r>
            <a:r>
              <a:rPr lang="es-ES" sz="2000" u="sng" dirty="0"/>
              <a:t>Linux</a:t>
            </a:r>
            <a:r>
              <a:rPr lang="es-ES" sz="2000" dirty="0"/>
              <a:t> o </a:t>
            </a:r>
            <a:r>
              <a:rPr lang="es-ES" sz="2000" u="sng" dirty="0"/>
              <a:t>Windows XP</a:t>
            </a:r>
            <a:r>
              <a:rPr lang="es-ES" sz="2000" dirty="0"/>
              <a:t>.</a:t>
            </a:r>
          </a:p>
        </p:txBody>
      </p:sp>
      <p:sp>
        <p:nvSpPr>
          <p:cNvPr id="5" name="CuadroTexto 4">
            <a:extLst>
              <a:ext uri="{FF2B5EF4-FFF2-40B4-BE49-F238E27FC236}">
                <a16:creationId xmlns:a16="http://schemas.microsoft.com/office/drawing/2014/main" id="{46FD47BE-F8B2-F84F-B257-E8C42B20088D}"/>
              </a:ext>
            </a:extLst>
          </p:cNvPr>
          <p:cNvSpPr txBox="1"/>
          <p:nvPr/>
        </p:nvSpPr>
        <p:spPr>
          <a:xfrm>
            <a:off x="2639446" y="4414260"/>
            <a:ext cx="1039286" cy="369332"/>
          </a:xfrm>
          <a:prstGeom prst="rect">
            <a:avLst/>
          </a:prstGeom>
          <a:solidFill>
            <a:srgbClr val="339966"/>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s-ES" dirty="0"/>
              <a:t>1000 MV</a:t>
            </a:r>
            <a:endParaRPr lang="es-ES" sz="1600" dirty="0"/>
          </a:p>
        </p:txBody>
      </p:sp>
      <p:sp>
        <p:nvSpPr>
          <p:cNvPr id="6" name="CuadroTexto 5">
            <a:extLst>
              <a:ext uri="{FF2B5EF4-FFF2-40B4-BE49-F238E27FC236}">
                <a16:creationId xmlns:a16="http://schemas.microsoft.com/office/drawing/2014/main" id="{E248815D-0604-6F6D-E5CF-2D8E321DE6D5}"/>
              </a:ext>
            </a:extLst>
          </p:cNvPr>
          <p:cNvSpPr txBox="1"/>
          <p:nvPr/>
        </p:nvSpPr>
        <p:spPr>
          <a:xfrm>
            <a:off x="1314856" y="5613931"/>
            <a:ext cx="4105276" cy="369332"/>
          </a:xfrm>
          <a:prstGeom prst="rect">
            <a:avLst/>
          </a:prstGeom>
          <a:solidFill>
            <a:srgbClr val="339966"/>
          </a:solidFill>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s-ES" dirty="0"/>
              <a:t>Existe portabilidad para 8 SOs distintos</a:t>
            </a:r>
            <a:endParaRPr lang="es-ES" sz="1600" dirty="0"/>
          </a:p>
        </p:txBody>
      </p:sp>
      <p:sp>
        <p:nvSpPr>
          <p:cNvPr id="10" name="CuadroTexto 9">
            <a:extLst>
              <a:ext uri="{FF2B5EF4-FFF2-40B4-BE49-F238E27FC236}">
                <a16:creationId xmlns:a16="http://schemas.microsoft.com/office/drawing/2014/main" id="{690AB655-B8DF-BB21-543E-54D763DAA838}"/>
              </a:ext>
            </a:extLst>
          </p:cNvPr>
          <p:cNvSpPr txBox="1"/>
          <p:nvPr/>
        </p:nvSpPr>
        <p:spPr>
          <a:xfrm>
            <a:off x="6263967" y="2488697"/>
            <a:ext cx="270000" cy="30008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s-ES" sz="1350" dirty="0"/>
          </a:p>
        </p:txBody>
      </p:sp>
      <p:grpSp>
        <p:nvGrpSpPr>
          <p:cNvPr id="11" name="Grupo 10">
            <a:extLst>
              <a:ext uri="{FF2B5EF4-FFF2-40B4-BE49-F238E27FC236}">
                <a16:creationId xmlns:a16="http://schemas.microsoft.com/office/drawing/2014/main" id="{B39B1A90-79CB-7A84-C1D5-E09D911D8825}"/>
              </a:ext>
            </a:extLst>
          </p:cNvPr>
          <p:cNvGrpSpPr/>
          <p:nvPr/>
        </p:nvGrpSpPr>
        <p:grpSpPr>
          <a:xfrm>
            <a:off x="5984912" y="2307431"/>
            <a:ext cx="3159088" cy="3950494"/>
            <a:chOff x="6263968" y="2307431"/>
            <a:chExt cx="2732042" cy="3416466"/>
          </a:xfrm>
        </p:grpSpPr>
        <p:grpSp>
          <p:nvGrpSpPr>
            <p:cNvPr id="9" name="Grupo 8">
              <a:extLst>
                <a:ext uri="{FF2B5EF4-FFF2-40B4-BE49-F238E27FC236}">
                  <a16:creationId xmlns:a16="http://schemas.microsoft.com/office/drawing/2014/main" id="{FA8C8D56-4857-09C7-BBAD-9773A0B894A7}"/>
                </a:ext>
              </a:extLst>
            </p:cNvPr>
            <p:cNvGrpSpPr/>
            <p:nvPr/>
          </p:nvGrpSpPr>
          <p:grpSpPr>
            <a:xfrm>
              <a:off x="6263968" y="2307431"/>
              <a:ext cx="2732042" cy="3416466"/>
              <a:chOff x="5669282" y="1324005"/>
              <a:chExt cx="4073490" cy="5093970"/>
            </a:xfrm>
          </p:grpSpPr>
          <p:pic>
            <p:nvPicPr>
              <p:cNvPr id="7" name="Imagen 6">
                <a:extLst>
                  <a:ext uri="{FF2B5EF4-FFF2-40B4-BE49-F238E27FC236}">
                    <a16:creationId xmlns:a16="http://schemas.microsoft.com/office/drawing/2014/main" id="{5D7068EC-3E29-EA65-DEDD-CAC373A545C8}"/>
                  </a:ext>
                </a:extLst>
              </p:cNvPr>
              <p:cNvPicPr>
                <a:picLocks noChangeAspect="1"/>
              </p:cNvPicPr>
              <p:nvPr/>
            </p:nvPicPr>
            <p:blipFill rotWithShape="1">
              <a:blip r:embed="rId3"/>
              <a:srcRect l="3460" t="13614" r="67099" b="5975"/>
              <a:stretch/>
            </p:blipFill>
            <p:spPr>
              <a:xfrm>
                <a:off x="5669282" y="1324005"/>
                <a:ext cx="2476500" cy="5093970"/>
              </a:xfrm>
              <a:prstGeom prst="rect">
                <a:avLst/>
              </a:prstGeom>
            </p:spPr>
          </p:pic>
          <p:pic>
            <p:nvPicPr>
              <p:cNvPr id="8" name="Imagen 7">
                <a:extLst>
                  <a:ext uri="{FF2B5EF4-FFF2-40B4-BE49-F238E27FC236}">
                    <a16:creationId xmlns:a16="http://schemas.microsoft.com/office/drawing/2014/main" id="{F8A15DC0-494C-D270-0D99-14E6FFEF5C5F}"/>
                  </a:ext>
                </a:extLst>
              </p:cNvPr>
              <p:cNvPicPr>
                <a:picLocks noChangeAspect="1"/>
              </p:cNvPicPr>
              <p:nvPr/>
            </p:nvPicPr>
            <p:blipFill rotWithShape="1">
              <a:blip r:embed="rId3"/>
              <a:srcRect l="74757" t="13614" r="3122" b="16771"/>
              <a:stretch/>
            </p:blipFill>
            <p:spPr>
              <a:xfrm>
                <a:off x="7882048" y="1324005"/>
                <a:ext cx="1860724" cy="4410045"/>
              </a:xfrm>
              <a:prstGeom prst="rect">
                <a:avLst/>
              </a:prstGeom>
            </p:spPr>
          </p:pic>
        </p:grpSp>
        <p:pic>
          <p:nvPicPr>
            <p:cNvPr id="12" name="Imagen 11">
              <a:extLst>
                <a:ext uri="{FF2B5EF4-FFF2-40B4-BE49-F238E27FC236}">
                  <a16:creationId xmlns:a16="http://schemas.microsoft.com/office/drawing/2014/main" id="{D90C5A9D-DE20-607E-2663-E6F5056458DB}"/>
                </a:ext>
              </a:extLst>
            </p:cNvPr>
            <p:cNvPicPr>
              <a:picLocks noChangeAspect="1"/>
            </p:cNvPicPr>
            <p:nvPr/>
          </p:nvPicPr>
          <p:blipFill rotWithShape="1">
            <a:blip r:embed="rId4"/>
            <a:srcRect l="10903" t="72241" r="73933" b="17006"/>
            <a:stretch/>
          </p:blipFill>
          <p:spPr>
            <a:xfrm>
              <a:off x="6676962" y="4697693"/>
              <a:ext cx="906070" cy="462747"/>
            </a:xfrm>
            <a:prstGeom prst="rect">
              <a:avLst/>
            </a:prstGeom>
          </p:spPr>
        </p:pic>
      </p:grpSp>
      <p:sp>
        <p:nvSpPr>
          <p:cNvPr id="13" name="Elipse 12">
            <a:extLst>
              <a:ext uri="{FF2B5EF4-FFF2-40B4-BE49-F238E27FC236}">
                <a16:creationId xmlns:a16="http://schemas.microsoft.com/office/drawing/2014/main" id="{8D5CDAA7-B76D-7708-DEBE-558BA36209D3}"/>
              </a:ext>
            </a:extLst>
          </p:cNvPr>
          <p:cNvSpPr/>
          <p:nvPr/>
        </p:nvSpPr>
        <p:spPr>
          <a:xfrm>
            <a:off x="7315200" y="5712872"/>
            <a:ext cx="464344" cy="271210"/>
          </a:xfrm>
          <a:prstGeom prst="ellipse">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s-ES" sz="1350"/>
          </a:p>
        </p:txBody>
      </p:sp>
      <p:sp>
        <p:nvSpPr>
          <p:cNvPr id="4" name="Marcador de número de diapositiva 3">
            <a:extLst>
              <a:ext uri="{FF2B5EF4-FFF2-40B4-BE49-F238E27FC236}">
                <a16:creationId xmlns:a16="http://schemas.microsoft.com/office/drawing/2014/main" id="{0A86618A-82AA-FB61-8C26-1785F53C9740}"/>
              </a:ext>
            </a:extLst>
          </p:cNvPr>
          <p:cNvSpPr>
            <a:spLocks noGrp="1"/>
          </p:cNvSpPr>
          <p:nvPr>
            <p:ph type="sldNum" sz="quarter" idx="12"/>
          </p:nvPr>
        </p:nvSpPr>
        <p:spPr/>
        <p:txBody>
          <a:bodyPr/>
          <a:lstStyle/>
          <a:p>
            <a:pPr algn="r"/>
            <a:fld id="{A75ED612-41AE-4C02-BF09-8A8E608164B1}" type="slidenum">
              <a:rPr lang="es-ES" sz="1800" smtClean="0"/>
              <a:pPr algn="r"/>
              <a:t>5</a:t>
            </a:fld>
            <a:endParaRPr lang="es-ES" dirty="0"/>
          </a:p>
        </p:txBody>
      </p:sp>
      <p:sp>
        <p:nvSpPr>
          <p:cNvPr id="14" name="Rectángulo 13">
            <a:extLst>
              <a:ext uri="{FF2B5EF4-FFF2-40B4-BE49-F238E27FC236}">
                <a16:creationId xmlns:a16="http://schemas.microsoft.com/office/drawing/2014/main" id="{3F95994A-F35B-11EA-5905-EC54A9546D7B}"/>
              </a:ext>
            </a:extLst>
          </p:cNvPr>
          <p:cNvSpPr/>
          <p:nvPr/>
        </p:nvSpPr>
        <p:spPr>
          <a:xfrm>
            <a:off x="5984912" y="2638738"/>
            <a:ext cx="314372" cy="243257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953183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F969490-BB37-E6F3-7F87-A006B1BEF853}"/>
              </a:ext>
            </a:extLst>
          </p:cNvPr>
          <p:cNvSpPr>
            <a:spLocks noGrp="1"/>
          </p:cNvSpPr>
          <p:nvPr>
            <p:ph type="ctrTitle"/>
          </p:nvPr>
        </p:nvSpPr>
        <p:spPr/>
        <p:txBody>
          <a:bodyPr>
            <a:noAutofit/>
          </a:bodyPr>
          <a:lstStyle/>
          <a:p>
            <a:r>
              <a:rPr lang="es-ES" sz="4800" dirty="0">
                <a:solidFill>
                  <a:schemeClr val="bg1"/>
                </a:solidFill>
              </a:rPr>
              <a:t>¿CÓMO VIRTUALIZA LOS ELEMENTOS DE UN SISTEMA?</a:t>
            </a:r>
          </a:p>
        </p:txBody>
      </p:sp>
      <p:sp>
        <p:nvSpPr>
          <p:cNvPr id="4" name="Marcador de número de diapositiva 3">
            <a:extLst>
              <a:ext uri="{FF2B5EF4-FFF2-40B4-BE49-F238E27FC236}">
                <a16:creationId xmlns:a16="http://schemas.microsoft.com/office/drawing/2014/main" id="{C5EA7AF7-869D-163B-49D4-2AA98852682A}"/>
              </a:ext>
            </a:extLst>
          </p:cNvPr>
          <p:cNvSpPr>
            <a:spLocks noGrp="1"/>
          </p:cNvSpPr>
          <p:nvPr>
            <p:ph type="sldNum" sz="quarter" idx="12"/>
          </p:nvPr>
        </p:nvSpPr>
        <p:spPr/>
        <p:txBody>
          <a:bodyPr/>
          <a:lstStyle/>
          <a:p>
            <a:pPr algn="r"/>
            <a:fld id="{A75ED612-41AE-4C02-BF09-8A8E608164B1}" type="slidenum">
              <a:rPr lang="es-ES" sz="1800" smtClean="0"/>
              <a:pPr algn="r"/>
              <a:t>6</a:t>
            </a:fld>
            <a:endParaRPr lang="es-ES" sz="1800" dirty="0"/>
          </a:p>
        </p:txBody>
      </p:sp>
    </p:spTree>
    <p:extLst>
      <p:ext uri="{BB962C8B-B14F-4D97-AF65-F5344CB8AC3E}">
        <p14:creationId xmlns:p14="http://schemas.microsoft.com/office/powerpoint/2010/main" val="301262229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Gestión de la memoria</a:t>
            </a:r>
          </a:p>
        </p:txBody>
      </p:sp>
      <p:sp>
        <p:nvSpPr>
          <p:cNvPr id="5" name="Marcador de número de diapositiva 4">
            <a:extLst>
              <a:ext uri="{FF2B5EF4-FFF2-40B4-BE49-F238E27FC236}">
                <a16:creationId xmlns:a16="http://schemas.microsoft.com/office/drawing/2014/main" id="{0464582C-BF4C-E9B3-52B3-DF78D36DDB6F}"/>
              </a:ext>
            </a:extLst>
          </p:cNvPr>
          <p:cNvSpPr>
            <a:spLocks noGrp="1"/>
          </p:cNvSpPr>
          <p:nvPr>
            <p:ph type="sldNum" sz="quarter" idx="12"/>
          </p:nvPr>
        </p:nvSpPr>
        <p:spPr/>
        <p:txBody>
          <a:bodyPr/>
          <a:lstStyle/>
          <a:p>
            <a:pPr algn="r"/>
            <a:fld id="{A75ED612-41AE-4C02-BF09-8A8E608164B1}" type="slidenum">
              <a:rPr lang="es-ES" sz="1800" smtClean="0"/>
              <a:pPr algn="r"/>
              <a:t>7</a:t>
            </a:fld>
            <a:endParaRPr lang="es-ES" sz="1800" dirty="0"/>
          </a:p>
        </p:txBody>
      </p:sp>
      <p:sp>
        <p:nvSpPr>
          <p:cNvPr id="8" name="Marcador de contenido 2">
            <a:extLst>
              <a:ext uri="{FF2B5EF4-FFF2-40B4-BE49-F238E27FC236}">
                <a16:creationId xmlns:a16="http://schemas.microsoft.com/office/drawing/2014/main" id="{55FB23E1-E657-90DB-6BF9-21F8FA071815}"/>
              </a:ext>
            </a:extLst>
          </p:cNvPr>
          <p:cNvSpPr>
            <a:spLocks noGrp="1"/>
          </p:cNvSpPr>
          <p:nvPr>
            <p:ph idx="1"/>
          </p:nvPr>
        </p:nvSpPr>
        <p:spPr>
          <a:xfrm>
            <a:off x="368493" y="2122796"/>
            <a:ext cx="8405451" cy="4207814"/>
          </a:xfrm>
        </p:spPr>
        <p:txBody>
          <a:bodyPr anchor="ctr">
            <a:noAutofit/>
          </a:bodyPr>
          <a:lstStyle/>
          <a:p>
            <a:pPr marL="0" indent="0">
              <a:buNone/>
            </a:pPr>
            <a:r>
              <a:rPr lang="es-ES" sz="1900" dirty="0"/>
              <a:t>La </a:t>
            </a:r>
            <a:r>
              <a:rPr lang="es-ES" sz="1900" b="1" dirty="0"/>
              <a:t>virtualización de la memoria </a:t>
            </a:r>
            <a:r>
              <a:rPr lang="es-ES" sz="1900" dirty="0"/>
              <a:t>es la tarea más compleja de la paravirtualización.</a:t>
            </a:r>
          </a:p>
          <a:p>
            <a:pPr marL="0" indent="0">
              <a:buNone/>
            </a:pPr>
            <a:endParaRPr lang="es-ES" sz="1900" dirty="0"/>
          </a:p>
          <a:p>
            <a:pPr marL="0" indent="0">
              <a:buNone/>
            </a:pPr>
            <a:r>
              <a:rPr lang="es-ES" sz="1900" b="1" dirty="0">
                <a:solidFill>
                  <a:schemeClr val="accent1"/>
                </a:solidFill>
              </a:rPr>
              <a:t>PROBLEMA:</a:t>
            </a:r>
            <a:r>
              <a:rPr lang="es-ES" sz="1900" dirty="0">
                <a:solidFill>
                  <a:schemeClr val="accent1"/>
                </a:solidFill>
              </a:rPr>
              <a:t> </a:t>
            </a:r>
            <a:r>
              <a:rPr lang="es-ES" sz="1900" dirty="0"/>
              <a:t>x86 no tiene una TLB manejada por software.</a:t>
            </a:r>
          </a:p>
          <a:p>
            <a:pPr marL="0" indent="0">
              <a:buNone/>
            </a:pPr>
            <a:r>
              <a:rPr lang="es-ES" sz="1900" b="1" dirty="0">
                <a:solidFill>
                  <a:srgbClr val="002060"/>
                </a:solidFill>
              </a:rPr>
              <a:t>SOLUCIÓN:</a:t>
            </a:r>
            <a:r>
              <a:rPr lang="es-ES" sz="1900" dirty="0">
                <a:solidFill>
                  <a:srgbClr val="002060"/>
                </a:solidFill>
              </a:rPr>
              <a:t> </a:t>
            </a:r>
            <a:r>
              <a:rPr lang="es-ES" sz="1900" dirty="0"/>
              <a:t>las traducciones de página válidas para un espacio de direcciones deben estar presentes en una tabla de páginas accesible por hardware. El </a:t>
            </a:r>
            <a:r>
              <a:rPr lang="es-ES" sz="1900" u="sng" dirty="0"/>
              <a:t>GuestOS</a:t>
            </a:r>
            <a:r>
              <a:rPr lang="es-ES" sz="1900" dirty="0"/>
              <a:t> es </a:t>
            </a:r>
            <a:r>
              <a:rPr lang="es-ES" sz="1900" u="sng" dirty="0"/>
              <a:t>responsable</a:t>
            </a:r>
            <a:r>
              <a:rPr lang="es-ES" sz="1900" dirty="0"/>
              <a:t> de asignar y gestionar dichas tablas.</a:t>
            </a:r>
          </a:p>
          <a:p>
            <a:pPr marL="0" indent="0">
              <a:buNone/>
            </a:pPr>
            <a:r>
              <a:rPr lang="es-ES" sz="1900" b="1" dirty="0">
                <a:solidFill>
                  <a:schemeClr val="accent1"/>
                </a:solidFill>
              </a:rPr>
              <a:t>PROBLEMA:</a:t>
            </a:r>
            <a:r>
              <a:rPr lang="es-ES" sz="1900" dirty="0">
                <a:solidFill>
                  <a:schemeClr val="accent1"/>
                </a:solidFill>
              </a:rPr>
              <a:t> </a:t>
            </a:r>
            <a:r>
              <a:rPr lang="es-ES" sz="1900" dirty="0"/>
              <a:t>el TLB de x86 no es tagged, por lo que los cambios de ejecución requieren borrar el TLB.</a:t>
            </a:r>
          </a:p>
          <a:p>
            <a:pPr marL="0" indent="0">
              <a:buNone/>
            </a:pPr>
            <a:r>
              <a:rPr lang="es-ES" sz="1900" b="1" dirty="0">
                <a:solidFill>
                  <a:srgbClr val="002060"/>
                </a:solidFill>
              </a:rPr>
              <a:t>SOLUCIÓN: </a:t>
            </a:r>
            <a:r>
              <a:rPr lang="es-ES" sz="1900" dirty="0"/>
              <a:t>se reserva una sección de 64MB en la parte superior de todos los espacios de direcciones para Xen (no accesible por el GuestOS ni utilizada por ningún ABI).</a:t>
            </a:r>
          </a:p>
        </p:txBody>
      </p:sp>
      <p:sp>
        <p:nvSpPr>
          <p:cNvPr id="6" name="Rectángulo 5">
            <a:extLst>
              <a:ext uri="{FF2B5EF4-FFF2-40B4-BE49-F238E27FC236}">
                <a16:creationId xmlns:a16="http://schemas.microsoft.com/office/drawing/2014/main" id="{E1FC5915-6F14-411D-5FAA-0995E8C06BA9}"/>
              </a:ext>
            </a:extLst>
          </p:cNvPr>
          <p:cNvSpPr/>
          <p:nvPr/>
        </p:nvSpPr>
        <p:spPr>
          <a:xfrm>
            <a:off x="161925" y="3581400"/>
            <a:ext cx="8489613" cy="27336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2664583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Gestión de la memoria</a:t>
            </a:r>
          </a:p>
        </p:txBody>
      </p:sp>
      <p:sp>
        <p:nvSpPr>
          <p:cNvPr id="5" name="Marcador de número de diapositiva 4">
            <a:extLst>
              <a:ext uri="{FF2B5EF4-FFF2-40B4-BE49-F238E27FC236}">
                <a16:creationId xmlns:a16="http://schemas.microsoft.com/office/drawing/2014/main" id="{0464582C-BF4C-E9B3-52B3-DF78D36DDB6F}"/>
              </a:ext>
            </a:extLst>
          </p:cNvPr>
          <p:cNvSpPr>
            <a:spLocks noGrp="1"/>
          </p:cNvSpPr>
          <p:nvPr>
            <p:ph type="sldNum" sz="quarter" idx="12"/>
          </p:nvPr>
        </p:nvSpPr>
        <p:spPr/>
        <p:txBody>
          <a:bodyPr/>
          <a:lstStyle/>
          <a:p>
            <a:pPr algn="r"/>
            <a:fld id="{A75ED612-41AE-4C02-BF09-8A8E608164B1}" type="slidenum">
              <a:rPr lang="es-ES" sz="1800" smtClean="0"/>
              <a:pPr algn="r"/>
              <a:t>8</a:t>
            </a:fld>
            <a:endParaRPr lang="es-ES" dirty="0"/>
          </a:p>
        </p:txBody>
      </p:sp>
      <p:sp>
        <p:nvSpPr>
          <p:cNvPr id="8" name="Marcador de contenido 2">
            <a:extLst>
              <a:ext uri="{FF2B5EF4-FFF2-40B4-BE49-F238E27FC236}">
                <a16:creationId xmlns:a16="http://schemas.microsoft.com/office/drawing/2014/main" id="{DFDDEFF7-250E-732F-4FEA-5C4C1666D907}"/>
              </a:ext>
            </a:extLst>
          </p:cNvPr>
          <p:cNvSpPr>
            <a:spLocks noGrp="1"/>
          </p:cNvSpPr>
          <p:nvPr>
            <p:ph idx="1"/>
          </p:nvPr>
        </p:nvSpPr>
        <p:spPr>
          <a:xfrm>
            <a:off x="368493" y="2122796"/>
            <a:ext cx="8405451" cy="4207814"/>
          </a:xfrm>
        </p:spPr>
        <p:txBody>
          <a:bodyPr anchor="ctr">
            <a:noAutofit/>
          </a:bodyPr>
          <a:lstStyle/>
          <a:p>
            <a:pPr marL="0" indent="0">
              <a:buNone/>
            </a:pPr>
            <a:r>
              <a:rPr lang="es-ES" sz="1900" dirty="0"/>
              <a:t>La </a:t>
            </a:r>
            <a:r>
              <a:rPr lang="es-ES" sz="1900" b="1" dirty="0"/>
              <a:t>virtualización de la memoria </a:t>
            </a:r>
            <a:r>
              <a:rPr lang="es-ES" sz="1900" dirty="0"/>
              <a:t>es la tarea más compleja de la paravirtualización.</a:t>
            </a:r>
          </a:p>
          <a:p>
            <a:pPr marL="0" indent="0">
              <a:buNone/>
            </a:pPr>
            <a:endParaRPr lang="es-ES" sz="1900" dirty="0"/>
          </a:p>
          <a:p>
            <a:pPr marL="0" indent="0">
              <a:buNone/>
            </a:pPr>
            <a:r>
              <a:rPr lang="es-ES" sz="1900" b="1" dirty="0">
                <a:solidFill>
                  <a:schemeClr val="accent1"/>
                </a:solidFill>
              </a:rPr>
              <a:t>PROBLEMA:</a:t>
            </a:r>
            <a:r>
              <a:rPr lang="es-ES" sz="1900" dirty="0">
                <a:solidFill>
                  <a:schemeClr val="accent1"/>
                </a:solidFill>
              </a:rPr>
              <a:t> </a:t>
            </a:r>
            <a:r>
              <a:rPr lang="es-ES" sz="1900" dirty="0"/>
              <a:t>x86 no tiene una TLB manejada por software.</a:t>
            </a:r>
          </a:p>
          <a:p>
            <a:pPr marL="0" indent="0">
              <a:buNone/>
            </a:pPr>
            <a:r>
              <a:rPr lang="es-ES" sz="1900" b="1" dirty="0">
                <a:solidFill>
                  <a:srgbClr val="002060"/>
                </a:solidFill>
              </a:rPr>
              <a:t>SOLUCIÓN:</a:t>
            </a:r>
            <a:r>
              <a:rPr lang="es-ES" sz="1900" dirty="0">
                <a:solidFill>
                  <a:srgbClr val="002060"/>
                </a:solidFill>
              </a:rPr>
              <a:t> </a:t>
            </a:r>
            <a:r>
              <a:rPr lang="es-ES" sz="1900" dirty="0"/>
              <a:t>las traducciones de página válidas para un espacio de direcciones deben estar presentes en una tabla de páginas accesible por hardware. El </a:t>
            </a:r>
            <a:r>
              <a:rPr lang="es-ES" sz="1900" u="sng" dirty="0"/>
              <a:t>GuestOS</a:t>
            </a:r>
            <a:r>
              <a:rPr lang="es-ES" sz="1900" dirty="0"/>
              <a:t> es </a:t>
            </a:r>
            <a:r>
              <a:rPr lang="es-ES" sz="1900" u="sng" dirty="0"/>
              <a:t>responsable</a:t>
            </a:r>
            <a:r>
              <a:rPr lang="es-ES" sz="1900" dirty="0"/>
              <a:t> de asignar y gestionar dichas tablas.</a:t>
            </a:r>
          </a:p>
          <a:p>
            <a:pPr marL="0" indent="0">
              <a:buNone/>
            </a:pPr>
            <a:r>
              <a:rPr lang="es-ES" sz="1900" b="1" dirty="0">
                <a:solidFill>
                  <a:schemeClr val="accent1"/>
                </a:solidFill>
              </a:rPr>
              <a:t>PROBLEMA:</a:t>
            </a:r>
            <a:r>
              <a:rPr lang="es-ES" sz="1900" dirty="0">
                <a:solidFill>
                  <a:schemeClr val="accent1"/>
                </a:solidFill>
              </a:rPr>
              <a:t> </a:t>
            </a:r>
            <a:r>
              <a:rPr lang="es-ES" sz="1900" dirty="0"/>
              <a:t>el TLB de x86 no es tagged, por lo que los cambios de ejecución requieren borrar el TLB.</a:t>
            </a:r>
          </a:p>
          <a:p>
            <a:pPr marL="0" indent="0">
              <a:buNone/>
            </a:pPr>
            <a:r>
              <a:rPr lang="es-ES" sz="1900" b="1" dirty="0">
                <a:solidFill>
                  <a:srgbClr val="002060"/>
                </a:solidFill>
              </a:rPr>
              <a:t>SOLUCIÓN: </a:t>
            </a:r>
            <a:r>
              <a:rPr lang="es-ES" sz="1900" dirty="0"/>
              <a:t>se reserva una sección de 64MB en la parte superior de todos los espacios de direcciones para Xen (no accesible por el GuestOS ni utilizada por ningún ABI).</a:t>
            </a:r>
          </a:p>
        </p:txBody>
      </p:sp>
      <p:sp>
        <p:nvSpPr>
          <p:cNvPr id="6" name="Rectángulo 5">
            <a:extLst>
              <a:ext uri="{FF2B5EF4-FFF2-40B4-BE49-F238E27FC236}">
                <a16:creationId xmlns:a16="http://schemas.microsoft.com/office/drawing/2014/main" id="{E1FC5915-6F14-411D-5FAA-0995E8C06BA9}"/>
              </a:ext>
            </a:extLst>
          </p:cNvPr>
          <p:cNvSpPr/>
          <p:nvPr/>
        </p:nvSpPr>
        <p:spPr>
          <a:xfrm>
            <a:off x="368493" y="4629151"/>
            <a:ext cx="8283045" cy="16859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1376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B5058-798D-FF54-3425-6E5B626E5842}"/>
              </a:ext>
            </a:extLst>
          </p:cNvPr>
          <p:cNvSpPr>
            <a:spLocks noGrp="1"/>
          </p:cNvSpPr>
          <p:nvPr>
            <p:ph type="title"/>
          </p:nvPr>
        </p:nvSpPr>
        <p:spPr/>
        <p:txBody>
          <a:bodyPr>
            <a:normAutofit/>
          </a:bodyPr>
          <a:lstStyle/>
          <a:p>
            <a:pPr algn="ctr"/>
            <a:r>
              <a:rPr lang="es-ES" sz="4800" dirty="0">
                <a:solidFill>
                  <a:schemeClr val="bg1"/>
                </a:solidFill>
                <a:effectLst>
                  <a:outerShdw blurRad="38100" dist="38100" dir="2700000" algn="tl">
                    <a:srgbClr val="000000">
                      <a:alpha val="43137"/>
                    </a:srgbClr>
                  </a:outerShdw>
                </a:effectLst>
              </a:rPr>
              <a:t>Gestión de la memoria</a:t>
            </a:r>
          </a:p>
        </p:txBody>
      </p:sp>
      <p:sp>
        <p:nvSpPr>
          <p:cNvPr id="5" name="Marcador de número de diapositiva 4">
            <a:extLst>
              <a:ext uri="{FF2B5EF4-FFF2-40B4-BE49-F238E27FC236}">
                <a16:creationId xmlns:a16="http://schemas.microsoft.com/office/drawing/2014/main" id="{0464582C-BF4C-E9B3-52B3-DF78D36DDB6F}"/>
              </a:ext>
            </a:extLst>
          </p:cNvPr>
          <p:cNvSpPr>
            <a:spLocks noGrp="1"/>
          </p:cNvSpPr>
          <p:nvPr>
            <p:ph type="sldNum" sz="quarter" idx="12"/>
          </p:nvPr>
        </p:nvSpPr>
        <p:spPr/>
        <p:txBody>
          <a:bodyPr/>
          <a:lstStyle/>
          <a:p>
            <a:pPr algn="r"/>
            <a:fld id="{A75ED612-41AE-4C02-BF09-8A8E608164B1}" type="slidenum">
              <a:rPr lang="es-ES" sz="1800" smtClean="0"/>
              <a:pPr algn="r"/>
              <a:t>9</a:t>
            </a:fld>
            <a:endParaRPr lang="es-ES" sz="1800" dirty="0"/>
          </a:p>
        </p:txBody>
      </p:sp>
      <p:sp>
        <p:nvSpPr>
          <p:cNvPr id="11" name="Marcador de contenido 2">
            <a:extLst>
              <a:ext uri="{FF2B5EF4-FFF2-40B4-BE49-F238E27FC236}">
                <a16:creationId xmlns:a16="http://schemas.microsoft.com/office/drawing/2014/main" id="{B140FA60-7295-B934-6CBC-E7CED16FCE1D}"/>
              </a:ext>
            </a:extLst>
          </p:cNvPr>
          <p:cNvSpPr>
            <a:spLocks noGrp="1"/>
          </p:cNvSpPr>
          <p:nvPr>
            <p:ph idx="1"/>
          </p:nvPr>
        </p:nvSpPr>
        <p:spPr>
          <a:xfrm>
            <a:off x="368493" y="2122796"/>
            <a:ext cx="8405451" cy="4207814"/>
          </a:xfrm>
        </p:spPr>
        <p:txBody>
          <a:bodyPr anchor="ctr">
            <a:noAutofit/>
          </a:bodyPr>
          <a:lstStyle/>
          <a:p>
            <a:pPr marL="0" indent="0">
              <a:buNone/>
            </a:pPr>
            <a:r>
              <a:rPr lang="es-ES" sz="1900" dirty="0"/>
              <a:t>La </a:t>
            </a:r>
            <a:r>
              <a:rPr lang="es-ES" sz="1900" b="1" dirty="0"/>
              <a:t>virtualización de la memoria </a:t>
            </a:r>
            <a:r>
              <a:rPr lang="es-ES" sz="1900" dirty="0"/>
              <a:t>es la tarea más compleja de la paravirtualización.</a:t>
            </a:r>
          </a:p>
          <a:p>
            <a:pPr marL="0" indent="0">
              <a:buNone/>
            </a:pPr>
            <a:endParaRPr lang="es-ES" sz="1900" dirty="0"/>
          </a:p>
          <a:p>
            <a:pPr marL="0" indent="0">
              <a:buNone/>
            </a:pPr>
            <a:r>
              <a:rPr lang="es-ES" sz="1900" b="1" dirty="0">
                <a:solidFill>
                  <a:schemeClr val="accent1"/>
                </a:solidFill>
              </a:rPr>
              <a:t>PROBLEMA:</a:t>
            </a:r>
            <a:r>
              <a:rPr lang="es-ES" sz="1900" dirty="0">
                <a:solidFill>
                  <a:schemeClr val="accent1"/>
                </a:solidFill>
              </a:rPr>
              <a:t> </a:t>
            </a:r>
            <a:r>
              <a:rPr lang="es-ES" sz="1900" dirty="0"/>
              <a:t>x86 no tiene una TLB manejada por software.</a:t>
            </a:r>
          </a:p>
          <a:p>
            <a:pPr marL="0" indent="0">
              <a:buNone/>
            </a:pPr>
            <a:r>
              <a:rPr lang="es-ES" sz="1900" b="1" dirty="0">
                <a:solidFill>
                  <a:srgbClr val="002060"/>
                </a:solidFill>
              </a:rPr>
              <a:t>SOLUCIÓN:</a:t>
            </a:r>
            <a:r>
              <a:rPr lang="es-ES" sz="1900" dirty="0">
                <a:solidFill>
                  <a:srgbClr val="002060"/>
                </a:solidFill>
              </a:rPr>
              <a:t> </a:t>
            </a:r>
            <a:r>
              <a:rPr lang="es-ES" sz="1900" dirty="0"/>
              <a:t>las traducciones de página válidas para un espacio de direcciones deben estar presentes en una tabla de páginas accesible por hardware. El </a:t>
            </a:r>
            <a:r>
              <a:rPr lang="es-ES" sz="1900" u="sng" dirty="0"/>
              <a:t>GuestOS</a:t>
            </a:r>
            <a:r>
              <a:rPr lang="es-ES" sz="1900" dirty="0"/>
              <a:t> es </a:t>
            </a:r>
            <a:r>
              <a:rPr lang="es-ES" sz="1900" u="sng" dirty="0"/>
              <a:t>responsable</a:t>
            </a:r>
            <a:r>
              <a:rPr lang="es-ES" sz="1900" dirty="0"/>
              <a:t> de asignar y gestionar dichas tablas.</a:t>
            </a:r>
          </a:p>
          <a:p>
            <a:pPr marL="0" indent="0">
              <a:buNone/>
            </a:pPr>
            <a:r>
              <a:rPr lang="es-ES" sz="1900" b="1" dirty="0">
                <a:solidFill>
                  <a:schemeClr val="accent1"/>
                </a:solidFill>
              </a:rPr>
              <a:t>PROBLEMA:</a:t>
            </a:r>
            <a:r>
              <a:rPr lang="es-ES" sz="1900" dirty="0">
                <a:solidFill>
                  <a:schemeClr val="accent1"/>
                </a:solidFill>
              </a:rPr>
              <a:t> </a:t>
            </a:r>
            <a:r>
              <a:rPr lang="es-ES" sz="1900" dirty="0"/>
              <a:t>el TLB de x86 no es tagged, por lo que los cambios de ejecución requieren borrar el TLB.</a:t>
            </a:r>
          </a:p>
          <a:p>
            <a:pPr marL="0" indent="0">
              <a:buNone/>
            </a:pPr>
            <a:r>
              <a:rPr lang="es-ES" sz="1900" b="1" dirty="0">
                <a:solidFill>
                  <a:srgbClr val="002060"/>
                </a:solidFill>
              </a:rPr>
              <a:t>SOLUCIÓN: </a:t>
            </a:r>
            <a:r>
              <a:rPr lang="es-ES" sz="1900" dirty="0"/>
              <a:t>se reserva una sección de 64MB en la parte superior de todos los espacios de direcciones para Xen (no accesible por el GuestOS ni utilizada por ningún ABI).</a:t>
            </a:r>
          </a:p>
        </p:txBody>
      </p:sp>
      <p:sp>
        <p:nvSpPr>
          <p:cNvPr id="6" name="Rectángulo 5">
            <a:extLst>
              <a:ext uri="{FF2B5EF4-FFF2-40B4-BE49-F238E27FC236}">
                <a16:creationId xmlns:a16="http://schemas.microsoft.com/office/drawing/2014/main" id="{E1FC5915-6F14-411D-5FAA-0995E8C06BA9}"/>
              </a:ext>
            </a:extLst>
          </p:cNvPr>
          <p:cNvSpPr/>
          <p:nvPr/>
        </p:nvSpPr>
        <p:spPr>
          <a:xfrm>
            <a:off x="368493" y="5229225"/>
            <a:ext cx="8283045" cy="108584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4360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 bandas</Template>
  <TotalTime>2267</TotalTime>
  <Words>3790</Words>
  <Application>Microsoft Office PowerPoint</Application>
  <PresentationFormat>Presentación en pantalla (4:3)</PresentationFormat>
  <Paragraphs>375</Paragraphs>
  <Slides>41</Slides>
  <Notes>34</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41</vt:i4>
      </vt:variant>
    </vt:vector>
  </HeadingPairs>
  <TitlesOfParts>
    <vt:vector size="50" baseType="lpstr">
      <vt:lpstr>Aptos</vt:lpstr>
      <vt:lpstr>Arial</vt:lpstr>
      <vt:lpstr>Calibri</vt:lpstr>
      <vt:lpstr>Corbel</vt:lpstr>
      <vt:lpstr>Courier New</vt:lpstr>
      <vt:lpstr>Symbol</vt:lpstr>
      <vt:lpstr>Times New Roman</vt:lpstr>
      <vt:lpstr>Wingdings</vt:lpstr>
      <vt:lpstr>Con bandas</vt:lpstr>
      <vt:lpstr>Xen and the art of virtualization</vt:lpstr>
      <vt:lpstr>Presentación de PowerPoint</vt:lpstr>
      <vt:lpstr>Presentación</vt:lpstr>
      <vt:lpstr>¿Por qué nace xen?</vt:lpstr>
      <vt:lpstr>¿Por qué nace xen?</vt:lpstr>
      <vt:lpstr>¿CÓMO VIRTUALIZA LOS ELEMENTOS DE UN SISTEMA?</vt:lpstr>
      <vt:lpstr>Gestión de la memoria</vt:lpstr>
      <vt:lpstr>Gestión de la memoria</vt:lpstr>
      <vt:lpstr>Gestión de la memoria</vt:lpstr>
      <vt:lpstr>Gestión de la memoria</vt:lpstr>
      <vt:lpstr>DISPOSITIVOS DE ENTRADA/SALIDA</vt:lpstr>
      <vt:lpstr>CPU</vt:lpstr>
      <vt:lpstr>CPU</vt:lpstr>
      <vt:lpstr>CPU</vt:lpstr>
      <vt:lpstr>PLANIFICACIÓN DE LA CPU</vt:lpstr>
      <vt:lpstr>El coste de portar un so a xen</vt:lpstr>
      <vt:lpstr>DISEÑO DETALLADO</vt:lpstr>
      <vt:lpstr>CONTROL Y GESTIÓN</vt:lpstr>
      <vt:lpstr>CONTROL Y GESTIÓN</vt:lpstr>
      <vt:lpstr>CONTROL Y GESTIÓN</vt:lpstr>
      <vt:lpstr>DATOS</vt:lpstr>
      <vt:lpstr>DATOS: ANILLOS DE ENTRADA/SALIDA</vt:lpstr>
      <vt:lpstr>Tiempo y timers</vt:lpstr>
      <vt:lpstr>Traducción de direcciones virtuales</vt:lpstr>
      <vt:lpstr>Memoria física</vt:lpstr>
      <vt:lpstr>disco</vt:lpstr>
      <vt:lpstr>PRUEBAS DE EVALUACIÓN</vt:lpstr>
      <vt:lpstr>Rendimiento relativo</vt:lpstr>
      <vt:lpstr>Benchmarks del sistema operativo</vt:lpstr>
      <vt:lpstr>microbenchmarks de proceso</vt:lpstr>
      <vt:lpstr>microbenchmarks de cambio de contexto</vt:lpstr>
      <vt:lpstr>microbenchmarks del sistema de ficheros</vt:lpstr>
      <vt:lpstr>Aislamiento del desempeño</vt:lpstr>
      <vt:lpstr>TRABAJOS RELACIONADOS Y OBJETIVOS</vt:lpstr>
      <vt:lpstr>Trabajos relacionados</vt:lpstr>
      <vt:lpstr>Trabajo futuro</vt:lpstr>
      <vt:lpstr>conclusión</vt:lpstr>
      <vt:lpstr>VALORACIÓN PERSONAL</vt:lpstr>
      <vt:lpstr>PUNTOS FUERTES Y DEBILIDADES</vt:lpstr>
      <vt:lpstr>Valoración final</vt:lpstr>
      <vt:lpstr>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Xen and the art of virtualization</dc:title>
  <dc:creator>Marta Obregón Ruiz</dc:creator>
  <cp:lastModifiedBy>Marta Obregón Ruiz</cp:lastModifiedBy>
  <cp:revision>138</cp:revision>
  <dcterms:created xsi:type="dcterms:W3CDTF">2023-10-22T10:04:41Z</dcterms:created>
  <dcterms:modified xsi:type="dcterms:W3CDTF">2023-11-16T07:25:16Z</dcterms:modified>
</cp:coreProperties>
</file>