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 0"/>
          <p:cNvSpPr txBox="1"/>
          <p:nvPr/>
        </p:nvSpPr>
        <p:spPr>
          <a:xfrm>
            <a:off x="864036" y="1385291"/>
            <a:ext cx="7415929" cy="314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300"/>
              </a:lnSpc>
              <a:defRPr spc="-201" sz="67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Progressive Web Apps: A Modern Approach</a:t>
            </a:r>
          </a:p>
        </p:txBody>
      </p:sp>
      <p:sp>
        <p:nvSpPr>
          <p:cNvPr id="104" name="Text 1"/>
          <p:cNvSpPr txBox="1"/>
          <p:nvPr/>
        </p:nvSpPr>
        <p:spPr>
          <a:xfrm>
            <a:off x="864036" y="4949547"/>
            <a:ext cx="7415929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pc="-38" sz="19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Progressive web apps (PWAs) are a new breed of web applications that combine the best of both worlds: the reach and accessibility of the web with the performance and features of native apps.</a:t>
            </a:r>
          </a:p>
        </p:txBody>
      </p:sp>
      <p:sp>
        <p:nvSpPr>
          <p:cNvPr id="105" name="Shape 2"/>
          <p:cNvSpPr/>
          <p:nvPr/>
        </p:nvSpPr>
        <p:spPr>
          <a:xfrm>
            <a:off x="864036" y="6430803"/>
            <a:ext cx="394931" cy="394931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1"/>
          <p:cNvSpPr txBox="1"/>
          <p:nvPr/>
        </p:nvSpPr>
        <p:spPr>
          <a:xfrm>
            <a:off x="4493894" y="3109435"/>
            <a:ext cx="7223762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0"/>
          <p:cNvSpPr txBox="1"/>
          <p:nvPr/>
        </p:nvSpPr>
        <p:spPr>
          <a:xfrm>
            <a:off x="2948820" y="931069"/>
            <a:ext cx="3821930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134" sz="44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What is a PWA?</a:t>
            </a:r>
          </a:p>
        </p:txBody>
      </p:sp>
      <p:sp>
        <p:nvSpPr>
          <p:cNvPr id="108" name="Shape 1"/>
          <p:cNvSpPr/>
          <p:nvPr/>
        </p:nvSpPr>
        <p:spPr>
          <a:xfrm>
            <a:off x="2948820" y="1983223"/>
            <a:ext cx="7551659" cy="1689974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ext 2"/>
          <p:cNvSpPr txBox="1"/>
          <p:nvPr/>
        </p:nvSpPr>
        <p:spPr>
          <a:xfrm>
            <a:off x="3183850" y="2218252"/>
            <a:ext cx="135999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67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Web-based</a:t>
            </a:r>
          </a:p>
        </p:txBody>
      </p:sp>
      <p:sp>
        <p:nvSpPr>
          <p:cNvPr id="110" name="Text 3"/>
          <p:cNvSpPr txBox="1"/>
          <p:nvPr/>
        </p:nvSpPr>
        <p:spPr>
          <a:xfrm>
            <a:off x="3183850" y="2710220"/>
            <a:ext cx="7081599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are built using standard web technologies like HTML, CSS, and JavaScript.</a:t>
            </a:r>
          </a:p>
        </p:txBody>
      </p:sp>
      <p:sp>
        <p:nvSpPr>
          <p:cNvPr id="111" name="Shape 4"/>
          <p:cNvSpPr/>
          <p:nvPr/>
        </p:nvSpPr>
        <p:spPr>
          <a:xfrm>
            <a:off x="2948820" y="3900606"/>
            <a:ext cx="7551659" cy="1689974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ext 5"/>
          <p:cNvSpPr txBox="1"/>
          <p:nvPr/>
        </p:nvSpPr>
        <p:spPr>
          <a:xfrm>
            <a:off x="3183850" y="4135635"/>
            <a:ext cx="260517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67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Native-like Experience</a:t>
            </a:r>
          </a:p>
        </p:txBody>
      </p:sp>
      <p:sp>
        <p:nvSpPr>
          <p:cNvPr id="113" name="Text 6"/>
          <p:cNvSpPr txBox="1"/>
          <p:nvPr/>
        </p:nvSpPr>
        <p:spPr>
          <a:xfrm>
            <a:off x="3183850" y="4627602"/>
            <a:ext cx="7081599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offer a user experience that is similar to native apps, with features like offline functionality and push notifications.</a:t>
            </a:r>
          </a:p>
        </p:txBody>
      </p:sp>
      <p:sp>
        <p:nvSpPr>
          <p:cNvPr id="114" name="Shape 7"/>
          <p:cNvSpPr/>
          <p:nvPr/>
        </p:nvSpPr>
        <p:spPr>
          <a:xfrm>
            <a:off x="2948820" y="5817989"/>
            <a:ext cx="7551659" cy="1689974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 8"/>
          <p:cNvSpPr txBox="1"/>
          <p:nvPr/>
        </p:nvSpPr>
        <p:spPr>
          <a:xfrm>
            <a:off x="3183849" y="6053018"/>
            <a:ext cx="309394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67" sz="22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Progressive Enhancement</a:t>
            </a:r>
          </a:p>
        </p:txBody>
      </p:sp>
      <p:sp>
        <p:nvSpPr>
          <p:cNvPr id="116" name="Text 9"/>
          <p:cNvSpPr txBox="1"/>
          <p:nvPr/>
        </p:nvSpPr>
        <p:spPr>
          <a:xfrm>
            <a:off x="3183850" y="6544984"/>
            <a:ext cx="7081599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are designed to work on a wide range of devices and browsers, progressively enhancing functionality as capabilities allow.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3150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0"/>
          <p:cNvSpPr txBox="1"/>
          <p:nvPr/>
        </p:nvSpPr>
        <p:spPr>
          <a:xfrm>
            <a:off x="842247" y="661748"/>
            <a:ext cx="4322336" cy="73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900"/>
              </a:lnSpc>
              <a:defRPr spc="-142" sz="47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How PWAs Work</a:t>
            </a:r>
          </a:p>
        </p:txBody>
      </p:sp>
      <p:sp>
        <p:nvSpPr>
          <p:cNvPr id="120" name="Shape 1"/>
          <p:cNvSpPr/>
          <p:nvPr/>
        </p:nvSpPr>
        <p:spPr>
          <a:xfrm>
            <a:off x="1187886" y="1774626"/>
            <a:ext cx="30481" cy="5795130"/>
          </a:xfrm>
          <a:prstGeom prst="roundRect">
            <a:avLst>
              <a:gd name="adj" fmla="val 50000"/>
            </a:avLst>
          </a:prstGeom>
          <a:solidFill>
            <a:srgbClr val="E2C8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hape 2"/>
          <p:cNvSpPr/>
          <p:nvPr/>
        </p:nvSpPr>
        <p:spPr>
          <a:xfrm>
            <a:off x="1443334" y="2300645"/>
            <a:ext cx="842249" cy="30481"/>
          </a:xfrm>
          <a:prstGeom prst="roundRect">
            <a:avLst>
              <a:gd name="adj" fmla="val 50000"/>
            </a:avLst>
          </a:prstGeom>
          <a:solidFill>
            <a:srgbClr val="E2C8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hape 3"/>
          <p:cNvSpPr/>
          <p:nvPr/>
        </p:nvSpPr>
        <p:spPr>
          <a:xfrm>
            <a:off x="932438" y="2045255"/>
            <a:ext cx="541378" cy="541378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 4"/>
          <p:cNvSpPr txBox="1"/>
          <p:nvPr/>
        </p:nvSpPr>
        <p:spPr>
          <a:xfrm>
            <a:off x="1103290" y="2135385"/>
            <a:ext cx="199674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spc="-85" sz="28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" name="Text 5"/>
          <p:cNvSpPr txBox="1"/>
          <p:nvPr/>
        </p:nvSpPr>
        <p:spPr>
          <a:xfrm>
            <a:off x="2526625" y="2015252"/>
            <a:ext cx="3567968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pc="-71" sz="23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Server-side Rendering (SSR)</a:t>
            </a:r>
          </a:p>
        </p:txBody>
      </p:sp>
      <p:sp>
        <p:nvSpPr>
          <p:cNvPr id="125" name="Text 6"/>
          <p:cNvSpPr txBox="1"/>
          <p:nvPr/>
        </p:nvSpPr>
        <p:spPr>
          <a:xfrm>
            <a:off x="2526625" y="2535435"/>
            <a:ext cx="5775128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server renders the initial HTML content, providing a fast initial load.</a:t>
            </a:r>
          </a:p>
        </p:txBody>
      </p:sp>
      <p:sp>
        <p:nvSpPr>
          <p:cNvPr id="126" name="Shape 7"/>
          <p:cNvSpPr/>
          <p:nvPr/>
        </p:nvSpPr>
        <p:spPr>
          <a:xfrm>
            <a:off x="1443334" y="4312563"/>
            <a:ext cx="842249" cy="30481"/>
          </a:xfrm>
          <a:prstGeom prst="roundRect">
            <a:avLst>
              <a:gd name="adj" fmla="val 50000"/>
            </a:avLst>
          </a:prstGeom>
          <a:solidFill>
            <a:srgbClr val="E2C8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Shape 8"/>
          <p:cNvSpPr/>
          <p:nvPr/>
        </p:nvSpPr>
        <p:spPr>
          <a:xfrm>
            <a:off x="932438" y="4057174"/>
            <a:ext cx="541378" cy="541378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 9"/>
          <p:cNvSpPr txBox="1"/>
          <p:nvPr/>
        </p:nvSpPr>
        <p:spPr>
          <a:xfrm>
            <a:off x="1103290" y="4147303"/>
            <a:ext cx="199674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spc="-85" sz="28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Text 10"/>
          <p:cNvSpPr txBox="1"/>
          <p:nvPr/>
        </p:nvSpPr>
        <p:spPr>
          <a:xfrm>
            <a:off x="2526625" y="4027170"/>
            <a:ext cx="3470554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pc="-71" sz="23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Client-side Rendering (CSR)</a:t>
            </a:r>
          </a:p>
        </p:txBody>
      </p:sp>
      <p:sp>
        <p:nvSpPr>
          <p:cNvPr id="130" name="Text 11"/>
          <p:cNvSpPr txBox="1"/>
          <p:nvPr/>
        </p:nvSpPr>
        <p:spPr>
          <a:xfrm>
            <a:off x="2526625" y="4547353"/>
            <a:ext cx="5775128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client-side JavaScript handles dynamic content updates, ensuring a smooth user experience.</a:t>
            </a:r>
          </a:p>
        </p:txBody>
      </p:sp>
      <p:sp>
        <p:nvSpPr>
          <p:cNvPr id="131" name="Shape 12"/>
          <p:cNvSpPr/>
          <p:nvPr/>
        </p:nvSpPr>
        <p:spPr>
          <a:xfrm>
            <a:off x="1443334" y="6324481"/>
            <a:ext cx="842249" cy="30481"/>
          </a:xfrm>
          <a:prstGeom prst="roundRect">
            <a:avLst>
              <a:gd name="adj" fmla="val 50000"/>
            </a:avLst>
          </a:prstGeom>
          <a:solidFill>
            <a:srgbClr val="E2C8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hape 13"/>
          <p:cNvSpPr/>
          <p:nvPr/>
        </p:nvSpPr>
        <p:spPr>
          <a:xfrm>
            <a:off x="932438" y="6069091"/>
            <a:ext cx="541378" cy="541378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 14"/>
          <p:cNvSpPr txBox="1"/>
          <p:nvPr/>
        </p:nvSpPr>
        <p:spPr>
          <a:xfrm>
            <a:off x="1103290" y="6159222"/>
            <a:ext cx="199674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spc="-85" sz="28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" name="Text 15"/>
          <p:cNvSpPr txBox="1"/>
          <p:nvPr/>
        </p:nvSpPr>
        <p:spPr>
          <a:xfrm>
            <a:off x="2526625" y="6039087"/>
            <a:ext cx="1021280" cy="36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pc="-71" sz="23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Caching</a:t>
            </a:r>
          </a:p>
        </p:txBody>
      </p:sp>
      <p:sp>
        <p:nvSpPr>
          <p:cNvPr id="135" name="Text 16"/>
          <p:cNvSpPr txBox="1"/>
          <p:nvPr/>
        </p:nvSpPr>
        <p:spPr>
          <a:xfrm>
            <a:off x="2526625" y="6559271"/>
            <a:ext cx="5775128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Content is cached locally, allowing for fast loading times and offline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 0"/>
          <p:cNvSpPr txBox="1"/>
          <p:nvPr/>
        </p:nvSpPr>
        <p:spPr>
          <a:xfrm>
            <a:off x="737115" y="579833"/>
            <a:ext cx="3793107" cy="63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100"/>
              </a:lnSpc>
              <a:defRPr spc="-124" sz="41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Benefits of PWAs</a:t>
            </a:r>
          </a:p>
        </p:txBody>
      </p:sp>
      <p:sp>
        <p:nvSpPr>
          <p:cNvPr id="139" name="Shape 1"/>
          <p:cNvSpPr/>
          <p:nvPr/>
        </p:nvSpPr>
        <p:spPr>
          <a:xfrm>
            <a:off x="737116" y="1790700"/>
            <a:ext cx="473869" cy="473869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Text 2"/>
          <p:cNvSpPr txBox="1"/>
          <p:nvPr/>
        </p:nvSpPr>
        <p:spPr>
          <a:xfrm>
            <a:off x="887645" y="1869638"/>
            <a:ext cx="172691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pc="-75" sz="24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1" name="Text 3"/>
          <p:cNvSpPr txBox="1"/>
          <p:nvPr/>
        </p:nvSpPr>
        <p:spPr>
          <a:xfrm>
            <a:off x="1421486" y="1790699"/>
            <a:ext cx="2087764" cy="31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pc="-62" sz="20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Fast Loading Times</a:t>
            </a:r>
          </a:p>
        </p:txBody>
      </p:sp>
      <p:sp>
        <p:nvSpPr>
          <p:cNvPr id="142" name="Text 4"/>
          <p:cNvSpPr txBox="1"/>
          <p:nvPr/>
        </p:nvSpPr>
        <p:spPr>
          <a:xfrm>
            <a:off x="1421487" y="2245995"/>
            <a:ext cx="6985397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leverage caching and optimized rendering to deliver a fast and responsive user experience.</a:t>
            </a:r>
          </a:p>
        </p:txBody>
      </p:sp>
      <p:sp>
        <p:nvSpPr>
          <p:cNvPr id="143" name="Shape 5"/>
          <p:cNvSpPr/>
          <p:nvPr/>
        </p:nvSpPr>
        <p:spPr>
          <a:xfrm>
            <a:off x="737116" y="3367325"/>
            <a:ext cx="473869" cy="473870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 6"/>
          <p:cNvSpPr txBox="1"/>
          <p:nvPr/>
        </p:nvSpPr>
        <p:spPr>
          <a:xfrm>
            <a:off x="887645" y="3446264"/>
            <a:ext cx="172691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pc="-75" sz="24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" name="Text 7"/>
          <p:cNvSpPr txBox="1"/>
          <p:nvPr/>
        </p:nvSpPr>
        <p:spPr>
          <a:xfrm>
            <a:off x="1421486" y="3367325"/>
            <a:ext cx="207344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pc="-62" sz="20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Offline Functionality</a:t>
            </a:r>
          </a:p>
        </p:txBody>
      </p:sp>
      <p:sp>
        <p:nvSpPr>
          <p:cNvPr id="146" name="Text 8"/>
          <p:cNvSpPr txBox="1"/>
          <p:nvPr/>
        </p:nvSpPr>
        <p:spPr>
          <a:xfrm>
            <a:off x="1421487" y="3822620"/>
            <a:ext cx="6985397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can function even when there is no internet connection, providing a seamless user experience.</a:t>
            </a:r>
          </a:p>
        </p:txBody>
      </p:sp>
      <p:sp>
        <p:nvSpPr>
          <p:cNvPr id="147" name="Shape 9"/>
          <p:cNvSpPr/>
          <p:nvPr/>
        </p:nvSpPr>
        <p:spPr>
          <a:xfrm>
            <a:off x="737116" y="4943950"/>
            <a:ext cx="473869" cy="473870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 10"/>
          <p:cNvSpPr txBox="1"/>
          <p:nvPr/>
        </p:nvSpPr>
        <p:spPr>
          <a:xfrm>
            <a:off x="887704" y="5022889"/>
            <a:ext cx="172692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pc="-75" sz="24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9" name="Text 11"/>
          <p:cNvSpPr txBox="1"/>
          <p:nvPr/>
        </p:nvSpPr>
        <p:spPr>
          <a:xfrm>
            <a:off x="1421486" y="4943950"/>
            <a:ext cx="1903962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pc="-62" sz="20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Push Notifications</a:t>
            </a:r>
          </a:p>
        </p:txBody>
      </p:sp>
      <p:sp>
        <p:nvSpPr>
          <p:cNvPr id="150" name="Text 12"/>
          <p:cNvSpPr txBox="1"/>
          <p:nvPr/>
        </p:nvSpPr>
        <p:spPr>
          <a:xfrm>
            <a:off x="1421487" y="5399246"/>
            <a:ext cx="6985397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can send push notifications to users, keeping them engaged and informed.</a:t>
            </a:r>
          </a:p>
        </p:txBody>
      </p:sp>
      <p:sp>
        <p:nvSpPr>
          <p:cNvPr id="151" name="Shape 13"/>
          <p:cNvSpPr/>
          <p:nvPr/>
        </p:nvSpPr>
        <p:spPr>
          <a:xfrm>
            <a:off x="737116" y="6520577"/>
            <a:ext cx="473869" cy="473870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 14"/>
          <p:cNvSpPr txBox="1"/>
          <p:nvPr/>
        </p:nvSpPr>
        <p:spPr>
          <a:xfrm>
            <a:off x="887645" y="6599514"/>
            <a:ext cx="172692" cy="31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pc="-75" sz="24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" name="Text 15"/>
          <p:cNvSpPr txBox="1"/>
          <p:nvPr/>
        </p:nvSpPr>
        <p:spPr>
          <a:xfrm>
            <a:off x="1421486" y="6520577"/>
            <a:ext cx="1583972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pc="-62" sz="20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Improved SEO</a:t>
            </a:r>
          </a:p>
        </p:txBody>
      </p:sp>
      <p:sp>
        <p:nvSpPr>
          <p:cNvPr id="154" name="Text 16"/>
          <p:cNvSpPr txBox="1"/>
          <p:nvPr/>
        </p:nvSpPr>
        <p:spPr>
          <a:xfrm>
            <a:off x="1421487" y="6975871"/>
            <a:ext cx="6985397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PWAs are more easily indexed by search engines, improving their visibility and discoverability.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0"/>
          <p:cNvSpPr txBox="1"/>
          <p:nvPr/>
        </p:nvSpPr>
        <p:spPr>
          <a:xfrm>
            <a:off x="864036" y="2203013"/>
            <a:ext cx="4437453" cy="74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000"/>
              </a:lnSpc>
              <a:defRPr spc="-146" sz="48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PWA Architecture</a:t>
            </a:r>
          </a:p>
        </p:txBody>
      </p:sp>
      <p:sp>
        <p:nvSpPr>
          <p:cNvPr id="157" name="Text 1"/>
          <p:cNvSpPr txBox="1"/>
          <p:nvPr/>
        </p:nvSpPr>
        <p:spPr>
          <a:xfrm>
            <a:off x="864036" y="3591638"/>
            <a:ext cx="1234039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73" sz="24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App Shell</a:t>
            </a:r>
          </a:p>
        </p:txBody>
      </p:sp>
      <p:sp>
        <p:nvSpPr>
          <p:cNvPr id="158" name="Text 2"/>
          <p:cNvSpPr txBox="1"/>
          <p:nvPr/>
        </p:nvSpPr>
        <p:spPr>
          <a:xfrm>
            <a:off x="864037" y="4224218"/>
            <a:ext cx="3898821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pc="-38" sz="19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core user interface and interactions are stored locally for fast loading.</a:t>
            </a:r>
          </a:p>
        </p:txBody>
      </p:sp>
      <p:sp>
        <p:nvSpPr>
          <p:cNvPr id="159" name="Text 3"/>
          <p:cNvSpPr txBox="1"/>
          <p:nvPr/>
        </p:nvSpPr>
        <p:spPr>
          <a:xfrm>
            <a:off x="5372694" y="3591638"/>
            <a:ext cx="2103826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73" sz="24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Service Workers</a:t>
            </a:r>
          </a:p>
        </p:txBody>
      </p:sp>
      <p:sp>
        <p:nvSpPr>
          <p:cNvPr id="160" name="Text 4"/>
          <p:cNvSpPr txBox="1"/>
          <p:nvPr/>
        </p:nvSpPr>
        <p:spPr>
          <a:xfrm>
            <a:off x="5372694" y="4224218"/>
            <a:ext cx="3898822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pc="-38" sz="19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Background scripts manage caching and network requests, improving performance and offline access.</a:t>
            </a:r>
          </a:p>
        </p:txBody>
      </p:sp>
      <p:sp>
        <p:nvSpPr>
          <p:cNvPr id="161" name="Text 5"/>
          <p:cNvSpPr txBox="1"/>
          <p:nvPr/>
        </p:nvSpPr>
        <p:spPr>
          <a:xfrm>
            <a:off x="9881354" y="3591638"/>
            <a:ext cx="2332679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73" sz="24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Web App Manifest</a:t>
            </a:r>
          </a:p>
        </p:txBody>
      </p:sp>
      <p:sp>
        <p:nvSpPr>
          <p:cNvPr id="162" name="Text 6"/>
          <p:cNvSpPr txBox="1"/>
          <p:nvPr/>
        </p:nvSpPr>
        <p:spPr>
          <a:xfrm>
            <a:off x="9881354" y="4224218"/>
            <a:ext cx="3898822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pc="-38" sz="19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 JSON file provides metadata about the app, enabling features like home screen installation.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 0"/>
          <p:cNvSpPr txBox="1"/>
          <p:nvPr/>
        </p:nvSpPr>
        <p:spPr>
          <a:xfrm>
            <a:off x="864036" y="1333499"/>
            <a:ext cx="7415929" cy="303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6000"/>
              </a:lnSpc>
              <a:defRPr b="1" spc="-146" sz="48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pPr>
            <a:r>
              <a:t>Patient Management Application: </a:t>
            </a:r>
          </a:p>
          <a:p>
            <a:pPr>
              <a:lnSpc>
                <a:spcPts val="6000"/>
              </a:lnSpc>
              <a:defRPr spc="-146" sz="48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pPr>
          </a:p>
          <a:p>
            <a:pPr>
              <a:lnSpc>
                <a:spcPts val="6000"/>
              </a:lnSpc>
              <a:defRPr spc="-146" sz="48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pPr>
            <a:r>
              <a:t>Problem Statement</a:t>
            </a:r>
          </a:p>
        </p:txBody>
      </p:sp>
      <p:sp>
        <p:nvSpPr>
          <p:cNvPr id="166" name="Text 1"/>
          <p:cNvSpPr txBox="1"/>
          <p:nvPr/>
        </p:nvSpPr>
        <p:spPr>
          <a:xfrm>
            <a:off x="864036" y="4864656"/>
            <a:ext cx="7415929" cy="115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pc="-38" sz="19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Patient Management Application aims to provide a comprehensive platform for managing patient information, streamlining healthcare processes, and enhancing patient care.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0"/>
          <p:cNvSpPr txBox="1"/>
          <p:nvPr/>
        </p:nvSpPr>
        <p:spPr>
          <a:xfrm>
            <a:off x="1904643" y="567093"/>
            <a:ext cx="6498128" cy="64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200"/>
              </a:lnSpc>
              <a:defRPr spc="-125" sz="41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Technical Scope: User Stories</a:t>
            </a:r>
          </a:p>
        </p:txBody>
      </p:sp>
      <p:sp>
        <p:nvSpPr>
          <p:cNvPr id="169" name="Shape 1"/>
          <p:cNvSpPr/>
          <p:nvPr/>
        </p:nvSpPr>
        <p:spPr>
          <a:xfrm>
            <a:off x="1904643" y="1546025"/>
            <a:ext cx="7662386" cy="5154930"/>
          </a:xfrm>
          <a:prstGeom prst="roundRect">
            <a:avLst>
              <a:gd name="adj" fmla="val 1725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hape 2"/>
          <p:cNvSpPr/>
          <p:nvPr/>
        </p:nvSpPr>
        <p:spPr>
          <a:xfrm>
            <a:off x="1912262" y="1553645"/>
            <a:ext cx="7646314" cy="60769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 3"/>
          <p:cNvSpPr txBox="1"/>
          <p:nvPr/>
        </p:nvSpPr>
        <p:spPr>
          <a:xfrm>
            <a:off x="2124909" y="1688185"/>
            <a:ext cx="982798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User Story </a:t>
            </a:r>
          </a:p>
        </p:txBody>
      </p:sp>
      <p:sp>
        <p:nvSpPr>
          <p:cNvPr id="172" name="Text 4"/>
          <p:cNvSpPr txBox="1"/>
          <p:nvPr/>
        </p:nvSpPr>
        <p:spPr>
          <a:xfrm>
            <a:off x="4677131" y="1688185"/>
            <a:ext cx="1508067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User Story Name</a:t>
            </a:r>
          </a:p>
        </p:txBody>
      </p:sp>
      <p:sp>
        <p:nvSpPr>
          <p:cNvPr id="173" name="Text 5"/>
          <p:cNvSpPr txBox="1"/>
          <p:nvPr/>
        </p:nvSpPr>
        <p:spPr>
          <a:xfrm>
            <a:off x="7225545" y="1688185"/>
            <a:ext cx="930534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User Story</a:t>
            </a:r>
          </a:p>
        </p:txBody>
      </p:sp>
      <p:sp>
        <p:nvSpPr>
          <p:cNvPr id="174" name="Shape 6"/>
          <p:cNvSpPr/>
          <p:nvPr/>
        </p:nvSpPr>
        <p:spPr>
          <a:xfrm>
            <a:off x="1912262" y="2161339"/>
            <a:ext cx="7646314" cy="1623537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Text 7"/>
          <p:cNvSpPr txBox="1"/>
          <p:nvPr/>
        </p:nvSpPr>
        <p:spPr>
          <a:xfrm>
            <a:off x="2124909" y="2295880"/>
            <a:ext cx="613053" cy="31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US_01</a:t>
            </a:r>
          </a:p>
        </p:txBody>
      </p:sp>
      <p:sp>
        <p:nvSpPr>
          <p:cNvPr id="176" name="Text 8"/>
          <p:cNvSpPr txBox="1"/>
          <p:nvPr/>
        </p:nvSpPr>
        <p:spPr>
          <a:xfrm>
            <a:off x="4677131" y="2295880"/>
            <a:ext cx="488932" cy="31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Login</a:t>
            </a:r>
          </a:p>
        </p:txBody>
      </p:sp>
      <p:sp>
        <p:nvSpPr>
          <p:cNvPr id="177" name="Text 9"/>
          <p:cNvSpPr txBox="1"/>
          <p:nvPr/>
        </p:nvSpPr>
        <p:spPr>
          <a:xfrm>
            <a:off x="7225545" y="2295880"/>
            <a:ext cx="2121457" cy="97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 a user, I should be able to login the system with valid credentials.</a:t>
            </a:r>
          </a:p>
        </p:txBody>
      </p:sp>
      <p:sp>
        <p:nvSpPr>
          <p:cNvPr id="178" name="Shape 10"/>
          <p:cNvSpPr/>
          <p:nvPr/>
        </p:nvSpPr>
        <p:spPr>
          <a:xfrm>
            <a:off x="1912262" y="3784875"/>
            <a:ext cx="7646314" cy="128492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ext 11"/>
          <p:cNvSpPr txBox="1"/>
          <p:nvPr/>
        </p:nvSpPr>
        <p:spPr>
          <a:xfrm>
            <a:off x="2124909" y="3919416"/>
            <a:ext cx="613053" cy="31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US_02</a:t>
            </a:r>
          </a:p>
        </p:txBody>
      </p:sp>
      <p:sp>
        <p:nvSpPr>
          <p:cNvPr id="180" name="Text 12"/>
          <p:cNvSpPr txBox="1"/>
          <p:nvPr/>
        </p:nvSpPr>
        <p:spPr>
          <a:xfrm>
            <a:off x="4677131" y="3919416"/>
            <a:ext cx="1080605" cy="31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Get Patients</a:t>
            </a:r>
          </a:p>
        </p:txBody>
      </p:sp>
      <p:sp>
        <p:nvSpPr>
          <p:cNvPr id="181" name="Text 13"/>
          <p:cNvSpPr txBox="1"/>
          <p:nvPr/>
        </p:nvSpPr>
        <p:spPr>
          <a:xfrm>
            <a:off x="7225545" y="3919416"/>
            <a:ext cx="2121457" cy="97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 a user, I should be able to get patient in the system.</a:t>
            </a:r>
          </a:p>
        </p:txBody>
      </p:sp>
      <p:sp>
        <p:nvSpPr>
          <p:cNvPr id="182" name="Shape 14"/>
          <p:cNvSpPr/>
          <p:nvPr/>
        </p:nvSpPr>
        <p:spPr>
          <a:xfrm>
            <a:off x="1912262" y="5069799"/>
            <a:ext cx="7646314" cy="1623537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Text 15"/>
          <p:cNvSpPr txBox="1"/>
          <p:nvPr/>
        </p:nvSpPr>
        <p:spPr>
          <a:xfrm>
            <a:off x="2124909" y="5204338"/>
            <a:ext cx="613053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US_03</a:t>
            </a:r>
          </a:p>
        </p:txBody>
      </p:sp>
      <p:sp>
        <p:nvSpPr>
          <p:cNvPr id="184" name="Text 16"/>
          <p:cNvSpPr txBox="1"/>
          <p:nvPr/>
        </p:nvSpPr>
        <p:spPr>
          <a:xfrm>
            <a:off x="4677131" y="5204338"/>
            <a:ext cx="2117647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Add and Delete Patients</a:t>
            </a:r>
          </a:p>
        </p:txBody>
      </p:sp>
      <p:sp>
        <p:nvSpPr>
          <p:cNvPr id="185" name="Text 17"/>
          <p:cNvSpPr txBox="1"/>
          <p:nvPr/>
        </p:nvSpPr>
        <p:spPr>
          <a:xfrm>
            <a:off x="7225545" y="5204338"/>
            <a:ext cx="2121457" cy="97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pc="-33" sz="16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 a user, I should be able to add and delete a patient in the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 0"/>
          <p:cNvSpPr txBox="1"/>
          <p:nvPr/>
        </p:nvSpPr>
        <p:spPr>
          <a:xfrm>
            <a:off x="6084332" y="469820"/>
            <a:ext cx="3980508" cy="523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pc="-101" sz="33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Technical Scope: Skills</a:t>
            </a:r>
          </a:p>
        </p:txBody>
      </p:sp>
      <p:pic>
        <p:nvPicPr>
          <p:cNvPr id="18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332" y="1260038"/>
            <a:ext cx="427078" cy="42707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 1"/>
          <p:cNvSpPr txBox="1"/>
          <p:nvPr/>
        </p:nvSpPr>
        <p:spPr>
          <a:xfrm>
            <a:off x="6084332" y="1857969"/>
            <a:ext cx="416521" cy="2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50" sz="16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91" name="Text 2"/>
          <p:cNvSpPr txBox="1"/>
          <p:nvPr/>
        </p:nvSpPr>
        <p:spPr>
          <a:xfrm>
            <a:off x="6084332" y="2227421"/>
            <a:ext cx="3540485" cy="2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27" sz="13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backend will be developed using Java 8 or 11.</a:t>
            </a:r>
          </a:p>
        </p:txBody>
      </p:sp>
      <p:pic>
        <p:nvPicPr>
          <p:cNvPr id="19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4332" y="3013353"/>
            <a:ext cx="427078" cy="427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 3"/>
          <p:cNvSpPr txBox="1"/>
          <p:nvPr/>
        </p:nvSpPr>
        <p:spPr>
          <a:xfrm>
            <a:off x="6084332" y="3611285"/>
            <a:ext cx="511771" cy="2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50" sz="16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194" name="Text 4"/>
          <p:cNvSpPr txBox="1"/>
          <p:nvPr/>
        </p:nvSpPr>
        <p:spPr>
          <a:xfrm>
            <a:off x="6084332" y="3980736"/>
            <a:ext cx="6504285" cy="2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27" sz="13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frontend will be built using React, a popular JavaScript library for building user interfaces.</a:t>
            </a:r>
          </a:p>
        </p:txBody>
      </p:sp>
      <p:pic>
        <p:nvPicPr>
          <p:cNvPr id="195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4332" y="4766667"/>
            <a:ext cx="427078" cy="427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 5"/>
          <p:cNvSpPr txBox="1"/>
          <p:nvPr/>
        </p:nvSpPr>
        <p:spPr>
          <a:xfrm>
            <a:off x="6084332" y="5364598"/>
            <a:ext cx="1056085" cy="2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50" sz="16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PostgreSQL</a:t>
            </a:r>
          </a:p>
        </p:txBody>
      </p:sp>
      <p:sp>
        <p:nvSpPr>
          <p:cNvPr id="197" name="Text 6"/>
          <p:cNvSpPr txBox="1"/>
          <p:nvPr/>
        </p:nvSpPr>
        <p:spPr>
          <a:xfrm>
            <a:off x="6084332" y="5734049"/>
            <a:ext cx="5115880" cy="25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27" sz="13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PostgreSQL will be used as the primary database for storing patient data.</a:t>
            </a:r>
          </a:p>
        </p:txBody>
      </p:sp>
      <p:pic>
        <p:nvPicPr>
          <p:cNvPr id="198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4332" y="6519981"/>
            <a:ext cx="427078" cy="427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ext 7"/>
          <p:cNvSpPr txBox="1"/>
          <p:nvPr/>
        </p:nvSpPr>
        <p:spPr>
          <a:xfrm>
            <a:off x="6084332" y="7117912"/>
            <a:ext cx="449065" cy="2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50" sz="16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AWS</a:t>
            </a:r>
          </a:p>
        </p:txBody>
      </p:sp>
      <p:sp>
        <p:nvSpPr>
          <p:cNvPr id="200" name="Text 8"/>
          <p:cNvSpPr txBox="1"/>
          <p:nvPr/>
        </p:nvSpPr>
        <p:spPr>
          <a:xfrm>
            <a:off x="6084332" y="7487363"/>
            <a:ext cx="4876185" cy="25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100"/>
              </a:lnSpc>
              <a:defRPr spc="-27" sz="13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application will be deployed on AWS, a cloud computing platform.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0"/>
          <p:cNvSpPr txBox="1"/>
          <p:nvPr/>
        </p:nvSpPr>
        <p:spPr>
          <a:xfrm>
            <a:off x="636746" y="500300"/>
            <a:ext cx="7870508" cy="54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400"/>
              </a:lnSpc>
              <a:defRPr spc="-107" sz="3500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Technical Scope: Implementation Details</a:t>
            </a:r>
          </a:p>
        </p:txBody>
      </p:sp>
      <p:pic>
        <p:nvPicPr>
          <p:cNvPr id="203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746" y="1910476"/>
            <a:ext cx="909757" cy="145554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 1"/>
          <p:cNvSpPr txBox="1"/>
          <p:nvPr/>
        </p:nvSpPr>
        <p:spPr>
          <a:xfrm>
            <a:off x="1819393" y="2092404"/>
            <a:ext cx="2252943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 spc="-54" sz="17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Microservice Architecture</a:t>
            </a:r>
          </a:p>
        </p:txBody>
      </p:sp>
      <p:sp>
        <p:nvSpPr>
          <p:cNvPr id="205" name="Text 2"/>
          <p:cNvSpPr txBox="1"/>
          <p:nvPr/>
        </p:nvSpPr>
        <p:spPr>
          <a:xfrm>
            <a:off x="1819393" y="2485668"/>
            <a:ext cx="6687861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200"/>
              </a:lnSpc>
              <a:defRPr spc="-29" sz="14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The application will be implemented as a set of microservices, each responsible for a specific functionality.</a:t>
            </a:r>
          </a:p>
        </p:txBody>
      </p:sp>
      <p:pic>
        <p:nvPicPr>
          <p:cNvPr id="20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746" y="3366015"/>
            <a:ext cx="909757" cy="145554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 3"/>
          <p:cNvSpPr txBox="1"/>
          <p:nvPr/>
        </p:nvSpPr>
        <p:spPr>
          <a:xfrm>
            <a:off x="1819394" y="3547943"/>
            <a:ext cx="3115331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 spc="-54" sz="17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Single Data Store per Microservice</a:t>
            </a:r>
          </a:p>
        </p:txBody>
      </p:sp>
      <p:sp>
        <p:nvSpPr>
          <p:cNvPr id="208" name="Text 4"/>
          <p:cNvSpPr txBox="1"/>
          <p:nvPr/>
        </p:nvSpPr>
        <p:spPr>
          <a:xfrm>
            <a:off x="1819393" y="3941207"/>
            <a:ext cx="6687861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200"/>
              </a:lnSpc>
              <a:defRPr spc="-29" sz="14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Each microservice will have its own dedicated database, ensuring data isolation and consistency.</a:t>
            </a:r>
          </a:p>
        </p:txBody>
      </p:sp>
      <p:pic>
        <p:nvPicPr>
          <p:cNvPr id="209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746" y="4821554"/>
            <a:ext cx="909757" cy="145554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 5"/>
          <p:cNvSpPr txBox="1"/>
          <p:nvPr/>
        </p:nvSpPr>
        <p:spPr>
          <a:xfrm>
            <a:off x="1819394" y="5003482"/>
            <a:ext cx="1238349" cy="27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 spc="-54" sz="17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RESTful APIs</a:t>
            </a:r>
          </a:p>
        </p:txBody>
      </p:sp>
      <p:sp>
        <p:nvSpPr>
          <p:cNvPr id="211" name="Text 6"/>
          <p:cNvSpPr txBox="1"/>
          <p:nvPr/>
        </p:nvSpPr>
        <p:spPr>
          <a:xfrm>
            <a:off x="1819393" y="5396746"/>
            <a:ext cx="6687861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200"/>
              </a:lnSpc>
              <a:defRPr spc="-29" sz="14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Microservices will communicate with each other through RESTful APIs, enabling flexible and scalable communication.</a:t>
            </a:r>
          </a:p>
        </p:txBody>
      </p:sp>
      <p:pic>
        <p:nvPicPr>
          <p:cNvPr id="212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6746" y="6277093"/>
            <a:ext cx="909757" cy="145554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 7"/>
          <p:cNvSpPr txBox="1"/>
          <p:nvPr/>
        </p:nvSpPr>
        <p:spPr>
          <a:xfrm>
            <a:off x="1819394" y="6459022"/>
            <a:ext cx="737733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 spc="-54" sz="1700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214" name="Text 8"/>
          <p:cNvSpPr txBox="1"/>
          <p:nvPr/>
        </p:nvSpPr>
        <p:spPr>
          <a:xfrm>
            <a:off x="1819393" y="6852284"/>
            <a:ext cx="5702116" cy="26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 spc="-29" sz="14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Basic authentication will be implemented to secure access to sensitive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