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'[employee salary Gayathri.xlsx]Sheet2'!$A$2:$A$18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31-614A-8BE1-1382E99EA2B8}"/>
            </c:ext>
          </c:extLst>
        </c:ser>
        <c:ser>
          <c:idx val="1"/>
          <c:order val="1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'[employee salary Gayathri.xlsx]Sheet2'!$B$2:$B$18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9</c:v>
                </c:pt>
                <c:pt idx="4">
                  <c:v>3</c:v>
                </c:pt>
                <c:pt idx="5">
                  <c:v>5</c:v>
                </c:pt>
                <c:pt idx="6">
                  <c:v>6</c:v>
                </c:pt>
                <c:pt idx="7">
                  <c:v>4</c:v>
                </c:pt>
                <c:pt idx="8">
                  <c:v>4</c:v>
                </c:pt>
                <c:pt idx="9">
                  <c:v>9</c:v>
                </c:pt>
                <c:pt idx="10">
                  <c:v>9</c:v>
                </c:pt>
                <c:pt idx="11">
                  <c:v>4</c:v>
                </c:pt>
                <c:pt idx="12">
                  <c:v>10</c:v>
                </c:pt>
                <c:pt idx="13">
                  <c:v>8</c:v>
                </c:pt>
                <c:pt idx="14">
                  <c:v>12</c:v>
                </c:pt>
                <c:pt idx="15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31-614A-8BE1-1382E99EA2B8}"/>
            </c:ext>
          </c:extLst>
        </c:ser>
        <c:ser>
          <c:idx val="2"/>
          <c:order val="2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'[employee salary Gayathri.xlsx]Sheet2'!$C$2:$C$18</c:f>
              <c:numCache>
                <c:formatCode>General</c:formatCode>
                <c:ptCount val="17"/>
                <c:pt idx="1">
                  <c:v>0</c:v>
                </c:pt>
                <c:pt idx="2">
                  <c:v>10</c:v>
                </c:pt>
                <c:pt idx="3">
                  <c:v>12</c:v>
                </c:pt>
                <c:pt idx="4">
                  <c:v>10</c:v>
                </c:pt>
                <c:pt idx="5">
                  <c:v>5</c:v>
                </c:pt>
                <c:pt idx="6">
                  <c:v>10</c:v>
                </c:pt>
                <c:pt idx="7">
                  <c:v>6</c:v>
                </c:pt>
                <c:pt idx="8">
                  <c:v>3</c:v>
                </c:pt>
                <c:pt idx="9">
                  <c:v>8</c:v>
                </c:pt>
                <c:pt idx="10">
                  <c:v>4</c:v>
                </c:pt>
                <c:pt idx="11">
                  <c:v>5</c:v>
                </c:pt>
                <c:pt idx="12">
                  <c:v>6</c:v>
                </c:pt>
                <c:pt idx="13">
                  <c:v>7</c:v>
                </c:pt>
                <c:pt idx="14">
                  <c:v>6</c:v>
                </c:pt>
                <c:pt idx="15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31-614A-8BE1-1382E99EA2B8}"/>
            </c:ext>
          </c:extLst>
        </c:ser>
        <c:ser>
          <c:idx val="3"/>
          <c:order val="3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'[employee salary Gayathri.xlsx]Sheet2'!$D$2:$D$18</c:f>
              <c:numCache>
                <c:formatCode>General</c:formatCode>
                <c:ptCount val="17"/>
                <c:pt idx="1">
                  <c:v>0</c:v>
                </c:pt>
                <c:pt idx="2">
                  <c:v>19</c:v>
                </c:pt>
                <c:pt idx="3">
                  <c:v>21</c:v>
                </c:pt>
                <c:pt idx="4">
                  <c:v>13</c:v>
                </c:pt>
                <c:pt idx="5">
                  <c:v>12</c:v>
                </c:pt>
                <c:pt idx="6">
                  <c:v>17</c:v>
                </c:pt>
                <c:pt idx="7">
                  <c:v>10</c:v>
                </c:pt>
                <c:pt idx="8">
                  <c:v>7</c:v>
                </c:pt>
                <c:pt idx="9">
                  <c:v>17</c:v>
                </c:pt>
                <c:pt idx="10">
                  <c:v>13</c:v>
                </c:pt>
                <c:pt idx="11">
                  <c:v>9</c:v>
                </c:pt>
                <c:pt idx="12">
                  <c:v>16</c:v>
                </c:pt>
                <c:pt idx="13">
                  <c:v>16</c:v>
                </c:pt>
                <c:pt idx="14">
                  <c:v>19</c:v>
                </c:pt>
                <c:pt idx="15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31-614A-8BE1-1382E99EA2B8}"/>
            </c:ext>
          </c:extLst>
        </c:ser>
        <c:ser>
          <c:idx val="4"/>
          <c:order val="4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val>
            <c:numRef>
              <c:f>'[employee salary Gayathri.xlsx]Sheet2'!$E$2:$E$18</c:f>
              <c:numCache>
                <c:formatCode>General</c:formatCode>
                <c:ptCount val="17"/>
              </c:numCache>
            </c:numRef>
          </c:val>
          <c:extLst>
            <c:ext xmlns:c16="http://schemas.microsoft.com/office/drawing/2014/chart" uri="{C3380CC4-5D6E-409C-BE32-E72D297353CC}">
              <c16:uniqueId val="{00000004-7F31-614A-8BE1-1382E99EA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3522649"/>
        <c:axId val="688067822"/>
      </c:barChart>
      <c:catAx>
        <c:axId val="47352264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8067822"/>
        <c:crosses val="autoZero"/>
        <c:auto val="1"/>
        <c:lblAlgn val="ctr"/>
        <c:lblOffset val="100"/>
        <c:noMultiLvlLbl val="0"/>
      </c:catAx>
      <c:valAx>
        <c:axId val="6880678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352264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NAME:GAYATHRI S</a:t>
            </a:r>
          </a:p>
          <a:p>
            <a:r>
              <a:rPr lang="en-US" sz="2400" dirty="0"/>
              <a:t>REGISTER NO:312209829/ E9773DE8379767BA69A4D004E26BCAA1</a:t>
            </a:r>
          </a:p>
          <a:p>
            <a:r>
              <a:rPr lang="en-US" sz="2400" dirty="0"/>
              <a:t>DEPARTMENT: B.COM (ACCOUNTING AND FINANCE)</a:t>
            </a:r>
          </a:p>
          <a:p>
            <a:r>
              <a:rPr lang="en-US" sz="2400" dirty="0"/>
              <a:t>COLLEGE: VALLIYAMMAL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9E0B4-AAD2-5246-FCED-E9F0F3202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66199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Data collection – Download from </a:t>
            </a:r>
            <a:r>
              <a:rPr lang="en-US" dirty="0" err="1"/>
              <a:t>edunet</a:t>
            </a:r>
            <a:r>
              <a:rPr lang="en-US" dirty="0"/>
              <a:t> education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Feature selection – Identified each and every feature related to employee data </a:t>
            </a:r>
          </a:p>
          <a:p>
            <a:r>
              <a:rPr lang="en-US" dirty="0"/>
              <a:t>                                    Data set  Excel.</a:t>
            </a:r>
          </a:p>
          <a:p>
            <a:pPr marL="342900" indent="-342900">
              <a:buAutoNum type="arabicPeriod" startAt="3"/>
            </a:pPr>
            <a:r>
              <a:rPr lang="en-US" dirty="0"/>
              <a:t>Performance level of salary – Fixed term permanent, temporary.</a:t>
            </a:r>
          </a:p>
          <a:p>
            <a:pPr marL="342900" indent="-342900">
              <a:buAutoNum type="arabicPeriod" startAt="3"/>
            </a:pPr>
            <a:r>
              <a:rPr lang="en-US" dirty="0"/>
              <a:t> Data cleaning – Filtered </a:t>
            </a:r>
          </a:p>
          <a:p>
            <a:pPr marL="342900" indent="-342900">
              <a:buAutoNum type="arabicPeriod" startAt="3"/>
            </a:pPr>
            <a:r>
              <a:rPr lang="en-US" dirty="0"/>
              <a:t> Data visualization – Graphical representations.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图表 1">
            <a:extLst>
              <a:ext uri="{FF2B5EF4-FFF2-40B4-BE49-F238E27FC236}">
                <a16:creationId xmlns:a16="http://schemas.microsoft.com/office/drawing/2014/main" id="{DEB95367-B354-0134-BD3F-883D336B8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822611"/>
              </p:ext>
            </p:extLst>
          </p:nvPr>
        </p:nvGraphicFramePr>
        <p:xfrm>
          <a:off x="1473730" y="1385898"/>
          <a:ext cx="5029728" cy="483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D887-7118-FC67-5C5D-78CBF5976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384995"/>
          </a:xfrm>
        </p:spPr>
        <p:txBody>
          <a:bodyPr/>
          <a:lstStyle/>
          <a:p>
            <a:r>
              <a:rPr lang="en-US" dirty="0"/>
              <a:t>Bases on the analysis of our employees salary data we have identified key trends and </a:t>
            </a:r>
          </a:p>
          <a:p>
            <a:r>
              <a:rPr lang="en-US" dirty="0"/>
              <a:t>Insights that will inform our compensation strategy and ensure fairness, competitiveness,</a:t>
            </a:r>
          </a:p>
          <a:p>
            <a:r>
              <a:rPr lang="en-US" dirty="0"/>
              <a:t>And employee satisfaction.  These recommendation we can create a more equitable </a:t>
            </a:r>
          </a:p>
          <a:p>
            <a:r>
              <a:rPr lang="en-US" dirty="0"/>
              <a:t>Culture that supports our organization goals and values to improve the organization </a:t>
            </a:r>
          </a:p>
          <a:p>
            <a:r>
              <a:rPr lang="en-US" dirty="0"/>
              <a:t>Compensation practices.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</a:t>
            </a:r>
            <a:r>
              <a:rPr lang="en-US" sz="4400" b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84DC70A-2FD7-656C-9D55-FC16E03CD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2294117"/>
            <a:ext cx="10972800" cy="830997"/>
          </a:xfrm>
        </p:spPr>
        <p:txBody>
          <a:bodyPr/>
          <a:lstStyle/>
          <a:p>
            <a:r>
              <a:rPr lang="en-US" dirty="0"/>
              <a:t>The company salary budget is limited, but Employee turnover is </a:t>
            </a:r>
          </a:p>
          <a:p>
            <a:r>
              <a:rPr lang="en-US" dirty="0"/>
              <a:t> High due to low salaries. How  can optimize our Salary structure to</a:t>
            </a:r>
          </a:p>
          <a:p>
            <a:r>
              <a:rPr lang="en-US" dirty="0"/>
              <a:t> Retain employee within given data 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FA97BD-F0E0-48DF-6ED4-BF4E01333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salary data by department, job title, location, gender,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 and performance. Identify disparities and areas for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Improvement. Analysis employee salary data to identify trends,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Discrepancies and areas for improvement. Develop a fair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 salary structure to Retain and attract top talent.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understanding of salary trends and discrepancies.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C62C95-7C38-19C9-8B5F-D8C7D6209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3849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Talent acquisition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 heads and supervisors.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resources manager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Analyst and accountants.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makers involved in salary planning and budgeting.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0407D4-7307-41C7-7D17-7DEDB3162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51" y="2296159"/>
            <a:ext cx="11234142" cy="1384995"/>
          </a:xfrm>
        </p:spPr>
        <p:txBody>
          <a:bodyPr/>
          <a:lstStyle/>
          <a:p>
            <a:r>
              <a:rPr lang="en-US" dirty="0"/>
              <a:t>Employee salaries analysis can be quite valuable for organization.</a:t>
            </a:r>
          </a:p>
          <a:p>
            <a:r>
              <a:rPr lang="en-US" dirty="0"/>
              <a:t>AI powered Employee salary analysis Tool.</a:t>
            </a:r>
          </a:p>
          <a:p>
            <a:r>
              <a:rPr lang="en-US" dirty="0"/>
              <a:t>Data Driven insights our tool provides accurate and  up to date </a:t>
            </a:r>
          </a:p>
          <a:p>
            <a:r>
              <a:rPr lang="en-US" dirty="0"/>
              <a:t>Salary data enabling organization to make informed decisions </a:t>
            </a:r>
          </a:p>
          <a:p>
            <a:r>
              <a:rPr lang="en-US" dirty="0"/>
              <a:t>About employee compensation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23633-BA19-1E5D-EE3C-3334E627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32398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Employee ID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Job Title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Department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Base salary </a:t>
            </a:r>
          </a:p>
          <a:p>
            <a:r>
              <a:rPr lang="en-US" dirty="0"/>
              <a:t> 5.    Location </a:t>
            </a:r>
          </a:p>
          <a:p>
            <a:pPr marL="342900" indent="-342900">
              <a:buAutoNum type="arabicPeriod" startAt="6"/>
            </a:pPr>
            <a:r>
              <a:rPr lang="en-US" dirty="0"/>
              <a:t>Bonus</a:t>
            </a:r>
          </a:p>
          <a:p>
            <a:pPr marL="342900" indent="-342900">
              <a:buAutoNum type="arabicPeriod" startAt="6"/>
            </a:pPr>
            <a:r>
              <a:rPr lang="en-US" dirty="0"/>
              <a:t> Benefits </a:t>
            </a:r>
          </a:p>
          <a:p>
            <a:pPr marL="342900" indent="-342900">
              <a:buAutoNum type="arabicPeriod" startAt="6"/>
            </a:pPr>
            <a:r>
              <a:rPr lang="en-US" dirty="0"/>
              <a:t> Total compensation </a:t>
            </a:r>
          </a:p>
          <a:p>
            <a:pPr marL="342900" indent="-342900">
              <a:buAutoNum type="arabicPeriod" startAt="6"/>
            </a:pPr>
            <a:r>
              <a:rPr lang="en-US" dirty="0"/>
              <a:t>Years of experience </a:t>
            </a:r>
          </a:p>
          <a:p>
            <a:pPr marL="342900" indent="-342900">
              <a:buAutoNum type="arabicPeriod" startAt="6"/>
            </a:pPr>
            <a:r>
              <a:rPr lang="en-US" dirty="0"/>
              <a:t>Education level</a:t>
            </a:r>
          </a:p>
          <a:p>
            <a:pPr marL="342900" indent="-342900">
              <a:buAutoNum type="arabicPeriod" startAt="6"/>
            </a:pPr>
            <a:r>
              <a:rPr lang="en-US" dirty="0"/>
              <a:t>Performance rating </a:t>
            </a:r>
          </a:p>
          <a:p>
            <a:pPr marL="342900" indent="-342900">
              <a:buAutoNum type="arabicPeriod" startAt="6"/>
            </a:pPr>
            <a:r>
              <a:rPr lang="en-US" dirty="0"/>
              <a:t> Date </a:t>
            </a:r>
            <a:r>
              <a:rPr lang="en-US"/>
              <a:t>of hire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3703DE-E389-1730-4789-B0D24606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3200" y="2354703"/>
            <a:ext cx="8839199" cy="37489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 powered insight </a:t>
            </a:r>
          </a:p>
          <a:p>
            <a:pPr marL="514350" indent="-514350" algn="l">
              <a:buAutoNum type="arabicPeriod" startAt="2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time data </a:t>
            </a:r>
          </a:p>
          <a:p>
            <a:pPr marL="514350" indent="-514350" algn="l">
              <a:buAutoNum type="arabicPeriod" startAt="2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Customizable dashboard </a:t>
            </a:r>
          </a:p>
          <a:p>
            <a:pPr marL="514350" indent="-514350" algn="l">
              <a:buAutoNum type="arabicPeriod" startAt="4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</a:p>
          <a:p>
            <a:pPr marL="514350" indent="-514350" algn="l">
              <a:buAutoNum type="arabicPeriod" startAt="4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HR systems. 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 startAt="6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satisfaction modeling.</a:t>
            </a:r>
          </a:p>
          <a:p>
            <a:pPr marL="514350" indent="-514350" algn="l">
              <a:buAutoNum type="arabicPeriod" startAt="6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Reporting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 startAt="2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sekargayathri09@gmail.com</cp:lastModifiedBy>
  <cp:revision>20</cp:revision>
  <dcterms:created xsi:type="dcterms:W3CDTF">2024-03-29T15:07:22Z</dcterms:created>
  <dcterms:modified xsi:type="dcterms:W3CDTF">2024-08-31T03:22:55Z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