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672DF-BAA2-4B70-B06F-04498733AFB4}" v="429" dt="2022-05-04T13:22:24.678"/>
    <p1510:client id="{46FC5B55-EF41-B944-869F-6DD3EBB3C0EB}" v="780" dt="2022-05-04T12:56:49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76A4-2E91-8285-80D2-9936F14B0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95C93-678F-57F8-0FAA-DA334FDF6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560E5-0EAB-F29F-23EB-D2AF61E0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E32-C9EC-2C4F-B90C-60D0C2BE3AFB}" type="datetimeFigureOut">
              <a:rPr lang="en-LT" smtClean="0"/>
              <a:t>05/04/2022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8A30F-273A-6E77-DCF3-2B85839D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4D73-CCEA-D0D1-D15A-69DD870E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B99C-BD42-2941-9494-EF08115A679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505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089C-4F28-9C06-F074-89D935D0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082E3-A563-0C75-BFA7-904C4DC3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0A97A-AF9A-FD80-66B7-29722A66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E32-C9EC-2C4F-B90C-60D0C2BE3AFB}" type="datetimeFigureOut">
              <a:rPr lang="en-LT" smtClean="0"/>
              <a:t>05/04/2022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CAA0B-C9C9-6F22-D612-7C11D0C6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0A53A-7557-A43C-A3BC-81DBB9C8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B99C-BD42-2941-9494-EF08115A679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9250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87469-5FA6-5318-49E5-F76CEDB42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9863E-4F5E-8491-E64E-C8928847F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05F0-0E29-E0E4-16C4-5D368A11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E32-C9EC-2C4F-B90C-60D0C2BE3AFB}" type="datetimeFigureOut">
              <a:rPr lang="en-LT" smtClean="0"/>
              <a:t>05/04/2022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C159-F5BA-4F3B-08AD-42D339AC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627A-D1B0-6056-842E-14065E69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B99C-BD42-2941-9494-EF08115A679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5420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8528-2772-044D-7F82-11DC6CD3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3822-B61E-F711-7812-D75732E7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C8012-14B1-98E6-5499-4FA63355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E32-C9EC-2C4F-B90C-60D0C2BE3AFB}" type="datetimeFigureOut">
              <a:rPr lang="en-LT" smtClean="0"/>
              <a:t>05/04/2022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955D4-3119-8880-B0C9-FE9D9A2C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25A7-71A6-98F4-AD52-36A58252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B99C-BD42-2941-9494-EF08115A679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1427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3766-27AC-AF95-8AF2-47575652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9CBE-E322-D362-2A88-DF299776E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7939-0DAC-F339-2FA1-B640D851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E32-C9EC-2C4F-B90C-60D0C2BE3AFB}" type="datetimeFigureOut">
              <a:rPr lang="en-LT" smtClean="0"/>
              <a:t>05/04/2022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5369B-276C-C4A0-1118-FDD3486B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42635-C0F9-480F-1508-FBEE0261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B99C-BD42-2941-9494-EF08115A679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7367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C8D7-A848-64FD-EDD0-877552A5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121D-6CE5-1924-677C-6A458851E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F64C0-5767-A773-1720-2AF96C399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528CA-8215-B783-01F1-0AB0E135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E32-C9EC-2C4F-B90C-60D0C2BE3AFB}" type="datetimeFigureOut">
              <a:rPr lang="en-LT" smtClean="0"/>
              <a:t>05/04/2022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5081-311D-09A5-5C63-2C138252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F264-62B5-565D-BF7E-BAAE0A1B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B99C-BD42-2941-9494-EF08115A679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56450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5AE9-1405-CE9E-BE6D-0109F495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95688-4964-B20C-8FD3-46C60B3E8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8FE31-1E47-3B7A-B14F-AA547F460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84447-0A11-0D2D-FCD1-8D9816584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50FCB-6C92-7039-C725-5072AD495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BBAF8-E3C9-8B71-6EF5-E2FAAC10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E32-C9EC-2C4F-B90C-60D0C2BE3AFB}" type="datetimeFigureOut">
              <a:rPr lang="en-LT" smtClean="0"/>
              <a:t>05/04/2022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8F206-BCF0-9AEF-AE57-C3481CA8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FA855-A0FF-508C-7B87-28239876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B99C-BD42-2941-9494-EF08115A679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50331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4BD0-B8BB-C57E-6969-835D94F2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14464-1C54-E431-DE48-E86FDBE0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E32-C9EC-2C4F-B90C-60D0C2BE3AFB}" type="datetimeFigureOut">
              <a:rPr lang="en-LT" smtClean="0"/>
              <a:t>05/04/2022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5E27C-132F-043E-6686-84F50476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0DA0-B14B-831F-C5A2-5416470D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B99C-BD42-2941-9494-EF08115A679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28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1BBC2-5352-E2B0-6275-2CDC0FB5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E32-C9EC-2C4F-B90C-60D0C2BE3AFB}" type="datetimeFigureOut">
              <a:rPr lang="en-LT" smtClean="0"/>
              <a:t>05/04/2022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FAAB1-B761-33F0-CEBF-3C07BF2D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F6910-9830-1928-5739-C373BE8C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B99C-BD42-2941-9494-EF08115A679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4363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ABAC-EA4C-A178-518E-2F92FE57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2B66-B092-BA34-DBC3-C299032C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49205-BE58-B840-20F1-F3BDB6A2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2E549-7F71-A1FB-A9D5-01080114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E32-C9EC-2C4F-B90C-60D0C2BE3AFB}" type="datetimeFigureOut">
              <a:rPr lang="en-LT" smtClean="0"/>
              <a:t>05/04/2022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133E5-7EBA-2D3C-3314-4B2762F5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FADD8-1A6A-0FEB-7540-347D1F58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B99C-BD42-2941-9494-EF08115A679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1675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895E-B241-B53D-5840-24101E26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765C8-6DD2-3BB0-B0CD-197C9FDE5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3B7A6-8407-B1EF-A8A5-F2CB94C6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EDACC-1233-5486-FDAC-9A445754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E32-C9EC-2C4F-B90C-60D0C2BE3AFB}" type="datetimeFigureOut">
              <a:rPr lang="en-LT" smtClean="0"/>
              <a:t>05/04/2022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94298-34F3-EDB8-BEDF-A3FCD235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19A07-AB80-E870-EEF9-B01C73D8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B99C-BD42-2941-9494-EF08115A679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07068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FE2BE-0A50-F451-7C39-EE187F18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4858E-CA47-2488-0A16-512095ED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DA3B-0B7E-769B-23B1-E796189D6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4FE32-C9EC-2C4F-B90C-60D0C2BE3AFB}" type="datetimeFigureOut">
              <a:rPr lang="en-LT" smtClean="0"/>
              <a:t>05/04/2022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F21C0-918B-2261-A931-86A15789D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E47B7-815F-F9DF-C6B0-A319EF43C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B99C-BD42-2941-9494-EF08115A679A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7153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-graph-gallery.com/248-igraph-plotting-parameters.html" TargetMode="External"/><Relationship Id="rId2" Type="http://schemas.openxmlformats.org/officeDocument/2006/relationships/hyperlink" Target="https://www.litrail.lt/zemelapia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7684-3BF0-D94E-6439-6A3E40EC0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6915"/>
            <a:ext cx="9144000" cy="3014208"/>
          </a:xfrm>
        </p:spPr>
        <p:txBody>
          <a:bodyPr>
            <a:normAutofit fontScale="90000"/>
          </a:bodyPr>
          <a:lstStyle/>
          <a:p>
            <a:r>
              <a:rPr lang="en-LT">
                <a:latin typeface="Times New Roman" panose="02020603050405020304" pitchFamily="18" charset="0"/>
                <a:cs typeface="Times New Roman" panose="02020603050405020304" pitchFamily="18" charset="0"/>
              </a:rPr>
              <a:t>4-as laboratorinis</a:t>
            </a:r>
            <a:br>
              <a:rPr lang="en-LT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Grafu</a:t>
            </a:r>
            <a:r>
              <a:rPr lang="en-GB" i="1">
                <a:latin typeface="Times New Roman" panose="02020603050405020304" pitchFamily="18" charset="0"/>
                <a:cs typeface="Times New Roman" panose="02020603050405020304" pitchFamily="18" charset="0"/>
              </a:rPr>
              <a:t>̨ </a:t>
            </a:r>
            <a:r>
              <a:rPr lang="en-GB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tinklu</a:t>
            </a:r>
            <a:r>
              <a:rPr lang="en-GB" i="1">
                <a:latin typeface="Times New Roman" panose="02020603050405020304" pitchFamily="18" charset="0"/>
                <a:cs typeface="Times New Roman" panose="02020603050405020304" pitchFamily="18" charset="0"/>
              </a:rPr>
              <a:t>̨ </a:t>
            </a:r>
            <a:r>
              <a:rPr lang="en-GB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vizualizavimas</a:t>
            </a:r>
            <a:r>
              <a:rPr lang="en-GB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/>
            </a:b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CDE90-4A34-FBF1-6E61-D14F5179E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4028" y="4451123"/>
            <a:ext cx="3755571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lt-LT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Darbą parengė DM_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2k_2gr.:</a:t>
            </a:r>
          </a:p>
          <a:p>
            <a:pPr algn="l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Simona Gel</a:t>
            </a:r>
            <a:r>
              <a:rPr lang="lt-LT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žinytė</a:t>
            </a:r>
            <a:endParaRPr lang="lt-LT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lt-LT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Laineda</a:t>
            </a:r>
            <a:r>
              <a:rPr lang="lt-LT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Morkytė</a:t>
            </a:r>
          </a:p>
          <a:p>
            <a:pPr algn="l"/>
            <a:r>
              <a:rPr lang="lt-LT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Jūnė</a:t>
            </a:r>
            <a:r>
              <a:rPr lang="lt-LT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Salickaitė</a:t>
            </a:r>
            <a:r>
              <a:rPr lang="lt-LT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3854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B159-492D-5DE3-4BAD-DDB3D708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T">
                <a:latin typeface="Times New Roman" panose="02020603050405020304" pitchFamily="18" charset="0"/>
                <a:cs typeface="Times New Roman" panose="02020603050405020304" pitchFamily="18" charset="0"/>
              </a:rPr>
              <a:t>Uždaviniai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6984-7CD8-1CF2-3834-11A39E74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LT">
                <a:latin typeface="Times New Roman" panose="02020603050405020304" pitchFamily="18" charset="0"/>
                <a:cs typeface="Times New Roman" panose="02020603050405020304" pitchFamily="18" charset="0"/>
              </a:rPr>
              <a:t>Kuri</a:t>
            </a:r>
            <a:r>
              <a:rPr lang="lt-LT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LT">
                <a:latin typeface="Times New Roman" panose="02020603050405020304" pitchFamily="18" charset="0"/>
                <a:cs typeface="Times New Roman" panose="02020603050405020304" pitchFamily="18" charset="0"/>
              </a:rPr>
              <a:t> viršūnė</a:t>
            </a:r>
            <a:r>
              <a:rPr lang="lt-LT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LT">
                <a:latin typeface="Times New Roman" panose="02020603050405020304" pitchFamily="18" charset="0"/>
                <a:cs typeface="Times New Roman" panose="02020603050405020304" pitchFamily="18" charset="0"/>
              </a:rPr>
              <a:t>turi daugiausiai</a:t>
            </a:r>
            <a:r>
              <a:rPr lang="lt-LT">
                <a:latin typeface="Times New Roman" panose="02020603050405020304" pitchFamily="18" charset="0"/>
                <a:cs typeface="Times New Roman" panose="02020603050405020304" pitchFamily="18" charset="0"/>
              </a:rPr>
              <a:t> ir </a:t>
            </a:r>
            <a:r>
              <a:rPr lang="en-LT">
                <a:latin typeface="Times New Roman" panose="02020603050405020304" pitchFamily="18" charset="0"/>
                <a:cs typeface="Times New Roman" panose="02020603050405020304" pitchFamily="18" charset="0"/>
              </a:rPr>
              <a:t>mažiausiai briaunų?</a:t>
            </a:r>
          </a:p>
          <a:p>
            <a:pPr>
              <a:lnSpc>
                <a:spcPct val="150000"/>
              </a:lnSpc>
            </a:pPr>
            <a:r>
              <a:rPr lang="en-LT">
                <a:latin typeface="Times New Roman" panose="02020603050405020304" pitchFamily="18" charset="0"/>
                <a:cs typeface="Times New Roman" panose="02020603050405020304" pitchFamily="18" charset="0"/>
              </a:rPr>
              <a:t>Koks ilgiausias maršrutas (kiek sudaro briaunų)?</a:t>
            </a:r>
          </a:p>
          <a:p>
            <a:pPr>
              <a:lnSpc>
                <a:spcPct val="150000"/>
              </a:lnSpc>
            </a:pPr>
            <a:r>
              <a:rPr lang="en-LT">
                <a:latin typeface="Times New Roman" panose="02020603050405020304" pitchFamily="18" charset="0"/>
                <a:cs typeface="Times New Roman" panose="02020603050405020304" pitchFamily="18" charset="0"/>
              </a:rPr>
              <a:t>Per kokią viršūnę eina daugiausiai briaunų?</a:t>
            </a:r>
          </a:p>
          <a:p>
            <a:endParaRPr lang="en-LT"/>
          </a:p>
          <a:p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3276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7C20-5895-DB50-0D77-77395842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59" y="1"/>
            <a:ext cx="10515600" cy="1020932"/>
          </a:xfrm>
        </p:spPr>
        <p:txBody>
          <a:bodyPr/>
          <a:lstStyle/>
          <a:p>
            <a:pPr algn="ctr"/>
            <a:r>
              <a:rPr lang="en-LT">
                <a:latin typeface="Times New Roman" panose="02020603050405020304" pitchFamily="18" charset="0"/>
                <a:cs typeface="Times New Roman" panose="02020603050405020304" pitchFamily="18" charset="0"/>
              </a:rPr>
              <a:t>LG keleivinių traukinių maršrutai</a:t>
            </a:r>
          </a:p>
        </p:txBody>
      </p:sp>
      <p:pic>
        <p:nvPicPr>
          <p:cNvPr id="5" name="Content Placeholder 4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3CC0C34A-1CB3-8A85-3E48-94D7E169E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677" y="1134395"/>
            <a:ext cx="7262164" cy="485215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1A8CEA-60F4-3E79-4E6A-A975C6A412E0}"/>
              </a:ext>
            </a:extLst>
          </p:cNvPr>
          <p:cNvSpPr txBox="1"/>
          <p:nvPr/>
        </p:nvSpPr>
        <p:spPr>
          <a:xfrm>
            <a:off x="376159" y="871451"/>
            <a:ext cx="6104540" cy="587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t-LT" sz="180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plot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g, 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vertex.shape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lt-LT" sz="180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circle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vertex.size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deg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vertex.frame.color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lang="lt-LT" sz="180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rgb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vertex.color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rgb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lt-LT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vertex.label.family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lt-LT" sz="180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Times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vertex.label.font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vertex.label.cex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vertex.label.dist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vertex.label.degree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edge.width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edge.lty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lt-LT" sz="180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solid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lt-LT" sz="180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"LG keleivinių traukinių maršrutai"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cex.main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lt-LT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877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6F82F2B-99AC-BEF8-3990-BF2FE853C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43" y="1123434"/>
            <a:ext cx="6142103" cy="571278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lt-LT" sz="180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print_all</a:t>
            </a:r>
            <a:r>
              <a:rPr lang="lt-LT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(g)</a:t>
            </a:r>
          </a:p>
          <a:p>
            <a:pPr marL="0" indent="0">
              <a:spcBef>
                <a:spcPts val="0"/>
              </a:spcBef>
              <a:buNone/>
            </a:pPr>
            <a:endParaRPr lang="lt-LT" sz="180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lt-LT" sz="180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lt-LT" sz="180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lt-LT" sz="180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lt-LT" sz="180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lt-LT" sz="180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lt-LT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Viršūnių skaičius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vcount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lt-LT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lt-LT" sz="1800"/>
          </a:p>
          <a:p>
            <a:pPr marL="0" indent="0">
              <a:spcBef>
                <a:spcPts val="0"/>
              </a:spcBef>
              <a:buNone/>
            </a:pPr>
            <a:endParaRPr lang="lt-LT" sz="180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t-LT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Briaunų skaičius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ecount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lt-LT" sz="120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lt-LT" sz="120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lt-LT" sz="120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Ar grafas yra paprastas (nėra daugiabriaunis ir neturi kilpų)</a:t>
            </a:r>
            <a:r>
              <a:rPr lang="pt-BR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lt-LT" sz="18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is_simple</a:t>
            </a:r>
            <a:r>
              <a:rPr lang="pt-BR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pt-BR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sz="1200">
              <a:effectLst/>
            </a:endParaRPr>
          </a:p>
          <a:p>
            <a:pPr marL="0" indent="0">
              <a:buNone/>
            </a:pPr>
            <a:endParaRPr lang="en-GB" sz="18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1115B8-C27A-3414-01C3-B6067C4F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3471"/>
            <a:ext cx="10515600" cy="1325563"/>
          </a:xfrm>
        </p:spPr>
        <p:txBody>
          <a:bodyPr/>
          <a:lstStyle/>
          <a:p>
            <a:pPr algn="ctr"/>
            <a:r>
              <a:rPr lang="en-LT">
                <a:latin typeface="Times New Roman" panose="02020603050405020304" pitchFamily="18" charset="0"/>
                <a:cs typeface="Times New Roman" panose="02020603050405020304" pitchFamily="18" charset="0"/>
              </a:rPr>
              <a:t>Charakteristikos</a:t>
            </a:r>
          </a:p>
        </p:txBody>
      </p:sp>
      <p:pic>
        <p:nvPicPr>
          <p:cNvPr id="6" name="Paveikslėlis 5">
            <a:extLst>
              <a:ext uri="{FF2B5EF4-FFF2-40B4-BE49-F238E27FC236}">
                <a16:creationId xmlns:a16="http://schemas.microsoft.com/office/drawing/2014/main" id="{33F45FF0-A869-3B3F-9FCC-1DF2AE08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6" y="1551901"/>
            <a:ext cx="6142103" cy="1195725"/>
          </a:xfrm>
          <a:prstGeom prst="rect">
            <a:avLst/>
          </a:prstGeom>
        </p:spPr>
      </p:pic>
      <p:pic>
        <p:nvPicPr>
          <p:cNvPr id="10" name="Paveikslėlis 9">
            <a:extLst>
              <a:ext uri="{FF2B5EF4-FFF2-40B4-BE49-F238E27FC236}">
                <a16:creationId xmlns:a16="http://schemas.microsoft.com/office/drawing/2014/main" id="{88D49667-2C52-EF70-C84F-EE94F83D3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13" r="37443"/>
          <a:stretch/>
        </p:blipFill>
        <p:spPr>
          <a:xfrm>
            <a:off x="182867" y="3482277"/>
            <a:ext cx="621222" cy="341394"/>
          </a:xfrm>
          <a:prstGeom prst="rect">
            <a:avLst/>
          </a:prstGeom>
        </p:spPr>
      </p:pic>
      <p:pic>
        <p:nvPicPr>
          <p:cNvPr id="12" name="Paveikslėlis 11">
            <a:extLst>
              <a:ext uri="{FF2B5EF4-FFF2-40B4-BE49-F238E27FC236}">
                <a16:creationId xmlns:a16="http://schemas.microsoft.com/office/drawing/2014/main" id="{92A3D56C-E122-363B-8E46-E7C7010A2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06" y="4490761"/>
            <a:ext cx="589283" cy="357141"/>
          </a:xfrm>
          <a:prstGeom prst="rect">
            <a:avLst/>
          </a:prstGeom>
        </p:spPr>
      </p:pic>
      <p:pic>
        <p:nvPicPr>
          <p:cNvPr id="16" name="Paveikslėlis 15">
            <a:extLst>
              <a:ext uri="{FF2B5EF4-FFF2-40B4-BE49-F238E27FC236}">
                <a16:creationId xmlns:a16="http://schemas.microsoft.com/office/drawing/2014/main" id="{E8B5FC43-144D-EC48-BB02-7226E046E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66" y="5739410"/>
            <a:ext cx="990561" cy="281719"/>
          </a:xfrm>
          <a:prstGeom prst="rect">
            <a:avLst/>
          </a:prstGeom>
        </p:spPr>
      </p:pic>
      <p:sp>
        <p:nvSpPr>
          <p:cNvPr id="17" name="Turinio vietos rezervavimo ženklas 2">
            <a:extLst>
              <a:ext uri="{FF2B5EF4-FFF2-40B4-BE49-F238E27FC236}">
                <a16:creationId xmlns:a16="http://schemas.microsoft.com/office/drawing/2014/main" id="{F8AC2353-BB12-0801-F705-AA91F0ADC1D5}"/>
              </a:ext>
            </a:extLst>
          </p:cNvPr>
          <p:cNvSpPr txBox="1">
            <a:spLocks/>
          </p:cNvSpPr>
          <p:nvPr/>
        </p:nvSpPr>
        <p:spPr>
          <a:xfrm>
            <a:off x="6330981" y="1145219"/>
            <a:ext cx="5864807" cy="571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lt-LT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Ar</a:t>
            </a:r>
            <a:r>
              <a:rPr lang="en-GB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grafas</a:t>
            </a:r>
            <a:r>
              <a:rPr lang="en-GB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yra</a:t>
            </a:r>
            <a:r>
              <a:rPr lang="en-GB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silpnai</a:t>
            </a:r>
            <a:r>
              <a:rPr lang="en-GB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GB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stipriai</a:t>
            </a:r>
            <a:r>
              <a:rPr lang="en-GB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jungusis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lt-LT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is_connected</a:t>
            </a:r>
            <a:r>
              <a:rPr lang="en-GB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en-GB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lt-LT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lt-LT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lt-LT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lt-LT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t-LT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Apskaičiuoja vidutinį kelią grafe, sudėdamas mažiausius atstumus tarp viršūnių</a:t>
            </a:r>
            <a:r>
              <a:rPr lang="lt-LT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lt-LT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mean_distance</a:t>
            </a:r>
            <a:r>
              <a:rPr lang="lt-LT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lt-LT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g,directed</a:t>
            </a:r>
            <a:r>
              <a:rPr lang="lt-LT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lt-LT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lt-LT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lt-LT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lt-LT" sz="1200" dirty="0">
              <a:effectLst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lt-LT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lt-LT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lt-LT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t-LT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#Ilgiausias iš trumpiausių kelių (nagrinėjant visas viršūnių poras)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lt-LT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diameter</a:t>
            </a:r>
            <a:r>
              <a:rPr lang="lt-LT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lt-LT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g,directed</a:t>
            </a:r>
            <a:r>
              <a:rPr lang="lt-LT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lt-LT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lt-LT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lt-LT" sz="1200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lt-LT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9" name="Paveikslėlis 18">
            <a:extLst>
              <a:ext uri="{FF2B5EF4-FFF2-40B4-BE49-F238E27FC236}">
                <a16:creationId xmlns:a16="http://schemas.microsoft.com/office/drawing/2014/main" id="{46ED74E6-ADF2-91F2-1E6A-A545E22E2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935" y="1750402"/>
            <a:ext cx="924958" cy="249027"/>
          </a:xfrm>
          <a:prstGeom prst="rect">
            <a:avLst/>
          </a:prstGeom>
        </p:spPr>
      </p:pic>
      <p:pic>
        <p:nvPicPr>
          <p:cNvPr id="23" name="Paveikslėlis 22">
            <a:extLst>
              <a:ext uri="{FF2B5EF4-FFF2-40B4-BE49-F238E27FC236}">
                <a16:creationId xmlns:a16="http://schemas.microsoft.com/office/drawing/2014/main" id="{9FA7DB57-DC20-B1A4-49F2-CCB070B50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3628" y="3620160"/>
            <a:ext cx="1330447" cy="283257"/>
          </a:xfrm>
          <a:prstGeom prst="rect">
            <a:avLst/>
          </a:prstGeom>
        </p:spPr>
      </p:pic>
      <p:pic>
        <p:nvPicPr>
          <p:cNvPr id="27" name="Paveikslėlis 26">
            <a:extLst>
              <a:ext uri="{FF2B5EF4-FFF2-40B4-BE49-F238E27FC236}">
                <a16:creationId xmlns:a16="http://schemas.microsoft.com/office/drawing/2014/main" id="{8EF0FA45-E0BC-F81C-B13B-15D0839DAB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1935" y="4955823"/>
            <a:ext cx="615071" cy="2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5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urinio vietos rezervavimo ženklas 2">
            <a:extLst>
              <a:ext uri="{FF2B5EF4-FFF2-40B4-BE49-F238E27FC236}">
                <a16:creationId xmlns:a16="http://schemas.microsoft.com/office/drawing/2014/main" id="{1BC740DC-D79F-EF4A-443D-B59F07365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902622"/>
            <a:ext cx="11821886" cy="59553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lt-LT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Grafo viršūnių atributai</a:t>
            </a:r>
          </a:p>
          <a:p>
            <a:pPr marL="0" indent="0">
              <a:spcBef>
                <a:spcPts val="0"/>
              </a:spcBef>
              <a:buNone/>
            </a:pPr>
            <a:r>
              <a:rPr lang="lt-LT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get.vertex.attribute</a:t>
            </a:r>
            <a:r>
              <a:rPr lang="lt-LT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lt-LT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lt-LT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lt-LT" sz="1200" dirty="0">
              <a:effectLst/>
            </a:endParaRPr>
          </a:p>
          <a:p>
            <a:pPr marL="0" indent="0">
              <a:buNone/>
            </a:pPr>
            <a:endParaRPr lang="lt-LT" sz="1800" dirty="0"/>
          </a:p>
          <a:p>
            <a:pPr marL="0" indent="0">
              <a:buNone/>
            </a:pPr>
            <a:endParaRPr lang="lt-LT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t-LT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Kiek kelių nuo vienos viršūnės į kitą eina per nagrinėjamą viršūnę</a:t>
            </a:r>
            <a:r>
              <a:rPr lang="lt-LT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lt-LT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betweenness</a:t>
            </a:r>
            <a:r>
              <a:rPr lang="lt-LT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lt-LT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g,directed</a:t>
            </a:r>
            <a:r>
              <a:rPr lang="lt-LT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lt-LT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lt-LT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lt-LT" sz="1200" dirty="0">
              <a:effectLst/>
            </a:endParaRPr>
          </a:p>
          <a:p>
            <a:pPr marL="0" indent="0">
              <a:buNone/>
            </a:pPr>
            <a:endParaRPr lang="lt-LT" sz="1800" dirty="0"/>
          </a:p>
          <a:p>
            <a:pPr marL="0" indent="0">
              <a:buNone/>
            </a:pPr>
            <a:endParaRPr lang="lt-LT" sz="1800" dirty="0"/>
          </a:p>
          <a:p>
            <a:pPr marL="0" indent="0">
              <a:buNone/>
            </a:pPr>
            <a:endParaRPr lang="lt-LT" sz="1800" dirty="0"/>
          </a:p>
          <a:p>
            <a:pPr marL="0" indent="0">
              <a:spcBef>
                <a:spcPts val="0"/>
              </a:spcBef>
              <a:buNone/>
            </a:pPr>
            <a:r>
              <a:rPr lang="lt-LT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Viršūnės laipsnis - kiekvienos viršūnės briaunų skaičius.</a:t>
            </a:r>
            <a:r>
              <a:rPr lang="lt-LT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lt-LT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degree</a:t>
            </a:r>
            <a:r>
              <a:rPr lang="lt-LT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lt-LT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g, </a:t>
            </a:r>
            <a:r>
              <a:rPr lang="lt-LT" sz="18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lang="lt-LT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lt-LT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lt-LT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lt-LT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lt-LT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lt-LT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lt-LT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lt-LT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lt-LT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t-LT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Santykis tarp briaunų skaičiaus ir kiek iš viso gali būti briaunų</a:t>
            </a:r>
            <a:r>
              <a:rPr lang="lt-LT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lt-LT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edge_density</a:t>
            </a:r>
            <a:r>
              <a:rPr lang="lt-LT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lt-LT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lt-LT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lt-LT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lt-LT" sz="100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lt-LT" sz="1200" dirty="0">
              <a:effectLst/>
            </a:endParaRP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835A46-C365-FD60-F522-194E473D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3471"/>
            <a:ext cx="10515600" cy="1325563"/>
          </a:xfrm>
        </p:spPr>
        <p:txBody>
          <a:bodyPr/>
          <a:lstStyle/>
          <a:p>
            <a:pPr algn="ctr"/>
            <a:r>
              <a:rPr lang="en-LT">
                <a:latin typeface="Times New Roman" panose="02020603050405020304" pitchFamily="18" charset="0"/>
                <a:cs typeface="Times New Roman" panose="02020603050405020304" pitchFamily="18" charset="0"/>
              </a:rPr>
              <a:t>Charakteristikos</a:t>
            </a:r>
          </a:p>
        </p:txBody>
      </p:sp>
      <p:pic>
        <p:nvPicPr>
          <p:cNvPr id="7" name="Paveikslėlis 6">
            <a:extLst>
              <a:ext uri="{FF2B5EF4-FFF2-40B4-BE49-F238E27FC236}">
                <a16:creationId xmlns:a16="http://schemas.microsoft.com/office/drawing/2014/main" id="{F17F983D-92E4-0C73-C280-16CDB0CD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1596431"/>
            <a:ext cx="7780553" cy="631754"/>
          </a:xfrm>
          <a:prstGeom prst="rect">
            <a:avLst/>
          </a:prstGeom>
        </p:spPr>
      </p:pic>
      <p:pic>
        <p:nvPicPr>
          <p:cNvPr id="9" name="Paveikslėlis 8">
            <a:extLst>
              <a:ext uri="{FF2B5EF4-FFF2-40B4-BE49-F238E27FC236}">
                <a16:creationId xmlns:a16="http://schemas.microsoft.com/office/drawing/2014/main" id="{0243830C-F839-99F3-F862-ADE57FB05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8" y="3224278"/>
            <a:ext cx="7891144" cy="852354"/>
          </a:xfrm>
          <a:prstGeom prst="rect">
            <a:avLst/>
          </a:prstGeom>
        </p:spPr>
      </p:pic>
      <p:pic>
        <p:nvPicPr>
          <p:cNvPr id="11" name="Paveikslėlis 10">
            <a:extLst>
              <a:ext uri="{FF2B5EF4-FFF2-40B4-BE49-F238E27FC236}">
                <a16:creationId xmlns:a16="http://schemas.microsoft.com/office/drawing/2014/main" id="{C66C346D-552D-8284-79B2-3E005A791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49" y="4700612"/>
            <a:ext cx="7259599" cy="822797"/>
          </a:xfrm>
          <a:prstGeom prst="rect">
            <a:avLst/>
          </a:prstGeom>
        </p:spPr>
      </p:pic>
      <p:pic>
        <p:nvPicPr>
          <p:cNvPr id="13" name="Paveikslėlis 12">
            <a:extLst>
              <a:ext uri="{FF2B5EF4-FFF2-40B4-BE49-F238E27FC236}">
                <a16:creationId xmlns:a16="http://schemas.microsoft.com/office/drawing/2014/main" id="{15860BEB-1AAE-C691-94D7-AAB9E87CC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64" y="6390071"/>
            <a:ext cx="933472" cy="2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1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110-1404-8094-2CF2-1E7823CF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3471"/>
            <a:ext cx="10515600" cy="1325563"/>
          </a:xfrm>
        </p:spPr>
        <p:txBody>
          <a:bodyPr/>
          <a:lstStyle/>
          <a:p>
            <a:pPr algn="ctr"/>
            <a:r>
              <a:rPr lang="en-LT">
                <a:latin typeface="Times New Roman" panose="02020603050405020304" pitchFamily="18" charset="0"/>
                <a:cs typeface="Times New Roman" panose="02020603050405020304" pitchFamily="18" charset="0"/>
              </a:rPr>
              <a:t>Charakteristikos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04AB926-5F1D-FEC8-17D6-7944EF2CD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11" y="1393794"/>
            <a:ext cx="6076935" cy="47014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E95432-2B4D-DB5E-24C1-DE2CAF307342}"/>
              </a:ext>
            </a:extLst>
          </p:cNvPr>
          <p:cNvSpPr txBox="1"/>
          <p:nvPr/>
        </p:nvSpPr>
        <p:spPr>
          <a:xfrm>
            <a:off x="6371795" y="1232092"/>
            <a:ext cx="54798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t-LT" sz="180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barplot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strength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rgb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xlab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"Briaunų sk."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las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names.arg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"Vilnius"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"Kaunas"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"Klaipėda"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"Šiauliai"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"Panevėžys"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"Radviliškis"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"Varėna"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"Kazlų Rūda"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"Ignalina"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horiz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"Viršūnės stiprumas"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cex.names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lt-LT" sz="18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cex.axis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lt-LT" sz="18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lt-LT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lt-LT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lt-LT">
              <a:effectLst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98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1609-54AB-8F84-E74F-01AF6130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T">
                <a:latin typeface="Times New Roman" panose="02020603050405020304" pitchFamily="18" charset="0"/>
                <a:cs typeface="Times New Roman" panose="02020603050405020304" pitchFamily="18" charset="0"/>
              </a:rPr>
              <a:t>Išvados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959E-A7D6-ECF4-FECF-F610479E8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134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Kuo miestai išsidėstę arčiau Lietuvos krašto, tuo mažiau maršrutų jie turi;</a:t>
            </a:r>
          </a:p>
          <a:p>
            <a:pPr>
              <a:lnSpc>
                <a:spcPct val="150000"/>
              </a:lnSpc>
            </a:pPr>
            <a:r>
              <a:rPr lang="en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Geriausią susisiekimą turi Vilnius ir Radviliškis;</a:t>
            </a:r>
          </a:p>
          <a:p>
            <a:pPr>
              <a:lnSpc>
                <a:spcPct val="150000"/>
              </a:lnSpc>
            </a:pPr>
            <a:r>
              <a:rPr lang="en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Ilgiausią maršrutą sudaro 4 briaunos;</a:t>
            </a:r>
          </a:p>
          <a:p>
            <a:pPr>
              <a:lnSpc>
                <a:spcPct val="150000"/>
              </a:lnSpc>
            </a:pPr>
            <a:r>
              <a:rPr lang="en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Radviliškį ein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daugiausiai kelių (17).</a:t>
            </a:r>
          </a:p>
          <a:p>
            <a:endParaRPr lang="en-LT" dirty="0"/>
          </a:p>
          <a:p>
            <a:endParaRPr lang="en-LT" dirty="0"/>
          </a:p>
          <a:p>
            <a:endParaRPr lang="en-LT" dirty="0"/>
          </a:p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6842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84A8-58A4-AA85-D643-839EE962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T">
                <a:latin typeface="Times New Roman" panose="02020603050405020304" pitchFamily="18" charset="0"/>
                <a:cs typeface="Times New Roman" panose="02020603050405020304" pitchFamily="18" charset="0"/>
              </a:rPr>
              <a:t>Šaltiniai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CFB4-6978-6367-2883-9292ED0A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https://www.litrail.lt/zemelapiai</a:t>
            </a:r>
            <a:endParaRPr lang="lt-LT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https://r-graph-gallery.com/248-igraph-plotting-parameters.html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4503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CAA4DB6-02CC-D12B-8D52-87814D98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lt-LT" sz="5400">
                <a:latin typeface="Times New Roman" panose="02020603050405020304" pitchFamily="18" charset="0"/>
                <a:cs typeface="Times New Roman" panose="02020603050405020304" pitchFamily="18" charset="0"/>
              </a:rPr>
              <a:t>Ačiū už dėmesį</a:t>
            </a:r>
            <a:r>
              <a:rPr lang="en-GB" sz="540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870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Plačiaekranė</PresentationFormat>
  <Paragraphs>77</Paragraphs>
  <Slides>9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5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Office Theme</vt:lpstr>
      <vt:lpstr>4-as laboratorinis Grafų ir tinklų vizualizavimas  </vt:lpstr>
      <vt:lpstr>Uždaviniai</vt:lpstr>
      <vt:lpstr>LG keleivinių traukinių maršrutai</vt:lpstr>
      <vt:lpstr>Charakteristikos</vt:lpstr>
      <vt:lpstr>Charakteristikos</vt:lpstr>
      <vt:lpstr>Charakteristikos</vt:lpstr>
      <vt:lpstr>Išvados</vt:lpstr>
      <vt:lpstr>Šaltiniai</vt:lpstr>
      <vt:lpstr>Ačiū už dėmesį!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4-as laboratorinis</dc:title>
  <dc:creator>Laineda Morkytė</dc:creator>
  <cp:lastModifiedBy>Jūnė Salickaitė</cp:lastModifiedBy>
  <cp:revision>2</cp:revision>
  <dcterms:created xsi:type="dcterms:W3CDTF">2022-05-04T12:00:36Z</dcterms:created>
  <dcterms:modified xsi:type="dcterms:W3CDTF">2022-05-04T18:45:41Z</dcterms:modified>
</cp:coreProperties>
</file>