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sldIdLst>
    <p:sldId id="256" r:id="rId2"/>
    <p:sldId id="258" r:id="rId3"/>
    <p:sldId id="257" r:id="rId4"/>
    <p:sldId id="259" r:id="rId5"/>
    <p:sldId id="260" r:id="rId6"/>
    <p:sldId id="261" r:id="rId7"/>
    <p:sldId id="262" r:id="rId8"/>
    <p:sldId id="264" r:id="rId9"/>
    <p:sldId id="265" r:id="rId10"/>
    <p:sldId id="268" r:id="rId11"/>
    <p:sldId id="270" r:id="rId12"/>
    <p:sldId id="269" r:id="rId13"/>
    <p:sldId id="271" r:id="rId14"/>
    <p:sldId id="278" r:id="rId15"/>
    <p:sldId id="272" r:id="rId16"/>
    <p:sldId id="266" r:id="rId17"/>
    <p:sldId id="273" r:id="rId18"/>
    <p:sldId id="274" r:id="rId19"/>
    <p:sldId id="275" r:id="rId20"/>
    <p:sldId id="276" r:id="rId21"/>
    <p:sldId id="277" r:id="rId22"/>
    <p:sldId id="267" r:id="rId23"/>
    <p:sldId id="263" r:id="rId24"/>
    <p:sldId id="279" r:id="rId25"/>
  </p:sldIdLst>
  <p:sldSz cx="12192000" cy="6858000"/>
  <p:notesSz cx="6858000" cy="9144000"/>
  <p:defaultTextStyle>
    <a:defPPr>
      <a:defRPr lang="en-L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7E9B3AA-A4B3-420A-94FB-A57847F69918}" v="1542" dt="2023-10-01T12:48:42.267"/>
    <p1510:client id="{354378CD-5502-7384-6C09-11652E137240}" v="69" dt="2023-10-01T12:27:28.694"/>
    <p1510:client id="{6E3D7BB2-6894-58E8-0E21-E5B79108D944}" v="202" dt="2023-10-01T10:39:51.861"/>
    <p1510:client id="{811DE14D-7C64-C845-9924-06E5707F78F1}" v="403" dt="2023-10-01T13:19:59.299"/>
    <p1510:client id="{ABE0DDC7-8DE6-7A44-8DAD-6C5E6AA803C5}" v="128" dt="2023-10-01T11:27:19.969"/>
    <p1510:client id="{BD903A66-8933-682A-6F50-4625A3147BCB}" v="75" dt="2023-10-01T12:21:27.57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5"/>
    <p:restoredTop sz="94628"/>
  </p:normalViewPr>
  <p:slideViewPr>
    <p:cSldViewPr snapToGrid="0">
      <p:cViewPr varScale="1">
        <p:scale>
          <a:sx n="108" d="100"/>
          <a:sy n="108" d="100"/>
        </p:scale>
        <p:origin x="232" y="3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2FD88B-77D0-F288-DAF5-EBFC6D4C1CFC}"/>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LT"/>
          </a:p>
        </p:txBody>
      </p:sp>
      <p:sp>
        <p:nvSpPr>
          <p:cNvPr id="3" name="Subtitle 2">
            <a:extLst>
              <a:ext uri="{FF2B5EF4-FFF2-40B4-BE49-F238E27FC236}">
                <a16:creationId xmlns:a16="http://schemas.microsoft.com/office/drawing/2014/main" id="{15300B26-59BE-B814-2BFB-186AC5FC003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LT"/>
          </a:p>
        </p:txBody>
      </p:sp>
      <p:sp>
        <p:nvSpPr>
          <p:cNvPr id="4" name="Date Placeholder 3">
            <a:extLst>
              <a:ext uri="{FF2B5EF4-FFF2-40B4-BE49-F238E27FC236}">
                <a16:creationId xmlns:a16="http://schemas.microsoft.com/office/drawing/2014/main" id="{F7D8DE96-244D-4B63-1F24-8F130307DD21}"/>
              </a:ext>
            </a:extLst>
          </p:cNvPr>
          <p:cNvSpPr>
            <a:spLocks noGrp="1"/>
          </p:cNvSpPr>
          <p:nvPr>
            <p:ph type="dt" sz="half" idx="10"/>
          </p:nvPr>
        </p:nvSpPr>
        <p:spPr/>
        <p:txBody>
          <a:bodyPr/>
          <a:lstStyle/>
          <a:p>
            <a:fld id="{F36B398B-FCF3-1246-89CC-A6A07C2C9122}" type="datetimeFigureOut">
              <a:rPr lang="en-LT" smtClean="0"/>
              <a:t>01/10/2023</a:t>
            </a:fld>
            <a:endParaRPr lang="en-LT"/>
          </a:p>
        </p:txBody>
      </p:sp>
      <p:sp>
        <p:nvSpPr>
          <p:cNvPr id="5" name="Footer Placeholder 4">
            <a:extLst>
              <a:ext uri="{FF2B5EF4-FFF2-40B4-BE49-F238E27FC236}">
                <a16:creationId xmlns:a16="http://schemas.microsoft.com/office/drawing/2014/main" id="{5A50F314-7598-20BC-9AD3-69D533C4A268}"/>
              </a:ext>
            </a:extLst>
          </p:cNvPr>
          <p:cNvSpPr>
            <a:spLocks noGrp="1"/>
          </p:cNvSpPr>
          <p:nvPr>
            <p:ph type="ftr" sz="quarter" idx="11"/>
          </p:nvPr>
        </p:nvSpPr>
        <p:spPr/>
        <p:txBody>
          <a:bodyPr/>
          <a:lstStyle/>
          <a:p>
            <a:endParaRPr lang="en-LT"/>
          </a:p>
        </p:txBody>
      </p:sp>
      <p:sp>
        <p:nvSpPr>
          <p:cNvPr id="6" name="Slide Number Placeholder 5">
            <a:extLst>
              <a:ext uri="{FF2B5EF4-FFF2-40B4-BE49-F238E27FC236}">
                <a16:creationId xmlns:a16="http://schemas.microsoft.com/office/drawing/2014/main" id="{FAEE6950-55DD-8FE5-4339-EE1228A13629}"/>
              </a:ext>
            </a:extLst>
          </p:cNvPr>
          <p:cNvSpPr>
            <a:spLocks noGrp="1"/>
          </p:cNvSpPr>
          <p:nvPr>
            <p:ph type="sldNum" sz="quarter" idx="12"/>
          </p:nvPr>
        </p:nvSpPr>
        <p:spPr/>
        <p:txBody>
          <a:bodyPr/>
          <a:lstStyle/>
          <a:p>
            <a:fld id="{A95D9A50-B77D-A94F-9F6C-BB3509AB2DDA}" type="slidenum">
              <a:rPr lang="en-LT" smtClean="0"/>
              <a:t>‹#›</a:t>
            </a:fld>
            <a:endParaRPr lang="en-LT"/>
          </a:p>
        </p:txBody>
      </p:sp>
    </p:spTree>
    <p:extLst>
      <p:ext uri="{BB962C8B-B14F-4D97-AF65-F5344CB8AC3E}">
        <p14:creationId xmlns:p14="http://schemas.microsoft.com/office/powerpoint/2010/main" val="911898794"/>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272FC-131A-9FD6-9667-1DB0E1F5B1D6}"/>
              </a:ext>
            </a:extLst>
          </p:cNvPr>
          <p:cNvSpPr>
            <a:spLocks noGrp="1"/>
          </p:cNvSpPr>
          <p:nvPr>
            <p:ph type="title"/>
          </p:nvPr>
        </p:nvSpPr>
        <p:spPr/>
        <p:txBody>
          <a:bodyPr/>
          <a:lstStyle/>
          <a:p>
            <a:r>
              <a:rPr lang="en-GB"/>
              <a:t>Click to edit Master title style</a:t>
            </a:r>
            <a:endParaRPr lang="en-LT"/>
          </a:p>
        </p:txBody>
      </p:sp>
      <p:sp>
        <p:nvSpPr>
          <p:cNvPr id="3" name="Vertical Text Placeholder 2">
            <a:extLst>
              <a:ext uri="{FF2B5EF4-FFF2-40B4-BE49-F238E27FC236}">
                <a16:creationId xmlns:a16="http://schemas.microsoft.com/office/drawing/2014/main" id="{FBE415A7-3A27-E9A8-ABDD-262FE6E4854F}"/>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LT"/>
          </a:p>
        </p:txBody>
      </p:sp>
      <p:sp>
        <p:nvSpPr>
          <p:cNvPr id="4" name="Date Placeholder 3">
            <a:extLst>
              <a:ext uri="{FF2B5EF4-FFF2-40B4-BE49-F238E27FC236}">
                <a16:creationId xmlns:a16="http://schemas.microsoft.com/office/drawing/2014/main" id="{80FB78DE-1EC0-EF09-AAA2-D4C9393E9F52}"/>
              </a:ext>
            </a:extLst>
          </p:cNvPr>
          <p:cNvSpPr>
            <a:spLocks noGrp="1"/>
          </p:cNvSpPr>
          <p:nvPr>
            <p:ph type="dt" sz="half" idx="10"/>
          </p:nvPr>
        </p:nvSpPr>
        <p:spPr/>
        <p:txBody>
          <a:bodyPr/>
          <a:lstStyle/>
          <a:p>
            <a:fld id="{F36B398B-FCF3-1246-89CC-A6A07C2C9122}" type="datetimeFigureOut">
              <a:rPr lang="en-LT" smtClean="0"/>
              <a:t>01/10/2023</a:t>
            </a:fld>
            <a:endParaRPr lang="en-LT"/>
          </a:p>
        </p:txBody>
      </p:sp>
      <p:sp>
        <p:nvSpPr>
          <p:cNvPr id="5" name="Footer Placeholder 4">
            <a:extLst>
              <a:ext uri="{FF2B5EF4-FFF2-40B4-BE49-F238E27FC236}">
                <a16:creationId xmlns:a16="http://schemas.microsoft.com/office/drawing/2014/main" id="{E8D9B475-7D2D-F1FB-6E5F-75D97DCF8E6A}"/>
              </a:ext>
            </a:extLst>
          </p:cNvPr>
          <p:cNvSpPr>
            <a:spLocks noGrp="1"/>
          </p:cNvSpPr>
          <p:nvPr>
            <p:ph type="ftr" sz="quarter" idx="11"/>
          </p:nvPr>
        </p:nvSpPr>
        <p:spPr/>
        <p:txBody>
          <a:bodyPr/>
          <a:lstStyle/>
          <a:p>
            <a:endParaRPr lang="en-LT"/>
          </a:p>
        </p:txBody>
      </p:sp>
      <p:sp>
        <p:nvSpPr>
          <p:cNvPr id="6" name="Slide Number Placeholder 5">
            <a:extLst>
              <a:ext uri="{FF2B5EF4-FFF2-40B4-BE49-F238E27FC236}">
                <a16:creationId xmlns:a16="http://schemas.microsoft.com/office/drawing/2014/main" id="{A71FF6C2-FAF9-D69D-F5C0-C44DAB2EDAED}"/>
              </a:ext>
            </a:extLst>
          </p:cNvPr>
          <p:cNvSpPr>
            <a:spLocks noGrp="1"/>
          </p:cNvSpPr>
          <p:nvPr>
            <p:ph type="sldNum" sz="quarter" idx="12"/>
          </p:nvPr>
        </p:nvSpPr>
        <p:spPr/>
        <p:txBody>
          <a:bodyPr/>
          <a:lstStyle/>
          <a:p>
            <a:fld id="{A95D9A50-B77D-A94F-9F6C-BB3509AB2DDA}" type="slidenum">
              <a:rPr lang="en-LT" smtClean="0"/>
              <a:t>‹#›</a:t>
            </a:fld>
            <a:endParaRPr lang="en-LT"/>
          </a:p>
        </p:txBody>
      </p:sp>
    </p:spTree>
    <p:extLst>
      <p:ext uri="{BB962C8B-B14F-4D97-AF65-F5344CB8AC3E}">
        <p14:creationId xmlns:p14="http://schemas.microsoft.com/office/powerpoint/2010/main" val="1349801956"/>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5AEF283-87BD-224D-4F64-8096AA0F2704}"/>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LT"/>
          </a:p>
        </p:txBody>
      </p:sp>
      <p:sp>
        <p:nvSpPr>
          <p:cNvPr id="3" name="Vertical Text Placeholder 2">
            <a:extLst>
              <a:ext uri="{FF2B5EF4-FFF2-40B4-BE49-F238E27FC236}">
                <a16:creationId xmlns:a16="http://schemas.microsoft.com/office/drawing/2014/main" id="{C86C22FA-0AE5-376D-0D37-6D67B5FC8E8C}"/>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LT"/>
          </a:p>
        </p:txBody>
      </p:sp>
      <p:sp>
        <p:nvSpPr>
          <p:cNvPr id="4" name="Date Placeholder 3">
            <a:extLst>
              <a:ext uri="{FF2B5EF4-FFF2-40B4-BE49-F238E27FC236}">
                <a16:creationId xmlns:a16="http://schemas.microsoft.com/office/drawing/2014/main" id="{5A857D32-FB9B-DD24-1514-CD51B3EE51A5}"/>
              </a:ext>
            </a:extLst>
          </p:cNvPr>
          <p:cNvSpPr>
            <a:spLocks noGrp="1"/>
          </p:cNvSpPr>
          <p:nvPr>
            <p:ph type="dt" sz="half" idx="10"/>
          </p:nvPr>
        </p:nvSpPr>
        <p:spPr/>
        <p:txBody>
          <a:bodyPr/>
          <a:lstStyle/>
          <a:p>
            <a:fld id="{F36B398B-FCF3-1246-89CC-A6A07C2C9122}" type="datetimeFigureOut">
              <a:rPr lang="en-LT" smtClean="0"/>
              <a:t>01/10/2023</a:t>
            </a:fld>
            <a:endParaRPr lang="en-LT"/>
          </a:p>
        </p:txBody>
      </p:sp>
      <p:sp>
        <p:nvSpPr>
          <p:cNvPr id="5" name="Footer Placeholder 4">
            <a:extLst>
              <a:ext uri="{FF2B5EF4-FFF2-40B4-BE49-F238E27FC236}">
                <a16:creationId xmlns:a16="http://schemas.microsoft.com/office/drawing/2014/main" id="{6D374ECE-DBF7-9939-DE79-70DBAB23358D}"/>
              </a:ext>
            </a:extLst>
          </p:cNvPr>
          <p:cNvSpPr>
            <a:spLocks noGrp="1"/>
          </p:cNvSpPr>
          <p:nvPr>
            <p:ph type="ftr" sz="quarter" idx="11"/>
          </p:nvPr>
        </p:nvSpPr>
        <p:spPr/>
        <p:txBody>
          <a:bodyPr/>
          <a:lstStyle/>
          <a:p>
            <a:endParaRPr lang="en-LT"/>
          </a:p>
        </p:txBody>
      </p:sp>
      <p:sp>
        <p:nvSpPr>
          <p:cNvPr id="6" name="Slide Number Placeholder 5">
            <a:extLst>
              <a:ext uri="{FF2B5EF4-FFF2-40B4-BE49-F238E27FC236}">
                <a16:creationId xmlns:a16="http://schemas.microsoft.com/office/drawing/2014/main" id="{83F8CDFE-5A7B-FDE9-58D1-D3CD2C8B1F1E}"/>
              </a:ext>
            </a:extLst>
          </p:cNvPr>
          <p:cNvSpPr>
            <a:spLocks noGrp="1"/>
          </p:cNvSpPr>
          <p:nvPr>
            <p:ph type="sldNum" sz="quarter" idx="12"/>
          </p:nvPr>
        </p:nvSpPr>
        <p:spPr/>
        <p:txBody>
          <a:bodyPr/>
          <a:lstStyle/>
          <a:p>
            <a:fld id="{A95D9A50-B77D-A94F-9F6C-BB3509AB2DDA}" type="slidenum">
              <a:rPr lang="en-LT" smtClean="0"/>
              <a:t>‹#›</a:t>
            </a:fld>
            <a:endParaRPr lang="en-LT"/>
          </a:p>
        </p:txBody>
      </p:sp>
    </p:spTree>
    <p:extLst>
      <p:ext uri="{BB962C8B-B14F-4D97-AF65-F5344CB8AC3E}">
        <p14:creationId xmlns:p14="http://schemas.microsoft.com/office/powerpoint/2010/main" val="663080674"/>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0E5F39-8BA7-293B-A537-F677D9A9137D}"/>
              </a:ext>
            </a:extLst>
          </p:cNvPr>
          <p:cNvSpPr>
            <a:spLocks noGrp="1"/>
          </p:cNvSpPr>
          <p:nvPr>
            <p:ph type="title"/>
          </p:nvPr>
        </p:nvSpPr>
        <p:spPr/>
        <p:txBody>
          <a:bodyPr/>
          <a:lstStyle/>
          <a:p>
            <a:r>
              <a:rPr lang="en-GB"/>
              <a:t>Click to edit Master title style</a:t>
            </a:r>
            <a:endParaRPr lang="en-LT"/>
          </a:p>
        </p:txBody>
      </p:sp>
      <p:sp>
        <p:nvSpPr>
          <p:cNvPr id="3" name="Content Placeholder 2">
            <a:extLst>
              <a:ext uri="{FF2B5EF4-FFF2-40B4-BE49-F238E27FC236}">
                <a16:creationId xmlns:a16="http://schemas.microsoft.com/office/drawing/2014/main" id="{872640C1-9EEB-4B98-E018-56EEE7DD0323}"/>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LT"/>
          </a:p>
        </p:txBody>
      </p:sp>
      <p:sp>
        <p:nvSpPr>
          <p:cNvPr id="4" name="Date Placeholder 3">
            <a:extLst>
              <a:ext uri="{FF2B5EF4-FFF2-40B4-BE49-F238E27FC236}">
                <a16:creationId xmlns:a16="http://schemas.microsoft.com/office/drawing/2014/main" id="{F8C0BB5B-C0F6-6F5B-8623-97170B513151}"/>
              </a:ext>
            </a:extLst>
          </p:cNvPr>
          <p:cNvSpPr>
            <a:spLocks noGrp="1"/>
          </p:cNvSpPr>
          <p:nvPr>
            <p:ph type="dt" sz="half" idx="10"/>
          </p:nvPr>
        </p:nvSpPr>
        <p:spPr/>
        <p:txBody>
          <a:bodyPr/>
          <a:lstStyle/>
          <a:p>
            <a:fld id="{F36B398B-FCF3-1246-89CC-A6A07C2C9122}" type="datetimeFigureOut">
              <a:rPr lang="en-LT" smtClean="0"/>
              <a:t>01/10/2023</a:t>
            </a:fld>
            <a:endParaRPr lang="en-LT"/>
          </a:p>
        </p:txBody>
      </p:sp>
      <p:sp>
        <p:nvSpPr>
          <p:cNvPr id="5" name="Footer Placeholder 4">
            <a:extLst>
              <a:ext uri="{FF2B5EF4-FFF2-40B4-BE49-F238E27FC236}">
                <a16:creationId xmlns:a16="http://schemas.microsoft.com/office/drawing/2014/main" id="{6FA3204D-36A0-AC95-51C8-DC4EDAAB3DA3}"/>
              </a:ext>
            </a:extLst>
          </p:cNvPr>
          <p:cNvSpPr>
            <a:spLocks noGrp="1"/>
          </p:cNvSpPr>
          <p:nvPr>
            <p:ph type="ftr" sz="quarter" idx="11"/>
          </p:nvPr>
        </p:nvSpPr>
        <p:spPr/>
        <p:txBody>
          <a:bodyPr/>
          <a:lstStyle/>
          <a:p>
            <a:endParaRPr lang="en-LT"/>
          </a:p>
        </p:txBody>
      </p:sp>
      <p:sp>
        <p:nvSpPr>
          <p:cNvPr id="6" name="Slide Number Placeholder 5">
            <a:extLst>
              <a:ext uri="{FF2B5EF4-FFF2-40B4-BE49-F238E27FC236}">
                <a16:creationId xmlns:a16="http://schemas.microsoft.com/office/drawing/2014/main" id="{5CBAF750-84B5-EE2E-08CE-C2D194108B56}"/>
              </a:ext>
            </a:extLst>
          </p:cNvPr>
          <p:cNvSpPr>
            <a:spLocks noGrp="1"/>
          </p:cNvSpPr>
          <p:nvPr>
            <p:ph type="sldNum" sz="quarter" idx="12"/>
          </p:nvPr>
        </p:nvSpPr>
        <p:spPr/>
        <p:txBody>
          <a:bodyPr/>
          <a:lstStyle/>
          <a:p>
            <a:fld id="{A95D9A50-B77D-A94F-9F6C-BB3509AB2DDA}" type="slidenum">
              <a:rPr lang="en-LT" smtClean="0"/>
              <a:t>‹#›</a:t>
            </a:fld>
            <a:endParaRPr lang="en-LT"/>
          </a:p>
        </p:txBody>
      </p:sp>
    </p:spTree>
    <p:extLst>
      <p:ext uri="{BB962C8B-B14F-4D97-AF65-F5344CB8AC3E}">
        <p14:creationId xmlns:p14="http://schemas.microsoft.com/office/powerpoint/2010/main" val="229627218"/>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43F27-4A2D-8986-7A0A-3488F9790E38}"/>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LT"/>
          </a:p>
        </p:txBody>
      </p:sp>
      <p:sp>
        <p:nvSpPr>
          <p:cNvPr id="3" name="Text Placeholder 2">
            <a:extLst>
              <a:ext uri="{FF2B5EF4-FFF2-40B4-BE49-F238E27FC236}">
                <a16:creationId xmlns:a16="http://schemas.microsoft.com/office/drawing/2014/main" id="{BE420414-A0A6-81F2-8C60-00723B6B234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65A49715-7728-681B-E7E5-005383B03B25}"/>
              </a:ext>
            </a:extLst>
          </p:cNvPr>
          <p:cNvSpPr>
            <a:spLocks noGrp="1"/>
          </p:cNvSpPr>
          <p:nvPr>
            <p:ph type="dt" sz="half" idx="10"/>
          </p:nvPr>
        </p:nvSpPr>
        <p:spPr/>
        <p:txBody>
          <a:bodyPr/>
          <a:lstStyle/>
          <a:p>
            <a:fld id="{F36B398B-FCF3-1246-89CC-A6A07C2C9122}" type="datetimeFigureOut">
              <a:rPr lang="en-LT" smtClean="0"/>
              <a:t>01/10/2023</a:t>
            </a:fld>
            <a:endParaRPr lang="en-LT"/>
          </a:p>
        </p:txBody>
      </p:sp>
      <p:sp>
        <p:nvSpPr>
          <p:cNvPr id="5" name="Footer Placeholder 4">
            <a:extLst>
              <a:ext uri="{FF2B5EF4-FFF2-40B4-BE49-F238E27FC236}">
                <a16:creationId xmlns:a16="http://schemas.microsoft.com/office/drawing/2014/main" id="{23F9527B-CA28-1F39-34F1-0DD63EF85DF2}"/>
              </a:ext>
            </a:extLst>
          </p:cNvPr>
          <p:cNvSpPr>
            <a:spLocks noGrp="1"/>
          </p:cNvSpPr>
          <p:nvPr>
            <p:ph type="ftr" sz="quarter" idx="11"/>
          </p:nvPr>
        </p:nvSpPr>
        <p:spPr/>
        <p:txBody>
          <a:bodyPr/>
          <a:lstStyle/>
          <a:p>
            <a:endParaRPr lang="en-LT"/>
          </a:p>
        </p:txBody>
      </p:sp>
      <p:sp>
        <p:nvSpPr>
          <p:cNvPr id="6" name="Slide Number Placeholder 5">
            <a:extLst>
              <a:ext uri="{FF2B5EF4-FFF2-40B4-BE49-F238E27FC236}">
                <a16:creationId xmlns:a16="http://schemas.microsoft.com/office/drawing/2014/main" id="{1AA9BC1F-C602-A322-1744-ED08119C1CFD}"/>
              </a:ext>
            </a:extLst>
          </p:cNvPr>
          <p:cNvSpPr>
            <a:spLocks noGrp="1"/>
          </p:cNvSpPr>
          <p:nvPr>
            <p:ph type="sldNum" sz="quarter" idx="12"/>
          </p:nvPr>
        </p:nvSpPr>
        <p:spPr/>
        <p:txBody>
          <a:bodyPr/>
          <a:lstStyle/>
          <a:p>
            <a:fld id="{A95D9A50-B77D-A94F-9F6C-BB3509AB2DDA}" type="slidenum">
              <a:rPr lang="en-LT" smtClean="0"/>
              <a:t>‹#›</a:t>
            </a:fld>
            <a:endParaRPr lang="en-LT"/>
          </a:p>
        </p:txBody>
      </p:sp>
    </p:spTree>
    <p:extLst>
      <p:ext uri="{BB962C8B-B14F-4D97-AF65-F5344CB8AC3E}">
        <p14:creationId xmlns:p14="http://schemas.microsoft.com/office/powerpoint/2010/main" val="2130372441"/>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D656E-E459-2FCE-5FE5-22CB507FEEDE}"/>
              </a:ext>
            </a:extLst>
          </p:cNvPr>
          <p:cNvSpPr>
            <a:spLocks noGrp="1"/>
          </p:cNvSpPr>
          <p:nvPr>
            <p:ph type="title"/>
          </p:nvPr>
        </p:nvSpPr>
        <p:spPr/>
        <p:txBody>
          <a:bodyPr/>
          <a:lstStyle/>
          <a:p>
            <a:r>
              <a:rPr lang="en-GB"/>
              <a:t>Click to edit Master title style</a:t>
            </a:r>
            <a:endParaRPr lang="en-LT"/>
          </a:p>
        </p:txBody>
      </p:sp>
      <p:sp>
        <p:nvSpPr>
          <p:cNvPr id="3" name="Content Placeholder 2">
            <a:extLst>
              <a:ext uri="{FF2B5EF4-FFF2-40B4-BE49-F238E27FC236}">
                <a16:creationId xmlns:a16="http://schemas.microsoft.com/office/drawing/2014/main" id="{54E25870-96DF-1EED-82B1-C99D45F71AE2}"/>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LT"/>
          </a:p>
        </p:txBody>
      </p:sp>
      <p:sp>
        <p:nvSpPr>
          <p:cNvPr id="4" name="Content Placeholder 3">
            <a:extLst>
              <a:ext uri="{FF2B5EF4-FFF2-40B4-BE49-F238E27FC236}">
                <a16:creationId xmlns:a16="http://schemas.microsoft.com/office/drawing/2014/main" id="{2743C117-CF73-6695-923F-44A2C7A78865}"/>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LT"/>
          </a:p>
        </p:txBody>
      </p:sp>
      <p:sp>
        <p:nvSpPr>
          <p:cNvPr id="5" name="Date Placeholder 4">
            <a:extLst>
              <a:ext uri="{FF2B5EF4-FFF2-40B4-BE49-F238E27FC236}">
                <a16:creationId xmlns:a16="http://schemas.microsoft.com/office/drawing/2014/main" id="{15F76F74-6967-072A-3F5D-90D0D29A47EB}"/>
              </a:ext>
            </a:extLst>
          </p:cNvPr>
          <p:cNvSpPr>
            <a:spLocks noGrp="1"/>
          </p:cNvSpPr>
          <p:nvPr>
            <p:ph type="dt" sz="half" idx="10"/>
          </p:nvPr>
        </p:nvSpPr>
        <p:spPr/>
        <p:txBody>
          <a:bodyPr/>
          <a:lstStyle/>
          <a:p>
            <a:fld id="{F36B398B-FCF3-1246-89CC-A6A07C2C9122}" type="datetimeFigureOut">
              <a:rPr lang="en-LT" smtClean="0"/>
              <a:t>01/10/2023</a:t>
            </a:fld>
            <a:endParaRPr lang="en-LT"/>
          </a:p>
        </p:txBody>
      </p:sp>
      <p:sp>
        <p:nvSpPr>
          <p:cNvPr id="6" name="Footer Placeholder 5">
            <a:extLst>
              <a:ext uri="{FF2B5EF4-FFF2-40B4-BE49-F238E27FC236}">
                <a16:creationId xmlns:a16="http://schemas.microsoft.com/office/drawing/2014/main" id="{3C09F4DE-C3B0-A5F7-F5E6-F57A8C65875F}"/>
              </a:ext>
            </a:extLst>
          </p:cNvPr>
          <p:cNvSpPr>
            <a:spLocks noGrp="1"/>
          </p:cNvSpPr>
          <p:nvPr>
            <p:ph type="ftr" sz="quarter" idx="11"/>
          </p:nvPr>
        </p:nvSpPr>
        <p:spPr/>
        <p:txBody>
          <a:bodyPr/>
          <a:lstStyle/>
          <a:p>
            <a:endParaRPr lang="en-LT"/>
          </a:p>
        </p:txBody>
      </p:sp>
      <p:sp>
        <p:nvSpPr>
          <p:cNvPr id="7" name="Slide Number Placeholder 6">
            <a:extLst>
              <a:ext uri="{FF2B5EF4-FFF2-40B4-BE49-F238E27FC236}">
                <a16:creationId xmlns:a16="http://schemas.microsoft.com/office/drawing/2014/main" id="{27D52D93-269B-B73F-B792-D53A9E60750D}"/>
              </a:ext>
            </a:extLst>
          </p:cNvPr>
          <p:cNvSpPr>
            <a:spLocks noGrp="1"/>
          </p:cNvSpPr>
          <p:nvPr>
            <p:ph type="sldNum" sz="quarter" idx="12"/>
          </p:nvPr>
        </p:nvSpPr>
        <p:spPr/>
        <p:txBody>
          <a:bodyPr/>
          <a:lstStyle/>
          <a:p>
            <a:fld id="{A95D9A50-B77D-A94F-9F6C-BB3509AB2DDA}" type="slidenum">
              <a:rPr lang="en-LT" smtClean="0"/>
              <a:t>‹#›</a:t>
            </a:fld>
            <a:endParaRPr lang="en-LT"/>
          </a:p>
        </p:txBody>
      </p:sp>
    </p:spTree>
    <p:extLst>
      <p:ext uri="{BB962C8B-B14F-4D97-AF65-F5344CB8AC3E}">
        <p14:creationId xmlns:p14="http://schemas.microsoft.com/office/powerpoint/2010/main" val="854529695"/>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A474EC-3E21-A4D3-9672-B1DA2811F008}"/>
              </a:ext>
            </a:extLst>
          </p:cNvPr>
          <p:cNvSpPr>
            <a:spLocks noGrp="1"/>
          </p:cNvSpPr>
          <p:nvPr>
            <p:ph type="title"/>
          </p:nvPr>
        </p:nvSpPr>
        <p:spPr>
          <a:xfrm>
            <a:off x="839788" y="365125"/>
            <a:ext cx="10515600" cy="1325563"/>
          </a:xfrm>
        </p:spPr>
        <p:txBody>
          <a:bodyPr/>
          <a:lstStyle/>
          <a:p>
            <a:r>
              <a:rPr lang="en-GB"/>
              <a:t>Click to edit Master title style</a:t>
            </a:r>
            <a:endParaRPr lang="en-LT"/>
          </a:p>
        </p:txBody>
      </p:sp>
      <p:sp>
        <p:nvSpPr>
          <p:cNvPr id="3" name="Text Placeholder 2">
            <a:extLst>
              <a:ext uri="{FF2B5EF4-FFF2-40B4-BE49-F238E27FC236}">
                <a16:creationId xmlns:a16="http://schemas.microsoft.com/office/drawing/2014/main" id="{65291E40-9566-02A8-ECDA-99698E0784F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267BD678-5462-0FF7-7CE6-A0C4F0201327}"/>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LT"/>
          </a:p>
        </p:txBody>
      </p:sp>
      <p:sp>
        <p:nvSpPr>
          <p:cNvPr id="5" name="Text Placeholder 4">
            <a:extLst>
              <a:ext uri="{FF2B5EF4-FFF2-40B4-BE49-F238E27FC236}">
                <a16:creationId xmlns:a16="http://schemas.microsoft.com/office/drawing/2014/main" id="{FDA315C1-9288-D1D2-717A-3F0D9C7EB80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8A58C7E2-8D9F-A92F-0059-9A17E808929C}"/>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LT"/>
          </a:p>
        </p:txBody>
      </p:sp>
      <p:sp>
        <p:nvSpPr>
          <p:cNvPr id="7" name="Date Placeholder 6">
            <a:extLst>
              <a:ext uri="{FF2B5EF4-FFF2-40B4-BE49-F238E27FC236}">
                <a16:creationId xmlns:a16="http://schemas.microsoft.com/office/drawing/2014/main" id="{56187159-E8E2-726B-E9E4-178FC7D21864}"/>
              </a:ext>
            </a:extLst>
          </p:cNvPr>
          <p:cNvSpPr>
            <a:spLocks noGrp="1"/>
          </p:cNvSpPr>
          <p:nvPr>
            <p:ph type="dt" sz="half" idx="10"/>
          </p:nvPr>
        </p:nvSpPr>
        <p:spPr/>
        <p:txBody>
          <a:bodyPr/>
          <a:lstStyle/>
          <a:p>
            <a:fld id="{F36B398B-FCF3-1246-89CC-A6A07C2C9122}" type="datetimeFigureOut">
              <a:rPr lang="en-LT" smtClean="0"/>
              <a:t>01/10/2023</a:t>
            </a:fld>
            <a:endParaRPr lang="en-LT"/>
          </a:p>
        </p:txBody>
      </p:sp>
      <p:sp>
        <p:nvSpPr>
          <p:cNvPr id="8" name="Footer Placeholder 7">
            <a:extLst>
              <a:ext uri="{FF2B5EF4-FFF2-40B4-BE49-F238E27FC236}">
                <a16:creationId xmlns:a16="http://schemas.microsoft.com/office/drawing/2014/main" id="{21B40580-C21E-974F-3863-16CC51FA5A3B}"/>
              </a:ext>
            </a:extLst>
          </p:cNvPr>
          <p:cNvSpPr>
            <a:spLocks noGrp="1"/>
          </p:cNvSpPr>
          <p:nvPr>
            <p:ph type="ftr" sz="quarter" idx="11"/>
          </p:nvPr>
        </p:nvSpPr>
        <p:spPr/>
        <p:txBody>
          <a:bodyPr/>
          <a:lstStyle/>
          <a:p>
            <a:endParaRPr lang="en-LT"/>
          </a:p>
        </p:txBody>
      </p:sp>
      <p:sp>
        <p:nvSpPr>
          <p:cNvPr id="9" name="Slide Number Placeholder 8">
            <a:extLst>
              <a:ext uri="{FF2B5EF4-FFF2-40B4-BE49-F238E27FC236}">
                <a16:creationId xmlns:a16="http://schemas.microsoft.com/office/drawing/2014/main" id="{844054A0-E6FC-8FF6-FA46-6C19DD506357}"/>
              </a:ext>
            </a:extLst>
          </p:cNvPr>
          <p:cNvSpPr>
            <a:spLocks noGrp="1"/>
          </p:cNvSpPr>
          <p:nvPr>
            <p:ph type="sldNum" sz="quarter" idx="12"/>
          </p:nvPr>
        </p:nvSpPr>
        <p:spPr/>
        <p:txBody>
          <a:bodyPr/>
          <a:lstStyle/>
          <a:p>
            <a:fld id="{A95D9A50-B77D-A94F-9F6C-BB3509AB2DDA}" type="slidenum">
              <a:rPr lang="en-LT" smtClean="0"/>
              <a:t>‹#›</a:t>
            </a:fld>
            <a:endParaRPr lang="en-LT"/>
          </a:p>
        </p:txBody>
      </p:sp>
    </p:spTree>
    <p:extLst>
      <p:ext uri="{BB962C8B-B14F-4D97-AF65-F5344CB8AC3E}">
        <p14:creationId xmlns:p14="http://schemas.microsoft.com/office/powerpoint/2010/main" val="3323412634"/>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842DF-90A3-93FB-4B46-3EDE1CC79FB8}"/>
              </a:ext>
            </a:extLst>
          </p:cNvPr>
          <p:cNvSpPr>
            <a:spLocks noGrp="1"/>
          </p:cNvSpPr>
          <p:nvPr>
            <p:ph type="title"/>
          </p:nvPr>
        </p:nvSpPr>
        <p:spPr/>
        <p:txBody>
          <a:bodyPr/>
          <a:lstStyle/>
          <a:p>
            <a:r>
              <a:rPr lang="en-GB"/>
              <a:t>Click to edit Master title style</a:t>
            </a:r>
            <a:endParaRPr lang="en-LT"/>
          </a:p>
        </p:txBody>
      </p:sp>
      <p:sp>
        <p:nvSpPr>
          <p:cNvPr id="3" name="Date Placeholder 2">
            <a:extLst>
              <a:ext uri="{FF2B5EF4-FFF2-40B4-BE49-F238E27FC236}">
                <a16:creationId xmlns:a16="http://schemas.microsoft.com/office/drawing/2014/main" id="{C22E9CE6-3059-361E-71BA-38586866960E}"/>
              </a:ext>
            </a:extLst>
          </p:cNvPr>
          <p:cNvSpPr>
            <a:spLocks noGrp="1"/>
          </p:cNvSpPr>
          <p:nvPr>
            <p:ph type="dt" sz="half" idx="10"/>
          </p:nvPr>
        </p:nvSpPr>
        <p:spPr/>
        <p:txBody>
          <a:bodyPr/>
          <a:lstStyle/>
          <a:p>
            <a:fld id="{F36B398B-FCF3-1246-89CC-A6A07C2C9122}" type="datetimeFigureOut">
              <a:rPr lang="en-LT" smtClean="0"/>
              <a:t>01/10/2023</a:t>
            </a:fld>
            <a:endParaRPr lang="en-LT"/>
          </a:p>
        </p:txBody>
      </p:sp>
      <p:sp>
        <p:nvSpPr>
          <p:cNvPr id="4" name="Footer Placeholder 3">
            <a:extLst>
              <a:ext uri="{FF2B5EF4-FFF2-40B4-BE49-F238E27FC236}">
                <a16:creationId xmlns:a16="http://schemas.microsoft.com/office/drawing/2014/main" id="{5B23DE97-6637-6057-46A1-986401E16E5E}"/>
              </a:ext>
            </a:extLst>
          </p:cNvPr>
          <p:cNvSpPr>
            <a:spLocks noGrp="1"/>
          </p:cNvSpPr>
          <p:nvPr>
            <p:ph type="ftr" sz="quarter" idx="11"/>
          </p:nvPr>
        </p:nvSpPr>
        <p:spPr/>
        <p:txBody>
          <a:bodyPr/>
          <a:lstStyle/>
          <a:p>
            <a:endParaRPr lang="en-LT"/>
          </a:p>
        </p:txBody>
      </p:sp>
      <p:sp>
        <p:nvSpPr>
          <p:cNvPr id="5" name="Slide Number Placeholder 4">
            <a:extLst>
              <a:ext uri="{FF2B5EF4-FFF2-40B4-BE49-F238E27FC236}">
                <a16:creationId xmlns:a16="http://schemas.microsoft.com/office/drawing/2014/main" id="{CEAC9F40-0B4A-4878-87BB-B7553315FE9B}"/>
              </a:ext>
            </a:extLst>
          </p:cNvPr>
          <p:cNvSpPr>
            <a:spLocks noGrp="1"/>
          </p:cNvSpPr>
          <p:nvPr>
            <p:ph type="sldNum" sz="quarter" idx="12"/>
          </p:nvPr>
        </p:nvSpPr>
        <p:spPr/>
        <p:txBody>
          <a:bodyPr/>
          <a:lstStyle/>
          <a:p>
            <a:fld id="{A95D9A50-B77D-A94F-9F6C-BB3509AB2DDA}" type="slidenum">
              <a:rPr lang="en-LT" smtClean="0"/>
              <a:t>‹#›</a:t>
            </a:fld>
            <a:endParaRPr lang="en-LT"/>
          </a:p>
        </p:txBody>
      </p:sp>
    </p:spTree>
    <p:extLst>
      <p:ext uri="{BB962C8B-B14F-4D97-AF65-F5344CB8AC3E}">
        <p14:creationId xmlns:p14="http://schemas.microsoft.com/office/powerpoint/2010/main" val="1879036047"/>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C3B9EAB-1A2C-4BC2-6CFA-637278F637B9}"/>
              </a:ext>
            </a:extLst>
          </p:cNvPr>
          <p:cNvSpPr>
            <a:spLocks noGrp="1"/>
          </p:cNvSpPr>
          <p:nvPr>
            <p:ph type="dt" sz="half" idx="10"/>
          </p:nvPr>
        </p:nvSpPr>
        <p:spPr/>
        <p:txBody>
          <a:bodyPr/>
          <a:lstStyle/>
          <a:p>
            <a:fld id="{F36B398B-FCF3-1246-89CC-A6A07C2C9122}" type="datetimeFigureOut">
              <a:rPr lang="en-LT" smtClean="0"/>
              <a:t>01/10/2023</a:t>
            </a:fld>
            <a:endParaRPr lang="en-LT"/>
          </a:p>
        </p:txBody>
      </p:sp>
      <p:sp>
        <p:nvSpPr>
          <p:cNvPr id="3" name="Footer Placeholder 2">
            <a:extLst>
              <a:ext uri="{FF2B5EF4-FFF2-40B4-BE49-F238E27FC236}">
                <a16:creationId xmlns:a16="http://schemas.microsoft.com/office/drawing/2014/main" id="{36BD8E4E-8ECF-E4E0-90FA-12AC515E4B0D}"/>
              </a:ext>
            </a:extLst>
          </p:cNvPr>
          <p:cNvSpPr>
            <a:spLocks noGrp="1"/>
          </p:cNvSpPr>
          <p:nvPr>
            <p:ph type="ftr" sz="quarter" idx="11"/>
          </p:nvPr>
        </p:nvSpPr>
        <p:spPr/>
        <p:txBody>
          <a:bodyPr/>
          <a:lstStyle/>
          <a:p>
            <a:endParaRPr lang="en-LT"/>
          </a:p>
        </p:txBody>
      </p:sp>
      <p:sp>
        <p:nvSpPr>
          <p:cNvPr id="4" name="Slide Number Placeholder 3">
            <a:extLst>
              <a:ext uri="{FF2B5EF4-FFF2-40B4-BE49-F238E27FC236}">
                <a16:creationId xmlns:a16="http://schemas.microsoft.com/office/drawing/2014/main" id="{CBBFA8B6-FFA9-BF1A-4E89-81AA6624355F}"/>
              </a:ext>
            </a:extLst>
          </p:cNvPr>
          <p:cNvSpPr>
            <a:spLocks noGrp="1"/>
          </p:cNvSpPr>
          <p:nvPr>
            <p:ph type="sldNum" sz="quarter" idx="12"/>
          </p:nvPr>
        </p:nvSpPr>
        <p:spPr/>
        <p:txBody>
          <a:bodyPr/>
          <a:lstStyle/>
          <a:p>
            <a:fld id="{A95D9A50-B77D-A94F-9F6C-BB3509AB2DDA}" type="slidenum">
              <a:rPr lang="en-LT" smtClean="0"/>
              <a:t>‹#›</a:t>
            </a:fld>
            <a:endParaRPr lang="en-LT"/>
          </a:p>
        </p:txBody>
      </p:sp>
    </p:spTree>
    <p:extLst>
      <p:ext uri="{BB962C8B-B14F-4D97-AF65-F5344CB8AC3E}">
        <p14:creationId xmlns:p14="http://schemas.microsoft.com/office/powerpoint/2010/main" val="3497724758"/>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2DEA8-2628-6C0B-90DA-51B33070E710}"/>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LT"/>
          </a:p>
        </p:txBody>
      </p:sp>
      <p:sp>
        <p:nvSpPr>
          <p:cNvPr id="3" name="Content Placeholder 2">
            <a:extLst>
              <a:ext uri="{FF2B5EF4-FFF2-40B4-BE49-F238E27FC236}">
                <a16:creationId xmlns:a16="http://schemas.microsoft.com/office/drawing/2014/main" id="{2AE3CE23-F8C3-0949-58A5-A408A8B116F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LT"/>
          </a:p>
        </p:txBody>
      </p:sp>
      <p:sp>
        <p:nvSpPr>
          <p:cNvPr id="4" name="Text Placeholder 3">
            <a:extLst>
              <a:ext uri="{FF2B5EF4-FFF2-40B4-BE49-F238E27FC236}">
                <a16:creationId xmlns:a16="http://schemas.microsoft.com/office/drawing/2014/main" id="{BD2C1CE7-6D10-7982-7CDC-29759330EE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5D98CC98-96A9-014D-5DCB-4B2C7EBFDAD4}"/>
              </a:ext>
            </a:extLst>
          </p:cNvPr>
          <p:cNvSpPr>
            <a:spLocks noGrp="1"/>
          </p:cNvSpPr>
          <p:nvPr>
            <p:ph type="dt" sz="half" idx="10"/>
          </p:nvPr>
        </p:nvSpPr>
        <p:spPr/>
        <p:txBody>
          <a:bodyPr/>
          <a:lstStyle/>
          <a:p>
            <a:fld id="{F36B398B-FCF3-1246-89CC-A6A07C2C9122}" type="datetimeFigureOut">
              <a:rPr lang="en-LT" smtClean="0"/>
              <a:t>01/10/2023</a:t>
            </a:fld>
            <a:endParaRPr lang="en-LT"/>
          </a:p>
        </p:txBody>
      </p:sp>
      <p:sp>
        <p:nvSpPr>
          <p:cNvPr id="6" name="Footer Placeholder 5">
            <a:extLst>
              <a:ext uri="{FF2B5EF4-FFF2-40B4-BE49-F238E27FC236}">
                <a16:creationId xmlns:a16="http://schemas.microsoft.com/office/drawing/2014/main" id="{562F8F2F-0492-6D72-2586-49EC9AEF8EDA}"/>
              </a:ext>
            </a:extLst>
          </p:cNvPr>
          <p:cNvSpPr>
            <a:spLocks noGrp="1"/>
          </p:cNvSpPr>
          <p:nvPr>
            <p:ph type="ftr" sz="quarter" idx="11"/>
          </p:nvPr>
        </p:nvSpPr>
        <p:spPr/>
        <p:txBody>
          <a:bodyPr/>
          <a:lstStyle/>
          <a:p>
            <a:endParaRPr lang="en-LT"/>
          </a:p>
        </p:txBody>
      </p:sp>
      <p:sp>
        <p:nvSpPr>
          <p:cNvPr id="7" name="Slide Number Placeholder 6">
            <a:extLst>
              <a:ext uri="{FF2B5EF4-FFF2-40B4-BE49-F238E27FC236}">
                <a16:creationId xmlns:a16="http://schemas.microsoft.com/office/drawing/2014/main" id="{34288E50-B0A3-04C6-25C3-67B984C8A3E9}"/>
              </a:ext>
            </a:extLst>
          </p:cNvPr>
          <p:cNvSpPr>
            <a:spLocks noGrp="1"/>
          </p:cNvSpPr>
          <p:nvPr>
            <p:ph type="sldNum" sz="quarter" idx="12"/>
          </p:nvPr>
        </p:nvSpPr>
        <p:spPr/>
        <p:txBody>
          <a:bodyPr/>
          <a:lstStyle/>
          <a:p>
            <a:fld id="{A95D9A50-B77D-A94F-9F6C-BB3509AB2DDA}" type="slidenum">
              <a:rPr lang="en-LT" smtClean="0"/>
              <a:t>‹#›</a:t>
            </a:fld>
            <a:endParaRPr lang="en-LT"/>
          </a:p>
        </p:txBody>
      </p:sp>
    </p:spTree>
    <p:extLst>
      <p:ext uri="{BB962C8B-B14F-4D97-AF65-F5344CB8AC3E}">
        <p14:creationId xmlns:p14="http://schemas.microsoft.com/office/powerpoint/2010/main" val="2043955765"/>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56F56-275A-A6C0-576B-AE57A32B744E}"/>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LT"/>
          </a:p>
        </p:txBody>
      </p:sp>
      <p:sp>
        <p:nvSpPr>
          <p:cNvPr id="3" name="Picture Placeholder 2">
            <a:extLst>
              <a:ext uri="{FF2B5EF4-FFF2-40B4-BE49-F238E27FC236}">
                <a16:creationId xmlns:a16="http://schemas.microsoft.com/office/drawing/2014/main" id="{D9D4BF43-C5BE-7A06-1162-9920244FBA9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LT"/>
          </a:p>
        </p:txBody>
      </p:sp>
      <p:sp>
        <p:nvSpPr>
          <p:cNvPr id="4" name="Text Placeholder 3">
            <a:extLst>
              <a:ext uri="{FF2B5EF4-FFF2-40B4-BE49-F238E27FC236}">
                <a16:creationId xmlns:a16="http://schemas.microsoft.com/office/drawing/2014/main" id="{0C6D4FA7-007B-F634-D194-C62034FDFE9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A921A582-8425-0091-F7D6-ED5F6C3F7972}"/>
              </a:ext>
            </a:extLst>
          </p:cNvPr>
          <p:cNvSpPr>
            <a:spLocks noGrp="1"/>
          </p:cNvSpPr>
          <p:nvPr>
            <p:ph type="dt" sz="half" idx="10"/>
          </p:nvPr>
        </p:nvSpPr>
        <p:spPr/>
        <p:txBody>
          <a:bodyPr/>
          <a:lstStyle/>
          <a:p>
            <a:fld id="{F36B398B-FCF3-1246-89CC-A6A07C2C9122}" type="datetimeFigureOut">
              <a:rPr lang="en-LT" smtClean="0"/>
              <a:t>01/10/2023</a:t>
            </a:fld>
            <a:endParaRPr lang="en-LT"/>
          </a:p>
        </p:txBody>
      </p:sp>
      <p:sp>
        <p:nvSpPr>
          <p:cNvPr id="6" name="Footer Placeholder 5">
            <a:extLst>
              <a:ext uri="{FF2B5EF4-FFF2-40B4-BE49-F238E27FC236}">
                <a16:creationId xmlns:a16="http://schemas.microsoft.com/office/drawing/2014/main" id="{455DE81C-AE22-E471-4FD9-FCC5DD903D98}"/>
              </a:ext>
            </a:extLst>
          </p:cNvPr>
          <p:cNvSpPr>
            <a:spLocks noGrp="1"/>
          </p:cNvSpPr>
          <p:nvPr>
            <p:ph type="ftr" sz="quarter" idx="11"/>
          </p:nvPr>
        </p:nvSpPr>
        <p:spPr/>
        <p:txBody>
          <a:bodyPr/>
          <a:lstStyle/>
          <a:p>
            <a:endParaRPr lang="en-LT"/>
          </a:p>
        </p:txBody>
      </p:sp>
      <p:sp>
        <p:nvSpPr>
          <p:cNvPr id="7" name="Slide Number Placeholder 6">
            <a:extLst>
              <a:ext uri="{FF2B5EF4-FFF2-40B4-BE49-F238E27FC236}">
                <a16:creationId xmlns:a16="http://schemas.microsoft.com/office/drawing/2014/main" id="{B0AC6F64-88A5-743A-E5F5-41C49A987A6D}"/>
              </a:ext>
            </a:extLst>
          </p:cNvPr>
          <p:cNvSpPr>
            <a:spLocks noGrp="1"/>
          </p:cNvSpPr>
          <p:nvPr>
            <p:ph type="sldNum" sz="quarter" idx="12"/>
          </p:nvPr>
        </p:nvSpPr>
        <p:spPr/>
        <p:txBody>
          <a:bodyPr/>
          <a:lstStyle/>
          <a:p>
            <a:fld id="{A95D9A50-B77D-A94F-9F6C-BB3509AB2DDA}" type="slidenum">
              <a:rPr lang="en-LT" smtClean="0"/>
              <a:t>‹#›</a:t>
            </a:fld>
            <a:endParaRPr lang="en-LT"/>
          </a:p>
        </p:txBody>
      </p:sp>
    </p:spTree>
    <p:extLst>
      <p:ext uri="{BB962C8B-B14F-4D97-AF65-F5344CB8AC3E}">
        <p14:creationId xmlns:p14="http://schemas.microsoft.com/office/powerpoint/2010/main" val="1287961963"/>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38DBCB1-D677-FA77-8477-CDFCD58060F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LT"/>
          </a:p>
        </p:txBody>
      </p:sp>
      <p:sp>
        <p:nvSpPr>
          <p:cNvPr id="3" name="Text Placeholder 2">
            <a:extLst>
              <a:ext uri="{FF2B5EF4-FFF2-40B4-BE49-F238E27FC236}">
                <a16:creationId xmlns:a16="http://schemas.microsoft.com/office/drawing/2014/main" id="{E6ABEBEB-2126-A7C0-45E2-2C8512AD2AF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LT"/>
          </a:p>
        </p:txBody>
      </p:sp>
      <p:sp>
        <p:nvSpPr>
          <p:cNvPr id="4" name="Date Placeholder 3">
            <a:extLst>
              <a:ext uri="{FF2B5EF4-FFF2-40B4-BE49-F238E27FC236}">
                <a16:creationId xmlns:a16="http://schemas.microsoft.com/office/drawing/2014/main" id="{FD44AD5F-44CB-7F23-BA90-1A62B92F023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6B398B-FCF3-1246-89CC-A6A07C2C9122}" type="datetimeFigureOut">
              <a:rPr lang="en-LT" smtClean="0"/>
              <a:t>01/10/2023</a:t>
            </a:fld>
            <a:endParaRPr lang="en-LT"/>
          </a:p>
        </p:txBody>
      </p:sp>
      <p:sp>
        <p:nvSpPr>
          <p:cNvPr id="5" name="Footer Placeholder 4">
            <a:extLst>
              <a:ext uri="{FF2B5EF4-FFF2-40B4-BE49-F238E27FC236}">
                <a16:creationId xmlns:a16="http://schemas.microsoft.com/office/drawing/2014/main" id="{06B11DF0-D84C-2A6B-1BA0-79B382D2929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LT"/>
          </a:p>
        </p:txBody>
      </p:sp>
      <p:sp>
        <p:nvSpPr>
          <p:cNvPr id="6" name="Slide Number Placeholder 5">
            <a:extLst>
              <a:ext uri="{FF2B5EF4-FFF2-40B4-BE49-F238E27FC236}">
                <a16:creationId xmlns:a16="http://schemas.microsoft.com/office/drawing/2014/main" id="{B856A5B6-28C4-3B35-7C35-3720B246A73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5D9A50-B77D-A94F-9F6C-BB3509AB2DDA}" type="slidenum">
              <a:rPr lang="en-LT" smtClean="0"/>
              <a:t>‹#›</a:t>
            </a:fld>
            <a:endParaRPr lang="en-LT"/>
          </a:p>
        </p:txBody>
      </p:sp>
    </p:spTree>
    <p:extLst>
      <p:ext uri="{BB962C8B-B14F-4D97-AF65-F5344CB8AC3E}">
        <p14:creationId xmlns:p14="http://schemas.microsoft.com/office/powerpoint/2010/main" val="5362231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L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4.xml"/><Relationship Id="rId4" Type="http://schemas.microsoft.com/office/2007/relationships/hdphoto" Target="../media/hdphoto2.wdp"/></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hyperlink" Target="https://www.ncbi.nlm.nih.gov/pmc/articles/PMC5718286/"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2E7953-F33C-0B8B-68FD-9EA0F6994053}"/>
              </a:ext>
            </a:extLst>
          </p:cNvPr>
          <p:cNvSpPr>
            <a:spLocks noGrp="1"/>
          </p:cNvSpPr>
          <p:nvPr>
            <p:ph type="ctrTitle"/>
          </p:nvPr>
        </p:nvSpPr>
        <p:spPr>
          <a:xfrm>
            <a:off x="1182806" y="1622781"/>
            <a:ext cx="9826388" cy="2387600"/>
          </a:xfrm>
        </p:spPr>
        <p:txBody>
          <a:bodyPr>
            <a:normAutofit/>
          </a:bodyPr>
          <a:lstStyle/>
          <a:p>
            <a:r>
              <a:rPr lang="en-LT" sz="5300" b="1">
                <a:latin typeface="Times New Roman"/>
                <a:ea typeface="Calibri Light"/>
                <a:cs typeface="Calibri Light"/>
              </a:rPr>
              <a:t>1 LABORATORINIS DARBAS.</a:t>
            </a:r>
            <a:br>
              <a:rPr lang="en-LT" sz="5300" b="1">
                <a:latin typeface="Times New Roman"/>
                <a:ea typeface="Calibri Light"/>
                <a:cs typeface="Calibri Light"/>
              </a:rPr>
            </a:br>
            <a:r>
              <a:rPr lang="en-LT" sz="5300" b="1">
                <a:latin typeface="Times New Roman"/>
                <a:ea typeface="Calibri Light"/>
                <a:cs typeface="Calibri Light"/>
              </a:rPr>
              <a:t>STRAIPSNIO APŽVALGA</a:t>
            </a:r>
            <a:endParaRPr lang="en-US" sz="5300" b="1">
              <a:latin typeface="Times New Roman"/>
              <a:ea typeface="Calibri Light"/>
              <a:cs typeface="Calibri Light"/>
            </a:endParaRPr>
          </a:p>
        </p:txBody>
      </p:sp>
      <p:sp>
        <p:nvSpPr>
          <p:cNvPr id="3" name="Subtitle 2">
            <a:extLst>
              <a:ext uri="{FF2B5EF4-FFF2-40B4-BE49-F238E27FC236}">
                <a16:creationId xmlns:a16="http://schemas.microsoft.com/office/drawing/2014/main" id="{ACC3D689-A476-97C9-D23A-D8BFC4DEE88F}"/>
              </a:ext>
            </a:extLst>
          </p:cNvPr>
          <p:cNvSpPr>
            <a:spLocks noGrp="1"/>
          </p:cNvSpPr>
          <p:nvPr>
            <p:ph type="subTitle" idx="1"/>
          </p:nvPr>
        </p:nvSpPr>
        <p:spPr>
          <a:xfrm>
            <a:off x="2843284" y="4147948"/>
            <a:ext cx="6505433" cy="1655762"/>
          </a:xfrm>
        </p:spPr>
        <p:txBody>
          <a:bodyPr vert="horz" lIns="91440" tIns="45720" rIns="91440" bIns="45720" rtlCol="0" anchor="t">
            <a:normAutofit/>
          </a:bodyPr>
          <a:lstStyle/>
          <a:p>
            <a:r>
              <a:rPr lang="en-LT" b="1" err="1">
                <a:latin typeface="Times New Roman"/>
                <a:ea typeface="Calibri"/>
                <a:cs typeface="Calibri"/>
              </a:rPr>
              <a:t>Parengė</a:t>
            </a:r>
            <a:r>
              <a:rPr lang="en-LT">
                <a:latin typeface="Times New Roman"/>
                <a:ea typeface="Calibri"/>
                <a:cs typeface="Calibri"/>
              </a:rPr>
              <a:t>: Simona </a:t>
            </a:r>
            <a:r>
              <a:rPr lang="en-LT" err="1">
                <a:latin typeface="Times New Roman"/>
                <a:ea typeface="Calibri"/>
                <a:cs typeface="Calibri"/>
              </a:rPr>
              <a:t>Gelžinytė</a:t>
            </a:r>
            <a:r>
              <a:rPr lang="en-LT">
                <a:latin typeface="Times New Roman"/>
                <a:ea typeface="Calibri"/>
                <a:cs typeface="Calibri"/>
              </a:rPr>
              <a:t>, Ugnė </a:t>
            </a:r>
            <a:r>
              <a:rPr lang="en-LT" err="1">
                <a:latin typeface="Times New Roman"/>
                <a:ea typeface="Calibri"/>
                <a:cs typeface="Calibri"/>
              </a:rPr>
              <a:t>Kniukštaitė</a:t>
            </a:r>
            <a:r>
              <a:rPr lang="en-LT">
                <a:latin typeface="Times New Roman"/>
                <a:ea typeface="Calibri"/>
                <a:cs typeface="Calibri"/>
              </a:rPr>
              <a:t>, </a:t>
            </a:r>
            <a:r>
              <a:rPr lang="en-LT" err="1">
                <a:latin typeface="Times New Roman"/>
                <a:ea typeface="Calibri"/>
                <a:cs typeface="Calibri"/>
              </a:rPr>
              <a:t>Laineda</a:t>
            </a:r>
            <a:r>
              <a:rPr lang="en-LT">
                <a:latin typeface="Times New Roman"/>
                <a:ea typeface="Calibri"/>
                <a:cs typeface="Calibri"/>
              </a:rPr>
              <a:t> </a:t>
            </a:r>
            <a:r>
              <a:rPr lang="en-LT" err="1">
                <a:latin typeface="Times New Roman"/>
                <a:ea typeface="Calibri"/>
                <a:cs typeface="Calibri"/>
              </a:rPr>
              <a:t>Morkytė</a:t>
            </a:r>
            <a:r>
              <a:rPr lang="en-LT">
                <a:latin typeface="Times New Roman"/>
                <a:ea typeface="Calibri"/>
                <a:cs typeface="Calibri"/>
              </a:rPr>
              <a:t>, Austėja </a:t>
            </a:r>
            <a:r>
              <a:rPr lang="en-LT" err="1">
                <a:latin typeface="Times New Roman"/>
                <a:ea typeface="Calibri"/>
                <a:cs typeface="Calibri"/>
              </a:rPr>
              <a:t>Valeikaitė</a:t>
            </a:r>
            <a:endParaRPr lang="en-US" err="1">
              <a:latin typeface="Times New Roman"/>
              <a:cs typeface="Times New Roman"/>
            </a:endParaRPr>
          </a:p>
        </p:txBody>
      </p:sp>
    </p:spTree>
    <p:extLst>
      <p:ext uri="{BB962C8B-B14F-4D97-AF65-F5344CB8AC3E}">
        <p14:creationId xmlns:p14="http://schemas.microsoft.com/office/powerpoint/2010/main" val="28113162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a:extLst>
              <a:ext uri="{FF2B5EF4-FFF2-40B4-BE49-F238E27FC236}">
                <a16:creationId xmlns:a16="http://schemas.microsoft.com/office/drawing/2014/main" id="{C490D3FB-3A5D-0DA3-2BF5-DABDBB9E56A8}"/>
              </a:ext>
            </a:extLst>
          </p:cNvPr>
          <p:cNvSpPr>
            <a:spLocks noGrp="1"/>
          </p:cNvSpPr>
          <p:nvPr>
            <p:ph type="title"/>
          </p:nvPr>
        </p:nvSpPr>
        <p:spPr>
          <a:xfrm>
            <a:off x="755073" y="365125"/>
            <a:ext cx="10515600" cy="1325563"/>
          </a:xfrm>
        </p:spPr>
        <p:txBody>
          <a:bodyPr>
            <a:noAutofit/>
          </a:bodyPr>
          <a:lstStyle/>
          <a:p>
            <a:r>
              <a:rPr lang="lt-LT" sz="3600" b="1" dirty="0">
                <a:latin typeface="Times New Roman" panose="02020603050405020304" pitchFamily="18" charset="0"/>
                <a:cs typeface="Times New Roman" panose="02020603050405020304" pitchFamily="18" charset="0"/>
              </a:rPr>
              <a:t>PUASONO REGRESIJA REKURENTINIAMS ĮVYKIAMS IŠGYVENAMUMO ANALIZĖJE</a:t>
            </a:r>
          </a:p>
        </p:txBody>
      </p:sp>
      <p:sp>
        <p:nvSpPr>
          <p:cNvPr id="4" name="Turinio vietos rezervavimo ženklas 3">
            <a:extLst>
              <a:ext uri="{FF2B5EF4-FFF2-40B4-BE49-F238E27FC236}">
                <a16:creationId xmlns:a16="http://schemas.microsoft.com/office/drawing/2014/main" id="{1B66F143-592D-5144-8B2E-F7FB7EAB4F88}"/>
              </a:ext>
            </a:extLst>
          </p:cNvPr>
          <p:cNvSpPr>
            <a:spLocks noGrp="1"/>
          </p:cNvSpPr>
          <p:nvPr>
            <p:ph sz="half" idx="2"/>
          </p:nvPr>
        </p:nvSpPr>
        <p:spPr>
          <a:xfrm>
            <a:off x="5296395" y="1825624"/>
            <a:ext cx="6057405" cy="4530725"/>
          </a:xfrm>
        </p:spPr>
        <p:txBody>
          <a:bodyPr vert="horz" lIns="91440" tIns="45720" rIns="91440" bIns="45720" rtlCol="0" anchor="t">
            <a:normAutofit/>
          </a:bodyPr>
          <a:lstStyle/>
          <a:p>
            <a:r>
              <a:rPr lang="lt-LT" sz="1900">
                <a:latin typeface="Times New Roman"/>
                <a:ea typeface="Calibri"/>
                <a:cs typeface="Times New Roman"/>
              </a:rPr>
              <a:t>Mo</a:t>
            </a:r>
            <a:r>
              <a:rPr lang="lt-LT" sz="1900">
                <a:effectLst/>
                <a:latin typeface="Times New Roman"/>
                <a:ea typeface="Calibri"/>
                <a:cs typeface="Times New Roman"/>
              </a:rPr>
              <a:t>deliuoja, kiek kartų įvyko dominantis įvykis.</a:t>
            </a:r>
          </a:p>
          <a:p>
            <a:pPr marL="0" indent="0">
              <a:buNone/>
            </a:pPr>
            <a:r>
              <a:rPr lang="lt-LT" sz="1900" b="1">
                <a:effectLst/>
                <a:latin typeface="Times New Roman"/>
                <a:ea typeface="Calibri"/>
                <a:cs typeface="Times New Roman"/>
              </a:rPr>
              <a:t>Prielaidos:</a:t>
            </a:r>
            <a:endParaRPr lang="lt-LT" sz="1900">
              <a:effectLst/>
              <a:latin typeface="Times New Roman"/>
              <a:ea typeface="Calibri"/>
              <a:cs typeface="Times New Roman"/>
            </a:endParaRPr>
          </a:p>
          <a:p>
            <a:r>
              <a:rPr lang="lt-LT" sz="1900">
                <a:latin typeface="Times New Roman"/>
                <a:ea typeface="Calibri"/>
                <a:cs typeface="Times New Roman"/>
              </a:rPr>
              <a:t>R</a:t>
            </a:r>
            <a:r>
              <a:rPr lang="lt-LT" sz="1900">
                <a:effectLst/>
                <a:latin typeface="Times New Roman"/>
                <a:ea typeface="Calibri"/>
                <a:cs typeface="Times New Roman"/>
              </a:rPr>
              <a:t>ezultatas (t. y. dominančių įvykių, įvykusių per tam tikrą laiko tarpą, skaičius) pasiskirsto pagal Puasono skirstinį su fiksuotu įvykių atsiradimo dažniu per tam tikrą laiką</a:t>
            </a:r>
            <a:r>
              <a:rPr lang="lt-LT" sz="1900">
                <a:latin typeface="Times New Roman"/>
                <a:ea typeface="Calibri"/>
                <a:cs typeface="Times New Roman"/>
              </a:rPr>
              <a:t>;</a:t>
            </a:r>
            <a:endParaRPr lang="lt-LT" sz="1900">
              <a:effectLst/>
              <a:latin typeface="Times New Roman"/>
              <a:ea typeface="Calibri"/>
              <a:cs typeface="Times New Roman"/>
            </a:endParaRPr>
          </a:p>
          <a:p>
            <a:r>
              <a:rPr lang="lt-LT" sz="1900">
                <a:effectLst/>
                <a:latin typeface="Times New Roman"/>
                <a:ea typeface="Calibri"/>
                <a:cs typeface="Times New Roman"/>
              </a:rPr>
              <a:t>Laikas iki įvykio pasiskirsto pagal </a:t>
            </a:r>
            <a:r>
              <a:rPr lang="lt-LT" sz="1900">
                <a:latin typeface="Times New Roman"/>
                <a:ea typeface="Calibri"/>
                <a:cs typeface="Times New Roman"/>
              </a:rPr>
              <a:t>eksponentinį</a:t>
            </a:r>
            <a:r>
              <a:rPr lang="lt-LT" sz="1900">
                <a:effectLst/>
                <a:latin typeface="Times New Roman"/>
                <a:ea typeface="Calibri"/>
                <a:cs typeface="Times New Roman"/>
              </a:rPr>
              <a:t> skirstinį</a:t>
            </a:r>
            <a:r>
              <a:rPr lang="lt-LT" sz="1900">
                <a:latin typeface="Times New Roman"/>
                <a:ea typeface="Calibri"/>
                <a:cs typeface="Times New Roman"/>
              </a:rPr>
              <a:t>;</a:t>
            </a:r>
            <a:endParaRPr lang="lt-LT" sz="1900">
              <a:effectLst/>
              <a:latin typeface="Times New Roman"/>
              <a:ea typeface="Calibri"/>
              <a:cs typeface="Times New Roman"/>
            </a:endParaRPr>
          </a:p>
          <a:p>
            <a:r>
              <a:rPr lang="lt-LT" sz="1900">
                <a:effectLst/>
                <a:latin typeface="Times New Roman"/>
                <a:ea typeface="Calibri"/>
                <a:cs typeface="Times New Roman"/>
              </a:rPr>
              <a:t>Rizika nekinta bėgant laikui.</a:t>
            </a:r>
          </a:p>
          <a:p>
            <a:pPr marL="0" indent="0">
              <a:buNone/>
            </a:pPr>
            <a:r>
              <a:rPr lang="lt-LT" sz="1900" b="1">
                <a:latin typeface="Times New Roman"/>
                <a:ea typeface="Calibri"/>
                <a:cs typeface="Times New Roman"/>
              </a:rPr>
              <a:t>Prielaidos iš įprastos Puasono regresijos:</a:t>
            </a:r>
          </a:p>
          <a:p>
            <a:r>
              <a:rPr lang="lt-LT" sz="1900">
                <a:effectLst/>
                <a:latin typeface="Times New Roman"/>
                <a:ea typeface="Calibri"/>
                <a:cs typeface="Times New Roman"/>
              </a:rPr>
              <a:t>Vidurkis turi būti lygus dispersijai</a:t>
            </a:r>
            <a:r>
              <a:rPr lang="lt-LT" sz="1900">
                <a:latin typeface="Times New Roman"/>
                <a:ea typeface="Calibri"/>
                <a:cs typeface="Times New Roman"/>
              </a:rPr>
              <a:t>;</a:t>
            </a:r>
            <a:endParaRPr lang="lt-LT" sz="1900" b="1">
              <a:effectLst/>
              <a:latin typeface="Times New Roman"/>
              <a:ea typeface="Calibri"/>
              <a:cs typeface="Times New Roman"/>
            </a:endParaRPr>
          </a:p>
          <a:p>
            <a:r>
              <a:rPr lang="lt-LT" sz="1900">
                <a:effectLst/>
                <a:latin typeface="Times New Roman"/>
                <a:ea typeface="Calibri"/>
                <a:cs typeface="Times New Roman"/>
              </a:rPr>
              <a:t>Neturi būti išskirčių</a:t>
            </a:r>
            <a:r>
              <a:rPr lang="lt-LT" sz="1900">
                <a:latin typeface="Times New Roman"/>
                <a:ea typeface="Calibri"/>
                <a:cs typeface="Times New Roman"/>
              </a:rPr>
              <a:t>;</a:t>
            </a:r>
            <a:endParaRPr lang="lt-LT" sz="1900">
              <a:effectLst/>
              <a:latin typeface="Times New Roman"/>
              <a:ea typeface="Calibri"/>
              <a:cs typeface="Times New Roman"/>
            </a:endParaRPr>
          </a:p>
          <a:p>
            <a:r>
              <a:rPr lang="lt-LT" sz="1900">
                <a:effectLst/>
                <a:latin typeface="Times New Roman"/>
                <a:ea typeface="Calibri"/>
                <a:cs typeface="Times New Roman"/>
              </a:rPr>
              <a:t>Neturi būti </a:t>
            </a:r>
            <a:r>
              <a:rPr lang="lt-LT" sz="1900" err="1">
                <a:effectLst/>
                <a:latin typeface="Times New Roman"/>
                <a:ea typeface="Calibri"/>
                <a:cs typeface="Times New Roman"/>
              </a:rPr>
              <a:t>multikolinearumo</a:t>
            </a:r>
            <a:r>
              <a:rPr lang="lt-LT" sz="1900">
                <a:latin typeface="Times New Roman"/>
                <a:ea typeface="Calibri"/>
                <a:cs typeface="Times New Roman"/>
              </a:rPr>
              <a:t>;</a:t>
            </a:r>
            <a:endParaRPr lang="lt-LT" sz="1900">
              <a:effectLst/>
              <a:latin typeface="Times New Roman"/>
              <a:ea typeface="Calibri"/>
              <a:cs typeface="Times New Roman"/>
            </a:endParaRPr>
          </a:p>
          <a:p>
            <a:r>
              <a:rPr lang="lt-LT" sz="1900">
                <a:effectLst/>
                <a:latin typeface="Times New Roman"/>
                <a:ea typeface="Calibri"/>
                <a:cs typeface="Times New Roman"/>
              </a:rPr>
              <a:t>Turi būti bent viena reikšminga </a:t>
            </a:r>
            <a:r>
              <a:rPr lang="lt-LT" sz="1900" err="1">
                <a:effectLst/>
                <a:latin typeface="Times New Roman"/>
                <a:ea typeface="Calibri"/>
                <a:cs typeface="Times New Roman"/>
              </a:rPr>
              <a:t>kovariantė</a:t>
            </a:r>
            <a:r>
              <a:rPr lang="lt-LT" sz="1900">
                <a:effectLst/>
                <a:latin typeface="Times New Roman"/>
                <a:ea typeface="Calibri"/>
                <a:cs typeface="Times New Roman"/>
              </a:rPr>
              <a:t>.</a:t>
            </a:r>
          </a:p>
          <a:p>
            <a:endParaRPr lang="lt-LT" dirty="0"/>
          </a:p>
        </p:txBody>
      </p:sp>
      <p:sp>
        <p:nvSpPr>
          <p:cNvPr id="5" name="Skaidrės numerio vietos rezervavimo ženklas 4">
            <a:extLst>
              <a:ext uri="{FF2B5EF4-FFF2-40B4-BE49-F238E27FC236}">
                <a16:creationId xmlns:a16="http://schemas.microsoft.com/office/drawing/2014/main" id="{C35D8CFC-5127-8154-BA1A-364FA527224D}"/>
              </a:ext>
            </a:extLst>
          </p:cNvPr>
          <p:cNvSpPr>
            <a:spLocks noGrp="1"/>
          </p:cNvSpPr>
          <p:nvPr>
            <p:ph type="sldNum" sz="quarter" idx="12"/>
          </p:nvPr>
        </p:nvSpPr>
        <p:spPr/>
        <p:txBody>
          <a:bodyPr/>
          <a:lstStyle/>
          <a:p>
            <a:fld id="{A95D9A50-B77D-A94F-9F6C-BB3509AB2DDA}" type="slidenum">
              <a:rPr lang="en-LT" smtClean="0"/>
              <a:t>10</a:t>
            </a:fld>
            <a:endParaRPr lang="en-LT"/>
          </a:p>
        </p:txBody>
      </p:sp>
      <p:pic>
        <p:nvPicPr>
          <p:cNvPr id="6" name="Turinio vietos rezervavimo ženklas 5" descr="Paveikslėlis, kuriame yra tekstas, ekrano kopija, Šriftas, skaičius&#10;&#10;Automatiškai sugeneruotas aprašymas">
            <a:extLst>
              <a:ext uri="{FF2B5EF4-FFF2-40B4-BE49-F238E27FC236}">
                <a16:creationId xmlns:a16="http://schemas.microsoft.com/office/drawing/2014/main" id="{46B5AC00-692C-6E90-5609-D7E7B775555A}"/>
              </a:ext>
            </a:extLst>
          </p:cNvPr>
          <p:cNvPicPr>
            <a:picLocks noGrp="1" noChangeAspect="1"/>
          </p:cNvPicPr>
          <p:nvPr>
            <p:ph sz="half" idx="1"/>
          </p:nvPr>
        </p:nvPicPr>
        <p:blipFill>
          <a:blip r:embed="rId2">
            <a:extLst>
              <a:ext uri="{BEBA8EAE-BF5A-486C-A8C5-ECC9F3942E4B}">
                <a14:imgProps xmlns:a14="http://schemas.microsoft.com/office/drawing/2010/main">
                  <a14:imgLayer r:embed="rId3">
                    <a14:imgEffect>
                      <a14:colorTemperature colorTemp="5900"/>
                    </a14:imgEffect>
                    <a14:imgEffect>
                      <a14:saturation sat="0"/>
                    </a14:imgEffect>
                  </a14:imgLayer>
                </a14:imgProps>
              </a:ext>
            </a:extLst>
          </a:blip>
          <a:stretch>
            <a:fillRect/>
          </a:stretch>
        </p:blipFill>
        <p:spPr>
          <a:xfrm>
            <a:off x="400132" y="2710895"/>
            <a:ext cx="4755431" cy="2015994"/>
          </a:xfrm>
          <a:prstGeom prst="rect">
            <a:avLst/>
          </a:prstGeom>
        </p:spPr>
      </p:pic>
    </p:spTree>
    <p:extLst>
      <p:ext uri="{BB962C8B-B14F-4D97-AF65-F5344CB8AC3E}">
        <p14:creationId xmlns:p14="http://schemas.microsoft.com/office/powerpoint/2010/main" val="42305948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avadinimas 5">
            <a:extLst>
              <a:ext uri="{FF2B5EF4-FFF2-40B4-BE49-F238E27FC236}">
                <a16:creationId xmlns:a16="http://schemas.microsoft.com/office/drawing/2014/main" id="{8DDA25CF-FAB4-E5CC-8423-D722DA02709F}"/>
              </a:ext>
            </a:extLst>
          </p:cNvPr>
          <p:cNvSpPr>
            <a:spLocks noGrp="1"/>
          </p:cNvSpPr>
          <p:nvPr>
            <p:ph type="title"/>
          </p:nvPr>
        </p:nvSpPr>
        <p:spPr/>
        <p:txBody>
          <a:bodyPr>
            <a:noAutofit/>
          </a:bodyPr>
          <a:lstStyle/>
          <a:p>
            <a:r>
              <a:rPr lang="lt-LT" sz="3600" b="1" dirty="0">
                <a:latin typeface="Times New Roman" panose="02020603050405020304" pitchFamily="18" charset="0"/>
                <a:cs typeface="Times New Roman" panose="02020603050405020304" pitchFamily="18" charset="0"/>
              </a:rPr>
              <a:t>KOKSO PROPORCINGŲJŲ RIZIKŲ MODELIO PLĖTINIAI REKURENTINIAMS ĮVYKIAMS</a:t>
            </a:r>
          </a:p>
        </p:txBody>
      </p:sp>
      <p:sp>
        <p:nvSpPr>
          <p:cNvPr id="7" name="Turinio vietos rezervavimo ženklas 6">
            <a:extLst>
              <a:ext uri="{FF2B5EF4-FFF2-40B4-BE49-F238E27FC236}">
                <a16:creationId xmlns:a16="http://schemas.microsoft.com/office/drawing/2014/main" id="{B8A7A628-01DF-A48A-793C-1AA661047B1C}"/>
              </a:ext>
            </a:extLst>
          </p:cNvPr>
          <p:cNvSpPr>
            <a:spLocks noGrp="1"/>
          </p:cNvSpPr>
          <p:nvPr>
            <p:ph idx="1"/>
          </p:nvPr>
        </p:nvSpPr>
        <p:spPr/>
        <p:txBody>
          <a:bodyPr vert="horz" lIns="91440" tIns="45720" rIns="91440" bIns="45720" rtlCol="0" anchor="t">
            <a:normAutofit/>
          </a:bodyPr>
          <a:lstStyle/>
          <a:p>
            <a:pPr algn="just">
              <a:lnSpc>
                <a:spcPct val="150000"/>
              </a:lnSpc>
            </a:pPr>
            <a:r>
              <a:rPr lang="lt-LT">
                <a:latin typeface="Times New Roman"/>
                <a:cs typeface="Times New Roman"/>
              </a:rPr>
              <a:t>Proporcingojo intensyvumo modelis;</a:t>
            </a:r>
            <a:endParaRPr lang="en-US"/>
          </a:p>
          <a:p>
            <a:pPr algn="just">
              <a:lnSpc>
                <a:spcPct val="150000"/>
              </a:lnSpc>
            </a:pPr>
            <a:r>
              <a:rPr lang="en-US">
                <a:latin typeface="Times New Roman"/>
                <a:cs typeface="Times New Roman"/>
              </a:rPr>
              <a:t>Prentice, Williams and Peterson </a:t>
            </a:r>
            <a:r>
              <a:rPr lang="en-US" err="1">
                <a:latin typeface="Times New Roman"/>
                <a:cs typeface="Times New Roman"/>
              </a:rPr>
              <a:t>bendro</a:t>
            </a:r>
            <a:r>
              <a:rPr lang="en-US">
                <a:latin typeface="Times New Roman"/>
                <a:cs typeface="Times New Roman"/>
              </a:rPr>
              <a:t> </a:t>
            </a:r>
            <a:r>
              <a:rPr lang="en-US" err="1">
                <a:latin typeface="Times New Roman"/>
                <a:cs typeface="Times New Roman"/>
              </a:rPr>
              <a:t>laiko</a:t>
            </a:r>
            <a:r>
              <a:rPr lang="en-US">
                <a:latin typeface="Times New Roman"/>
                <a:cs typeface="Times New Roman"/>
              </a:rPr>
              <a:t> </a:t>
            </a:r>
            <a:r>
              <a:rPr lang="lt-LT">
                <a:latin typeface="Times New Roman"/>
                <a:cs typeface="Times New Roman"/>
              </a:rPr>
              <a:t>modelis;</a:t>
            </a:r>
          </a:p>
          <a:p>
            <a:pPr algn="just">
              <a:lnSpc>
                <a:spcPct val="150000"/>
              </a:lnSpc>
            </a:pPr>
            <a:r>
              <a:rPr lang="en-US">
                <a:latin typeface="Times New Roman"/>
                <a:cs typeface="Times New Roman"/>
              </a:rPr>
              <a:t>Prentice, Williams and Peterson </a:t>
            </a:r>
            <a:r>
              <a:rPr lang="lt-LT">
                <a:latin typeface="Times New Roman"/>
                <a:cs typeface="Times New Roman"/>
              </a:rPr>
              <a:t>laiko tarpo m</a:t>
            </a:r>
            <a:r>
              <a:rPr lang="en-US" err="1">
                <a:latin typeface="Times New Roman"/>
                <a:cs typeface="Times New Roman"/>
              </a:rPr>
              <a:t>odel</a:t>
            </a:r>
            <a:r>
              <a:rPr lang="lt-LT" err="1">
                <a:latin typeface="Times New Roman"/>
                <a:cs typeface="Times New Roman"/>
              </a:rPr>
              <a:t>is</a:t>
            </a:r>
            <a:r>
              <a:rPr lang="lt-LT">
                <a:latin typeface="Times New Roman"/>
                <a:cs typeface="Times New Roman"/>
              </a:rPr>
              <a:t>.</a:t>
            </a:r>
          </a:p>
        </p:txBody>
      </p:sp>
      <p:sp>
        <p:nvSpPr>
          <p:cNvPr id="5" name="Skaidrės numerio vietos rezervavimo ženklas 4">
            <a:extLst>
              <a:ext uri="{FF2B5EF4-FFF2-40B4-BE49-F238E27FC236}">
                <a16:creationId xmlns:a16="http://schemas.microsoft.com/office/drawing/2014/main" id="{AF17B322-FAB4-688D-C222-1C7BF7ED4738}"/>
              </a:ext>
            </a:extLst>
          </p:cNvPr>
          <p:cNvSpPr>
            <a:spLocks noGrp="1"/>
          </p:cNvSpPr>
          <p:nvPr>
            <p:ph type="sldNum" sz="quarter" idx="12"/>
          </p:nvPr>
        </p:nvSpPr>
        <p:spPr/>
        <p:txBody>
          <a:bodyPr/>
          <a:lstStyle/>
          <a:p>
            <a:fld id="{A95D9A50-B77D-A94F-9F6C-BB3509AB2DDA}" type="slidenum">
              <a:rPr lang="en-LT" smtClean="0"/>
              <a:t>11</a:t>
            </a:fld>
            <a:endParaRPr lang="en-LT"/>
          </a:p>
        </p:txBody>
      </p:sp>
    </p:spTree>
    <p:extLst>
      <p:ext uri="{BB962C8B-B14F-4D97-AF65-F5344CB8AC3E}">
        <p14:creationId xmlns:p14="http://schemas.microsoft.com/office/powerpoint/2010/main" val="24445530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avadinimas 5">
            <a:extLst>
              <a:ext uri="{FF2B5EF4-FFF2-40B4-BE49-F238E27FC236}">
                <a16:creationId xmlns:a16="http://schemas.microsoft.com/office/drawing/2014/main" id="{9471495C-AED1-A300-5F2D-B53EBDD74CAF}"/>
              </a:ext>
            </a:extLst>
          </p:cNvPr>
          <p:cNvSpPr>
            <a:spLocks noGrp="1"/>
          </p:cNvSpPr>
          <p:nvPr>
            <p:ph type="title"/>
          </p:nvPr>
        </p:nvSpPr>
        <p:spPr/>
        <p:txBody>
          <a:bodyPr>
            <a:normAutofit/>
          </a:bodyPr>
          <a:lstStyle/>
          <a:p>
            <a:r>
              <a:rPr lang="lt-LT" sz="3600" b="1" dirty="0">
                <a:latin typeface="Times New Roman" panose="02020603050405020304" pitchFamily="18" charset="0"/>
                <a:cs typeface="Times New Roman" panose="02020603050405020304" pitchFamily="18" charset="0"/>
              </a:rPr>
              <a:t>PROPORCINGOJO INTENSYVUMO MODELIS (ANDERSONO - GILLO)</a:t>
            </a:r>
          </a:p>
        </p:txBody>
      </p:sp>
      <p:sp>
        <p:nvSpPr>
          <p:cNvPr id="7" name="Turinio vietos rezervavimo ženklas 6">
            <a:extLst>
              <a:ext uri="{FF2B5EF4-FFF2-40B4-BE49-F238E27FC236}">
                <a16:creationId xmlns:a16="http://schemas.microsoft.com/office/drawing/2014/main" id="{89A24BEC-4F90-488E-3815-B9DFB1FFD696}"/>
              </a:ext>
            </a:extLst>
          </p:cNvPr>
          <p:cNvSpPr>
            <a:spLocks noGrp="1"/>
          </p:cNvSpPr>
          <p:nvPr>
            <p:ph idx="1"/>
          </p:nvPr>
        </p:nvSpPr>
        <p:spPr/>
        <p:txBody>
          <a:bodyPr vert="horz" lIns="91440" tIns="45720" rIns="91440" bIns="45720" rtlCol="0" anchor="t">
            <a:normAutofit/>
          </a:bodyPr>
          <a:lstStyle/>
          <a:p>
            <a:pPr marL="0" indent="0" algn="just">
              <a:buNone/>
            </a:pPr>
            <a:r>
              <a:rPr lang="lt-LT">
                <a:effectLst/>
                <a:latin typeface="Times New Roman"/>
                <a:ea typeface="Calibri"/>
                <a:cs typeface="Times New Roman"/>
              </a:rPr>
              <a:t>Tai modelis, apibendrinantis Kokso proporcingųjų rizikų modelį, su kuriuo būtų galima analizuoti pasikartojančius duomenis</a:t>
            </a:r>
            <a:r>
              <a:rPr lang="lt-LT">
                <a:latin typeface="Times New Roman"/>
                <a:ea typeface="Calibri"/>
                <a:cs typeface="Times New Roman"/>
              </a:rPr>
              <a:t>;</a:t>
            </a:r>
            <a:endParaRPr lang="en-US"/>
          </a:p>
          <a:p>
            <a:pPr marL="0" indent="0" algn="just">
              <a:buNone/>
            </a:pPr>
            <a:r>
              <a:rPr lang="lt-LT">
                <a:effectLst/>
                <a:latin typeface="Times New Roman"/>
                <a:ea typeface="Calibri"/>
                <a:cs typeface="Times New Roman"/>
              </a:rPr>
              <a:t>Šio modelio rezultatas </a:t>
            </a:r>
            <a:r>
              <a:rPr lang="lt-LT">
                <a:latin typeface="Times New Roman"/>
                <a:ea typeface="Calibri"/>
                <a:cs typeface="Times New Roman"/>
              </a:rPr>
              <a:t>– intensyvumo </a:t>
            </a:r>
            <a:r>
              <a:rPr lang="lt-LT">
                <a:effectLst/>
                <a:latin typeface="Times New Roman"/>
                <a:ea typeface="Calibri"/>
                <a:cs typeface="Times New Roman"/>
              </a:rPr>
              <a:t>funkcija, kuri konceptualiai panaši į rizikos funkciją, tačiau nereikalauja, kad </a:t>
            </a:r>
            <a:r>
              <a:rPr lang="lt-LT" b="1">
                <a:effectLst/>
                <a:latin typeface="Times New Roman"/>
                <a:ea typeface="Calibri"/>
                <a:cs typeface="Times New Roman"/>
              </a:rPr>
              <a:t>asmuo nebūtų patyręs įvykio iki laiko </a:t>
            </a:r>
            <a:r>
              <a:rPr lang="lt-LT" b="1" i="1">
                <a:effectLst/>
                <a:latin typeface="Times New Roman"/>
                <a:ea typeface="Calibri"/>
                <a:cs typeface="Times New Roman"/>
              </a:rPr>
              <a:t>t</a:t>
            </a:r>
            <a:r>
              <a:rPr lang="lt-LT" b="1" i="1">
                <a:latin typeface="Times New Roman"/>
                <a:ea typeface="Calibri"/>
                <a:cs typeface="Times New Roman"/>
              </a:rPr>
              <a:t>;</a:t>
            </a:r>
            <a:endParaRPr lang="lt-LT" b="1">
              <a:effectLst/>
              <a:latin typeface="Times New Roman" panose="02020603050405020304" pitchFamily="18" charset="0"/>
              <a:cs typeface="Times New Roman" panose="02020603050405020304" pitchFamily="18" charset="0"/>
            </a:endParaRPr>
          </a:p>
          <a:p>
            <a:pPr marL="0" indent="0" algn="just">
              <a:buNone/>
            </a:pPr>
            <a:r>
              <a:rPr lang="lt-LT">
                <a:latin typeface="Times New Roman"/>
                <a:cs typeface="Times New Roman"/>
              </a:rPr>
              <a:t>Taikant proporcingo intensyvumo modelį daroma prielaida, kad bazinė intensyvumo funkcija yra vienoda visiems įvykiams, neatsižvelgiant į jų eiliškumą. </a:t>
            </a:r>
            <a:endParaRPr lang="lt-LT">
              <a:latin typeface="Times New Roman" panose="02020603050405020304" pitchFamily="18" charset="0"/>
              <a:cs typeface="Times New Roman" panose="02020603050405020304" pitchFamily="18" charset="0"/>
            </a:endParaRPr>
          </a:p>
        </p:txBody>
      </p:sp>
      <p:sp>
        <p:nvSpPr>
          <p:cNvPr id="5" name="Skaidrės numerio vietos rezervavimo ženklas 4">
            <a:extLst>
              <a:ext uri="{FF2B5EF4-FFF2-40B4-BE49-F238E27FC236}">
                <a16:creationId xmlns:a16="http://schemas.microsoft.com/office/drawing/2014/main" id="{E906FEFD-43C9-D3CE-ECA3-720B3B8D0220}"/>
              </a:ext>
            </a:extLst>
          </p:cNvPr>
          <p:cNvSpPr>
            <a:spLocks noGrp="1"/>
          </p:cNvSpPr>
          <p:nvPr>
            <p:ph type="sldNum" sz="quarter" idx="12"/>
          </p:nvPr>
        </p:nvSpPr>
        <p:spPr/>
        <p:txBody>
          <a:bodyPr/>
          <a:lstStyle/>
          <a:p>
            <a:fld id="{A95D9A50-B77D-A94F-9F6C-BB3509AB2DDA}" type="slidenum">
              <a:rPr lang="en-LT" smtClean="0"/>
              <a:t>12</a:t>
            </a:fld>
            <a:endParaRPr lang="en-LT"/>
          </a:p>
        </p:txBody>
      </p:sp>
    </p:spTree>
    <p:extLst>
      <p:ext uri="{BB962C8B-B14F-4D97-AF65-F5344CB8AC3E}">
        <p14:creationId xmlns:p14="http://schemas.microsoft.com/office/powerpoint/2010/main" val="21087928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a:extLst>
              <a:ext uri="{FF2B5EF4-FFF2-40B4-BE49-F238E27FC236}">
                <a16:creationId xmlns:a16="http://schemas.microsoft.com/office/drawing/2014/main" id="{5DACB4A8-5DD4-DFC0-BFB8-C150281E60AC}"/>
              </a:ext>
            </a:extLst>
          </p:cNvPr>
          <p:cNvSpPr>
            <a:spLocks noGrp="1"/>
          </p:cNvSpPr>
          <p:nvPr>
            <p:ph type="title"/>
          </p:nvPr>
        </p:nvSpPr>
        <p:spPr/>
        <p:txBody>
          <a:bodyPr>
            <a:normAutofit/>
          </a:bodyPr>
          <a:lstStyle/>
          <a:p>
            <a:r>
              <a:rPr lang="en-US" sz="3600" b="1">
                <a:latin typeface="Times New Roman"/>
                <a:cs typeface="Times New Roman"/>
              </a:rPr>
              <a:t>PRENTICE, WILLIAMS AND PETERSON BENDRO LAIKO MODELIS</a:t>
            </a:r>
            <a:endParaRPr lang="lt-LT" sz="3600" b="1">
              <a:latin typeface="Times New Roman"/>
              <a:cs typeface="Times New Roman"/>
            </a:endParaRPr>
          </a:p>
        </p:txBody>
      </p:sp>
      <p:sp>
        <p:nvSpPr>
          <p:cNvPr id="3" name="Turinio vietos rezervavimo ženklas 2">
            <a:extLst>
              <a:ext uri="{FF2B5EF4-FFF2-40B4-BE49-F238E27FC236}">
                <a16:creationId xmlns:a16="http://schemas.microsoft.com/office/drawing/2014/main" id="{88A2E073-C107-2579-A474-7102A512A49F}"/>
              </a:ext>
            </a:extLst>
          </p:cNvPr>
          <p:cNvSpPr>
            <a:spLocks noGrp="1"/>
          </p:cNvSpPr>
          <p:nvPr>
            <p:ph idx="1"/>
          </p:nvPr>
        </p:nvSpPr>
        <p:spPr/>
        <p:txBody>
          <a:bodyPr vert="horz" lIns="91440" tIns="45720" rIns="91440" bIns="45720" rtlCol="0" anchor="t">
            <a:normAutofit/>
          </a:bodyPr>
          <a:lstStyle/>
          <a:p>
            <a:pPr algn="just"/>
            <a:r>
              <a:rPr lang="lt-LT">
                <a:latin typeface="Times New Roman"/>
                <a:cs typeface="Times New Roman"/>
              </a:rPr>
              <a:t>Šiame modelyje naudojama laiko skalė yra nuo tyrimo pradžios; </a:t>
            </a:r>
            <a:endParaRPr lang="en-US"/>
          </a:p>
          <a:p>
            <a:pPr algn="just"/>
            <a:r>
              <a:rPr lang="lt-LT">
                <a:latin typeface="Times New Roman"/>
                <a:cs typeface="Times New Roman"/>
              </a:rPr>
              <a:t>Modelis yra </a:t>
            </a:r>
            <a:r>
              <a:rPr lang="lt-LT" err="1">
                <a:latin typeface="Times New Roman"/>
                <a:cs typeface="Times New Roman"/>
              </a:rPr>
              <a:t>stratifikuotas</a:t>
            </a:r>
            <a:r>
              <a:rPr lang="lt-LT">
                <a:latin typeface="Times New Roman"/>
                <a:cs typeface="Times New Roman"/>
              </a:rPr>
              <a:t> pagal įvykių seką, todėl bazinė rizikos funkcija gali skirtis priklausomai nuo įvykių sekos. Jei paskutiniuose sluoksniuose susidaro labai mažas įvykių skaičius, juos galima apjungti, jei bazinės rizikos funkcijos yra tokios pačios; </a:t>
            </a:r>
            <a:endParaRPr lang="lt-LT">
              <a:latin typeface="Times New Roman" panose="02020603050405020304" pitchFamily="18" charset="0"/>
              <a:cs typeface="Times New Roman" panose="02020603050405020304" pitchFamily="18" charset="0"/>
            </a:endParaRPr>
          </a:p>
          <a:p>
            <a:pPr algn="just"/>
            <a:r>
              <a:rPr lang="lt-LT">
                <a:latin typeface="Times New Roman"/>
                <a:cs typeface="Times New Roman"/>
              </a:rPr>
              <a:t>Šiame modelyje </a:t>
            </a:r>
            <a:r>
              <a:rPr lang="lt-LT" err="1">
                <a:latin typeface="Times New Roman"/>
                <a:cs typeface="Times New Roman"/>
              </a:rPr>
              <a:t>kovariantės</a:t>
            </a:r>
            <a:r>
              <a:rPr lang="lt-LT">
                <a:latin typeface="Times New Roman"/>
                <a:cs typeface="Times New Roman"/>
              </a:rPr>
              <a:t> gali turėti skirtingą įtaką skirtingiems įvykiams (t. y. pirmam, antram hospitalizavimui). Jei nėra įrodyta, kad </a:t>
            </a:r>
            <a:r>
              <a:rPr lang="lt-LT" err="1">
                <a:latin typeface="Times New Roman"/>
                <a:cs typeface="Times New Roman"/>
              </a:rPr>
              <a:t>kovariantės</a:t>
            </a:r>
            <a:r>
              <a:rPr lang="lt-LT">
                <a:latin typeface="Times New Roman"/>
                <a:cs typeface="Times New Roman"/>
              </a:rPr>
              <a:t> skirtingiems įvykiams yra nevienodos, tai galima pritaikyti modelį, kur teigiama, jog kiekvienam įvykiui yra vienodi </a:t>
            </a:r>
            <a:r>
              <a:rPr lang="lt-LT" err="1">
                <a:latin typeface="Times New Roman"/>
                <a:cs typeface="Times New Roman"/>
              </a:rPr>
              <a:t>kovariančių</a:t>
            </a:r>
            <a:r>
              <a:rPr lang="lt-LT">
                <a:latin typeface="Times New Roman"/>
                <a:cs typeface="Times New Roman"/>
              </a:rPr>
              <a:t> koeficientai. </a:t>
            </a:r>
            <a:endParaRPr lang="lt-LT">
              <a:latin typeface="Times New Roman" panose="02020603050405020304" pitchFamily="18" charset="0"/>
              <a:cs typeface="Times New Roman" panose="02020603050405020304" pitchFamily="18" charset="0"/>
            </a:endParaRPr>
          </a:p>
        </p:txBody>
      </p:sp>
      <p:sp>
        <p:nvSpPr>
          <p:cNvPr id="4" name="Skaidrės numerio vietos rezervavimo ženklas 3">
            <a:extLst>
              <a:ext uri="{FF2B5EF4-FFF2-40B4-BE49-F238E27FC236}">
                <a16:creationId xmlns:a16="http://schemas.microsoft.com/office/drawing/2014/main" id="{B35CFB67-0644-A31B-5655-DA28E0F61F9B}"/>
              </a:ext>
            </a:extLst>
          </p:cNvPr>
          <p:cNvSpPr>
            <a:spLocks noGrp="1"/>
          </p:cNvSpPr>
          <p:nvPr>
            <p:ph type="sldNum" sz="quarter" idx="12"/>
          </p:nvPr>
        </p:nvSpPr>
        <p:spPr/>
        <p:txBody>
          <a:bodyPr/>
          <a:lstStyle/>
          <a:p>
            <a:fld id="{A95D9A50-B77D-A94F-9F6C-BB3509AB2DDA}" type="slidenum">
              <a:rPr lang="en-LT" smtClean="0"/>
              <a:t>13</a:t>
            </a:fld>
            <a:endParaRPr lang="en-LT"/>
          </a:p>
        </p:txBody>
      </p:sp>
    </p:spTree>
    <p:extLst>
      <p:ext uri="{BB962C8B-B14F-4D97-AF65-F5344CB8AC3E}">
        <p14:creationId xmlns:p14="http://schemas.microsoft.com/office/powerpoint/2010/main" val="10007146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a:extLst>
              <a:ext uri="{FF2B5EF4-FFF2-40B4-BE49-F238E27FC236}">
                <a16:creationId xmlns:a16="http://schemas.microsoft.com/office/drawing/2014/main" id="{11AC4DF0-0DE5-E6E1-F5C7-7914F5CF4AF2}"/>
              </a:ext>
            </a:extLst>
          </p:cNvPr>
          <p:cNvSpPr>
            <a:spLocks noGrp="1"/>
          </p:cNvSpPr>
          <p:nvPr>
            <p:ph type="title"/>
          </p:nvPr>
        </p:nvSpPr>
        <p:spPr/>
        <p:txBody>
          <a:bodyPr>
            <a:normAutofit/>
          </a:bodyPr>
          <a:lstStyle/>
          <a:p>
            <a:r>
              <a:rPr lang="en-US" sz="3600" b="1">
                <a:latin typeface="Times New Roman"/>
                <a:cs typeface="Times New Roman"/>
              </a:rPr>
              <a:t>PRENTICE, WILLIAMS AND PETERSON BENDRO LAIKO MODELIS</a:t>
            </a:r>
            <a:endParaRPr lang="lt-LT" sz="3600" b="1">
              <a:latin typeface="Times New Roman"/>
              <a:cs typeface="Times New Roman"/>
            </a:endParaRPr>
          </a:p>
        </p:txBody>
      </p:sp>
      <mc:AlternateContent xmlns:mc="http://schemas.openxmlformats.org/markup-compatibility/2006">
        <mc:Choice xmlns:a14="http://schemas.microsoft.com/office/drawing/2010/main" Requires="a14">
          <p:sp>
            <p:nvSpPr>
              <p:cNvPr id="3" name="Turinio vietos rezervavimo ženklas 2">
                <a:extLst>
                  <a:ext uri="{FF2B5EF4-FFF2-40B4-BE49-F238E27FC236}">
                    <a16:creationId xmlns:a16="http://schemas.microsoft.com/office/drawing/2014/main" id="{4EDB9F9B-0910-8902-CCD3-CF44C4335EDF}"/>
                  </a:ext>
                </a:extLst>
              </p:cNvPr>
              <p:cNvSpPr>
                <a:spLocks noGrp="1"/>
              </p:cNvSpPr>
              <p:nvPr>
                <p:ph idx="1"/>
              </p:nvPr>
            </p:nvSpPr>
            <p:spPr/>
            <p:txBody>
              <a:bodyPr/>
              <a:lstStyle/>
              <a:p>
                <a:pPr algn="just"/>
                <a:r>
                  <a:rPr lang="lt-LT" dirty="0">
                    <a:latin typeface="Times New Roman" panose="02020603050405020304" pitchFamily="18" charset="0"/>
                    <a:cs typeface="Times New Roman" panose="02020603050405020304" pitchFamily="18" charset="0"/>
                  </a:rPr>
                  <a:t>Gali pasitaikyti ypatingas atvejis, kai pirmojo įvykio </a:t>
                </a:r>
                <a:r>
                  <a:rPr lang="lt-LT" dirty="0" err="1">
                    <a:latin typeface="Times New Roman" panose="02020603050405020304" pitchFamily="18" charset="0"/>
                    <a:cs typeface="Times New Roman" panose="02020603050405020304" pitchFamily="18" charset="0"/>
                  </a:rPr>
                  <a:t>kovariančių</a:t>
                </a:r>
                <a:r>
                  <a:rPr lang="lt-LT" dirty="0">
                    <a:latin typeface="Times New Roman" panose="02020603050405020304" pitchFamily="18" charset="0"/>
                    <a:cs typeface="Times New Roman" panose="02020603050405020304" pitchFamily="18" charset="0"/>
                  </a:rPr>
                  <a:t> koeficientai yra skirtingi su sekančių įvykių, tai pirmojo įvykio koeficientai sutaps su mums žinomos Kokso regresijos koeficientais;</a:t>
                </a:r>
              </a:p>
              <a:p>
                <a:pPr algn="just"/>
                <a:r>
                  <a:rPr lang="lt-LT" dirty="0">
                    <a:latin typeface="Times New Roman" panose="02020603050405020304" pitchFamily="18" charset="0"/>
                    <a:cs typeface="Times New Roman" panose="02020603050405020304" pitchFamily="18" charset="0"/>
                  </a:rPr>
                  <a:t>Konstruojant riziką </a:t>
                </a:r>
                <a14:m>
                  <m:oMath xmlns:m="http://schemas.openxmlformats.org/officeDocument/2006/math">
                    <m:r>
                      <a:rPr lang="lt-LT" i="1" dirty="0" smtClean="0">
                        <a:latin typeface="Cambria Math" panose="02040503050406030204" pitchFamily="18" charset="0"/>
                      </a:rPr>
                      <m:t>𝑘</m:t>
                    </m:r>
                  </m:oMath>
                </a14:m>
                <a:r>
                  <a:rPr lang="lt-LT" dirty="0">
                    <a:latin typeface="Times New Roman" panose="02020603050405020304" pitchFamily="18" charset="0"/>
                    <a:cs typeface="Times New Roman" panose="02020603050405020304" pitchFamily="18" charset="0"/>
                  </a:rPr>
                  <a:t> – </a:t>
                </a:r>
                <a:r>
                  <a:rPr lang="lt-LT" dirty="0" err="1">
                    <a:latin typeface="Times New Roman" panose="02020603050405020304" pitchFamily="18" charset="0"/>
                    <a:cs typeface="Times New Roman" panose="02020603050405020304" pitchFamily="18" charset="0"/>
                  </a:rPr>
                  <a:t>ajam</a:t>
                </a:r>
                <a:r>
                  <a:rPr lang="lt-LT" dirty="0">
                    <a:latin typeface="Times New Roman" panose="02020603050405020304" pitchFamily="18" charset="0"/>
                    <a:cs typeface="Times New Roman" panose="02020603050405020304" pitchFamily="18" charset="0"/>
                  </a:rPr>
                  <a:t> įvykiui, individas yra įtraukiamas tik tuo atveju, jei jis yra patyręs </a:t>
                </a:r>
                <a14:m>
                  <m:oMath xmlns:m="http://schemas.openxmlformats.org/officeDocument/2006/math">
                    <m:r>
                      <a:rPr lang="lt-LT" i="1" dirty="0" smtClean="0">
                        <a:latin typeface="Cambria Math" panose="02040503050406030204" pitchFamily="18" charset="0"/>
                      </a:rPr>
                      <m:t>𝑘</m:t>
                    </m:r>
                    <m:r>
                      <a:rPr lang="lt-LT" i="1" dirty="0" smtClean="0">
                        <a:latin typeface="Cambria Math" panose="02040503050406030204" pitchFamily="18" charset="0"/>
                      </a:rPr>
                      <m:t> – 1 </m:t>
                    </m:r>
                  </m:oMath>
                </a14:m>
                <a:r>
                  <a:rPr lang="lt-LT" dirty="0">
                    <a:latin typeface="Times New Roman" panose="02020603050405020304" pitchFamily="18" charset="0"/>
                    <a:cs typeface="Times New Roman" panose="02020603050405020304" pitchFamily="18" charset="0"/>
                  </a:rPr>
                  <a:t>įvykį. Taip užtikrinama, kad nustatant rizikos grupę būtų lyginami tik tie asmenys, kurie anksčiau patyrė tiek pat įvykių ir išgyveno tiek pat laiko nuo įtraukimo į tyrimą.</a:t>
                </a:r>
              </a:p>
            </p:txBody>
          </p:sp>
        </mc:Choice>
        <mc:Fallback>
          <p:sp>
            <p:nvSpPr>
              <p:cNvPr id="3" name="Turinio vietos rezervavimo ženklas 2">
                <a:extLst>
                  <a:ext uri="{FF2B5EF4-FFF2-40B4-BE49-F238E27FC236}">
                    <a16:creationId xmlns:a16="http://schemas.microsoft.com/office/drawing/2014/main" id="{4EDB9F9B-0910-8902-CCD3-CF44C4335EDF}"/>
                  </a:ext>
                </a:extLst>
              </p:cNvPr>
              <p:cNvSpPr>
                <a:spLocks noGrp="1" noRot="1" noChangeAspect="1" noMove="1" noResize="1" noEditPoints="1" noAdjustHandles="1" noChangeArrowheads="1" noChangeShapeType="1" noTextEdit="1"/>
              </p:cNvSpPr>
              <p:nvPr>
                <p:ph idx="1"/>
              </p:nvPr>
            </p:nvSpPr>
            <p:spPr>
              <a:blipFill>
                <a:blip r:embed="rId2"/>
                <a:stretch>
                  <a:fillRect l="-1086" t="-2326" r="-1086"/>
                </a:stretch>
              </a:blipFill>
            </p:spPr>
            <p:txBody>
              <a:bodyPr/>
              <a:lstStyle/>
              <a:p>
                <a:r>
                  <a:rPr lang="en-LT">
                    <a:noFill/>
                  </a:rPr>
                  <a:t> </a:t>
                </a:r>
              </a:p>
            </p:txBody>
          </p:sp>
        </mc:Fallback>
      </mc:AlternateContent>
      <p:sp>
        <p:nvSpPr>
          <p:cNvPr id="4" name="Skaidrės numerio vietos rezervavimo ženklas 3">
            <a:extLst>
              <a:ext uri="{FF2B5EF4-FFF2-40B4-BE49-F238E27FC236}">
                <a16:creationId xmlns:a16="http://schemas.microsoft.com/office/drawing/2014/main" id="{110E88FC-5283-4B05-E749-2F81B0DC9948}"/>
              </a:ext>
            </a:extLst>
          </p:cNvPr>
          <p:cNvSpPr>
            <a:spLocks noGrp="1"/>
          </p:cNvSpPr>
          <p:nvPr>
            <p:ph type="sldNum" sz="quarter" idx="12"/>
          </p:nvPr>
        </p:nvSpPr>
        <p:spPr/>
        <p:txBody>
          <a:bodyPr/>
          <a:lstStyle/>
          <a:p>
            <a:fld id="{A95D9A50-B77D-A94F-9F6C-BB3509AB2DDA}" type="slidenum">
              <a:rPr lang="en-LT" smtClean="0"/>
              <a:t>14</a:t>
            </a:fld>
            <a:endParaRPr lang="en-LT"/>
          </a:p>
        </p:txBody>
      </p:sp>
    </p:spTree>
    <p:extLst>
      <p:ext uri="{BB962C8B-B14F-4D97-AF65-F5344CB8AC3E}">
        <p14:creationId xmlns:p14="http://schemas.microsoft.com/office/powerpoint/2010/main" val="42168945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a:extLst>
              <a:ext uri="{FF2B5EF4-FFF2-40B4-BE49-F238E27FC236}">
                <a16:creationId xmlns:a16="http://schemas.microsoft.com/office/drawing/2014/main" id="{43270198-593D-1E76-E3FF-791F34F1F1B2}"/>
              </a:ext>
            </a:extLst>
          </p:cNvPr>
          <p:cNvSpPr>
            <a:spLocks noGrp="1"/>
          </p:cNvSpPr>
          <p:nvPr>
            <p:ph type="title"/>
          </p:nvPr>
        </p:nvSpPr>
        <p:spPr/>
        <p:txBody>
          <a:bodyPr>
            <a:normAutofit/>
          </a:bodyPr>
          <a:lstStyle/>
          <a:p>
            <a:r>
              <a:rPr lang="en-US" sz="3600" b="1">
                <a:latin typeface="Times New Roman"/>
                <a:cs typeface="Times New Roman"/>
              </a:rPr>
              <a:t>PRENTICE, WILLIAMS AND PETERSON LAIKO </a:t>
            </a:r>
            <a:r>
              <a:rPr lang="lt-LT" sz="3600" b="1">
                <a:latin typeface="Times New Roman"/>
                <a:cs typeface="Times New Roman"/>
              </a:rPr>
              <a:t>TARPO MODELIS</a:t>
            </a:r>
          </a:p>
        </p:txBody>
      </p:sp>
      <p:sp>
        <p:nvSpPr>
          <p:cNvPr id="3" name="Turinio vietos rezervavimo ženklas 2">
            <a:extLst>
              <a:ext uri="{FF2B5EF4-FFF2-40B4-BE49-F238E27FC236}">
                <a16:creationId xmlns:a16="http://schemas.microsoft.com/office/drawing/2014/main" id="{362B307A-8476-E9E1-12B2-F2FDC8D3FECB}"/>
              </a:ext>
            </a:extLst>
          </p:cNvPr>
          <p:cNvSpPr>
            <a:spLocks noGrp="1"/>
          </p:cNvSpPr>
          <p:nvPr>
            <p:ph idx="1"/>
          </p:nvPr>
        </p:nvSpPr>
        <p:spPr/>
        <p:txBody>
          <a:bodyPr vert="horz" lIns="91440" tIns="45720" rIns="91440" bIns="45720" rtlCol="0" anchor="t">
            <a:normAutofit/>
          </a:bodyPr>
          <a:lstStyle/>
          <a:p>
            <a:pPr algn="just"/>
            <a:r>
              <a:rPr lang="lt-LT" dirty="0">
                <a:latin typeface="Times New Roman" panose="02020603050405020304" pitchFamily="18" charset="0"/>
                <a:cs typeface="Times New Roman" panose="02020603050405020304" pitchFamily="18" charset="0"/>
              </a:rPr>
              <a:t>Panašus į PWP bendro laiko, bet skiriasi tuo, jog įvykus įvykiui, laikas atstatomas į 0, todėl visų intervalų, kuriuose įvyksta įvykis pradžios laikas 0. Taip daroma, kad sudarant rizikos rinkinį būtų atsižvelgiama į stebėjimo trukmę nuo paskutinio įvykio, o ne nuo tyrimo pradžios;</a:t>
            </a:r>
            <a:endParaRPr lang="en-US" dirty="0"/>
          </a:p>
          <a:p>
            <a:pPr algn="just"/>
            <a:r>
              <a:rPr lang="lt-LT" dirty="0">
                <a:latin typeface="Times New Roman" panose="02020603050405020304" pitchFamily="18" charset="0"/>
                <a:cs typeface="Times New Roman" panose="02020603050405020304" pitchFamily="18" charset="0"/>
              </a:rPr>
              <a:t>Intervalo pabaigos laikas - tai įvykio laikas, dar vadinamas atotrūkio laiku;</a:t>
            </a:r>
          </a:p>
          <a:p>
            <a:pPr algn="just"/>
            <a:r>
              <a:rPr lang="lt-LT" dirty="0">
                <a:latin typeface="Times New Roman"/>
                <a:cs typeface="Times New Roman"/>
              </a:rPr>
              <a:t>Šiame modelyje taip pat gali kisti </a:t>
            </a:r>
            <a:r>
              <a:rPr lang="lt-LT" dirty="0" err="1">
                <a:latin typeface="Times New Roman"/>
                <a:cs typeface="Times New Roman"/>
              </a:rPr>
              <a:t>kovariančių</a:t>
            </a:r>
            <a:r>
              <a:rPr lang="lt-LT" dirty="0">
                <a:latin typeface="Times New Roman"/>
                <a:cs typeface="Times New Roman"/>
              </a:rPr>
              <a:t> koeficientai skirtinguose sluoksniuose. </a:t>
            </a:r>
            <a:endParaRPr lang="lt-LT" dirty="0">
              <a:latin typeface="Times New Roman" panose="02020603050405020304" pitchFamily="18" charset="0"/>
              <a:cs typeface="Times New Roman" panose="02020603050405020304" pitchFamily="18" charset="0"/>
            </a:endParaRPr>
          </a:p>
        </p:txBody>
      </p:sp>
      <p:sp>
        <p:nvSpPr>
          <p:cNvPr id="4" name="Skaidrės numerio vietos rezervavimo ženklas 3">
            <a:extLst>
              <a:ext uri="{FF2B5EF4-FFF2-40B4-BE49-F238E27FC236}">
                <a16:creationId xmlns:a16="http://schemas.microsoft.com/office/drawing/2014/main" id="{88BEF2A6-C6D0-1814-B6A5-908F9C817101}"/>
              </a:ext>
            </a:extLst>
          </p:cNvPr>
          <p:cNvSpPr>
            <a:spLocks noGrp="1"/>
          </p:cNvSpPr>
          <p:nvPr>
            <p:ph type="sldNum" sz="quarter" idx="12"/>
          </p:nvPr>
        </p:nvSpPr>
        <p:spPr/>
        <p:txBody>
          <a:bodyPr/>
          <a:lstStyle/>
          <a:p>
            <a:fld id="{A95D9A50-B77D-A94F-9F6C-BB3509AB2DDA}" type="slidenum">
              <a:rPr lang="en-LT" smtClean="0"/>
              <a:t>15</a:t>
            </a:fld>
            <a:endParaRPr lang="en-LT"/>
          </a:p>
        </p:txBody>
      </p:sp>
    </p:spTree>
    <p:extLst>
      <p:ext uri="{BB962C8B-B14F-4D97-AF65-F5344CB8AC3E}">
        <p14:creationId xmlns:p14="http://schemas.microsoft.com/office/powerpoint/2010/main" val="29254958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a:extLst>
              <a:ext uri="{FF2B5EF4-FFF2-40B4-BE49-F238E27FC236}">
                <a16:creationId xmlns:a16="http://schemas.microsoft.com/office/drawing/2014/main" id="{9D051D6E-ED80-D91E-E523-D8286B7B4A93}"/>
              </a:ext>
            </a:extLst>
          </p:cNvPr>
          <p:cNvSpPr>
            <a:spLocks noGrp="1"/>
          </p:cNvSpPr>
          <p:nvPr>
            <p:ph type="title"/>
          </p:nvPr>
        </p:nvSpPr>
        <p:spPr>
          <a:xfrm>
            <a:off x="778749" y="235105"/>
            <a:ext cx="10515600" cy="1325563"/>
          </a:xfrm>
        </p:spPr>
        <p:txBody>
          <a:bodyPr>
            <a:normAutofit/>
          </a:bodyPr>
          <a:lstStyle/>
          <a:p>
            <a:r>
              <a:rPr lang="lt-LT" sz="3600" b="1" dirty="0">
                <a:latin typeface="Times New Roman" panose="02020603050405020304" pitchFamily="18" charset="0"/>
                <a:cs typeface="Times New Roman" panose="02020603050405020304" pitchFamily="18" charset="0"/>
              </a:rPr>
              <a:t>REKURENTINIAI ĮVYKIAI - TEORIŠKAI</a:t>
            </a:r>
          </a:p>
        </p:txBody>
      </p:sp>
      <p:sp>
        <p:nvSpPr>
          <p:cNvPr id="5" name="Skaidrės numerio vietos rezervavimo ženklas 4">
            <a:extLst>
              <a:ext uri="{FF2B5EF4-FFF2-40B4-BE49-F238E27FC236}">
                <a16:creationId xmlns:a16="http://schemas.microsoft.com/office/drawing/2014/main" id="{52A6BF35-2A29-8484-3F75-93D2106561E0}"/>
              </a:ext>
            </a:extLst>
          </p:cNvPr>
          <p:cNvSpPr>
            <a:spLocks noGrp="1"/>
          </p:cNvSpPr>
          <p:nvPr>
            <p:ph type="sldNum" sz="quarter" idx="12"/>
          </p:nvPr>
        </p:nvSpPr>
        <p:spPr/>
        <p:txBody>
          <a:bodyPr/>
          <a:lstStyle/>
          <a:p>
            <a:fld id="{A95D9A50-B77D-A94F-9F6C-BB3509AB2DDA}" type="slidenum">
              <a:rPr lang="en-LT" smtClean="0"/>
              <a:t>16</a:t>
            </a:fld>
            <a:endParaRPr lang="en-LT"/>
          </a:p>
        </p:txBody>
      </p:sp>
      <p:pic>
        <p:nvPicPr>
          <p:cNvPr id="6" name="Turinio vietos rezervavimo ženklas 5" descr="Paveikslėlis, kuriame yra tekstas, diagrama, Paralelė, linija&#10;&#10;Automatiškai sugeneruotas aprašymas">
            <a:extLst>
              <a:ext uri="{FF2B5EF4-FFF2-40B4-BE49-F238E27FC236}">
                <a16:creationId xmlns:a16="http://schemas.microsoft.com/office/drawing/2014/main" id="{5B7EB08C-C41F-12F9-91DA-6BFD53F50EA3}"/>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363515" y="1560668"/>
            <a:ext cx="5198349" cy="4410964"/>
          </a:xfrm>
          <a:prstGeom prst="rect">
            <a:avLst/>
          </a:prstGeom>
        </p:spPr>
      </p:pic>
      <p:pic>
        <p:nvPicPr>
          <p:cNvPr id="7" name="Turinio vietos rezervavimo ženklas 6">
            <a:extLst>
              <a:ext uri="{FF2B5EF4-FFF2-40B4-BE49-F238E27FC236}">
                <a16:creationId xmlns:a16="http://schemas.microsoft.com/office/drawing/2014/main" id="{8EDBE71E-BF49-1BDC-AD88-8533587D6B06}"/>
              </a:ext>
            </a:extLst>
          </p:cNvPr>
          <p:cNvPicPr>
            <a:picLocks noGrp="1" noChangeAspect="1"/>
          </p:cNvPicPr>
          <p:nvPr>
            <p:ph sz="half" idx="2"/>
          </p:nvPr>
        </p:nvPicPr>
        <p:blipFill>
          <a:blip r:embed="rId3">
            <a:extLst>
              <a:ext uri="{BEBA8EAE-BF5A-486C-A8C5-ECC9F3942E4B}">
                <a14:imgProps xmlns:a14="http://schemas.microsoft.com/office/drawing/2010/main">
                  <a14:imgLayer r:embed="rId4">
                    <a14:imgEffect>
                      <a14:colorTemperature colorTemp="5900"/>
                    </a14:imgEffect>
                    <a14:imgEffect>
                      <a14:saturation sat="0"/>
                    </a14:imgEffect>
                  </a14:imgLayer>
                </a14:imgProps>
              </a:ext>
            </a:extLst>
          </a:blip>
          <a:stretch>
            <a:fillRect/>
          </a:stretch>
        </p:blipFill>
        <p:spPr>
          <a:xfrm>
            <a:off x="5785985" y="1560668"/>
            <a:ext cx="6042500" cy="3208927"/>
          </a:xfrm>
          <a:prstGeom prst="rect">
            <a:avLst/>
          </a:prstGeom>
        </p:spPr>
      </p:pic>
      <p:sp>
        <p:nvSpPr>
          <p:cNvPr id="8" name="TextBox 7">
            <a:extLst>
              <a:ext uri="{FF2B5EF4-FFF2-40B4-BE49-F238E27FC236}">
                <a16:creationId xmlns:a16="http://schemas.microsoft.com/office/drawing/2014/main" id="{B1E44A6A-AC6C-7DF4-54AF-E666376E3EFE}"/>
              </a:ext>
            </a:extLst>
          </p:cNvPr>
          <p:cNvSpPr txBox="1"/>
          <p:nvPr/>
        </p:nvSpPr>
        <p:spPr>
          <a:xfrm>
            <a:off x="5785985" y="4909800"/>
            <a:ext cx="5508364" cy="1446550"/>
          </a:xfrm>
          <a:prstGeom prst="rect">
            <a:avLst/>
          </a:prstGeom>
          <a:noFill/>
        </p:spPr>
        <p:txBody>
          <a:bodyPr wrap="square" lIns="91440" tIns="45720" rIns="91440" bIns="45720" rtlCol="0" anchor="t">
            <a:spAutoFit/>
          </a:bodyPr>
          <a:lstStyle/>
          <a:p>
            <a:pPr algn="just"/>
            <a:r>
              <a:rPr lang="lt-LT" sz="2200" dirty="0">
                <a:effectLst/>
                <a:latin typeface="Times New Roman" panose="02020603050405020304" pitchFamily="18" charset="0"/>
                <a:ea typeface="Calibri" panose="020F0502020204030204" pitchFamily="34" charset="0"/>
                <a:cs typeface="Times New Roman" panose="02020603050405020304" pitchFamily="18" charset="0"/>
              </a:rPr>
              <a:t>Dėl kelių to paties asmens įvykių koreliacijos, dispersijos įvertinimui modelyje gali būti naudojami patikimos dispersijos įvertinimo metodai.</a:t>
            </a:r>
            <a:endParaRPr lang="lt-LT" sz="22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563926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a:extLst>
              <a:ext uri="{FF2B5EF4-FFF2-40B4-BE49-F238E27FC236}">
                <a16:creationId xmlns:a16="http://schemas.microsoft.com/office/drawing/2014/main" id="{27306974-9FA5-A52F-02DD-9F0E900ED389}"/>
              </a:ext>
            </a:extLst>
          </p:cNvPr>
          <p:cNvSpPr>
            <a:spLocks noGrp="1"/>
          </p:cNvSpPr>
          <p:nvPr>
            <p:ph type="title"/>
          </p:nvPr>
        </p:nvSpPr>
        <p:spPr>
          <a:xfrm>
            <a:off x="838200" y="273121"/>
            <a:ext cx="10515600" cy="1325563"/>
          </a:xfrm>
        </p:spPr>
        <p:txBody>
          <a:bodyPr>
            <a:normAutofit/>
          </a:bodyPr>
          <a:lstStyle/>
          <a:p>
            <a:r>
              <a:rPr lang="lt-LT" sz="3600" b="1" dirty="0">
                <a:latin typeface="Times New Roman" panose="02020603050405020304" pitchFamily="18" charset="0"/>
                <a:cs typeface="Times New Roman" panose="02020603050405020304" pitchFamily="18" charset="0"/>
              </a:rPr>
              <a:t>REZULTATAI</a:t>
            </a:r>
          </a:p>
        </p:txBody>
      </p:sp>
      <p:sp>
        <p:nvSpPr>
          <p:cNvPr id="5" name="Skaidrės numerio vietos rezervavimo ženklas 4">
            <a:extLst>
              <a:ext uri="{FF2B5EF4-FFF2-40B4-BE49-F238E27FC236}">
                <a16:creationId xmlns:a16="http://schemas.microsoft.com/office/drawing/2014/main" id="{F242F128-248D-36E5-290D-D9A6E52B948D}"/>
              </a:ext>
            </a:extLst>
          </p:cNvPr>
          <p:cNvSpPr>
            <a:spLocks noGrp="1"/>
          </p:cNvSpPr>
          <p:nvPr>
            <p:ph type="sldNum" sz="quarter" idx="12"/>
          </p:nvPr>
        </p:nvSpPr>
        <p:spPr/>
        <p:txBody>
          <a:bodyPr/>
          <a:lstStyle/>
          <a:p>
            <a:fld id="{A95D9A50-B77D-A94F-9F6C-BB3509AB2DDA}" type="slidenum">
              <a:rPr lang="en-LT" smtClean="0"/>
              <a:t>17</a:t>
            </a:fld>
            <a:endParaRPr lang="en-LT"/>
          </a:p>
        </p:txBody>
      </p:sp>
      <p:pic>
        <p:nvPicPr>
          <p:cNvPr id="6" name="Turinio vietos rezervavimo ženklas 5" descr="Paveikslėlis, kuriame yra tekstas, diagrama, linija, Grafikas&#10;&#10;Automatiškai sugeneruotas aprašymas">
            <a:extLst>
              <a:ext uri="{FF2B5EF4-FFF2-40B4-BE49-F238E27FC236}">
                <a16:creationId xmlns:a16="http://schemas.microsoft.com/office/drawing/2014/main" id="{F34C47B7-3693-7D8A-BAF9-1E46C453959D}"/>
              </a:ext>
            </a:extLst>
          </p:cNvPr>
          <p:cNvPicPr>
            <a:picLocks noGrp="1" noChangeAspect="1"/>
          </p:cNvPicPr>
          <p:nvPr>
            <p:ph sz="half" idx="1"/>
          </p:nvPr>
        </p:nvPicPr>
        <p:blipFill>
          <a:blip r:embed="rId2"/>
          <a:stretch>
            <a:fillRect/>
          </a:stretch>
        </p:blipFill>
        <p:spPr>
          <a:xfrm>
            <a:off x="389022" y="1856113"/>
            <a:ext cx="5239882" cy="4275360"/>
          </a:xfrm>
          <a:prstGeom prst="rect">
            <a:avLst/>
          </a:prstGeom>
        </p:spPr>
      </p:pic>
      <p:pic>
        <p:nvPicPr>
          <p:cNvPr id="7" name="Turinio vietos rezervavimo ženklas 6" descr="Paveikslėlis, kuriame yra tekstas, diagrama, linija, Grafikas&#10;&#10;Automatiškai sugeneruotas aprašymas">
            <a:extLst>
              <a:ext uri="{FF2B5EF4-FFF2-40B4-BE49-F238E27FC236}">
                <a16:creationId xmlns:a16="http://schemas.microsoft.com/office/drawing/2014/main" id="{309479C5-AF8B-4D47-044F-F01F57677B39}"/>
              </a:ext>
            </a:extLst>
          </p:cNvPr>
          <p:cNvPicPr>
            <a:picLocks noGrp="1" noChangeAspect="1"/>
          </p:cNvPicPr>
          <p:nvPr>
            <p:ph sz="half" idx="2"/>
          </p:nvPr>
        </p:nvPicPr>
        <p:blipFill>
          <a:blip r:embed="rId3"/>
          <a:stretch>
            <a:fillRect/>
          </a:stretch>
        </p:blipFill>
        <p:spPr>
          <a:xfrm>
            <a:off x="5961066" y="1856113"/>
            <a:ext cx="5240334" cy="4242808"/>
          </a:xfrm>
          <a:prstGeom prst="rect">
            <a:avLst/>
          </a:prstGeom>
        </p:spPr>
      </p:pic>
    </p:spTree>
    <p:extLst>
      <p:ext uri="{BB962C8B-B14F-4D97-AF65-F5344CB8AC3E}">
        <p14:creationId xmlns:p14="http://schemas.microsoft.com/office/powerpoint/2010/main" val="32520624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avadinimas 5">
            <a:extLst>
              <a:ext uri="{FF2B5EF4-FFF2-40B4-BE49-F238E27FC236}">
                <a16:creationId xmlns:a16="http://schemas.microsoft.com/office/drawing/2014/main" id="{1DBB06B7-B344-24C4-020D-49F80753ADEC}"/>
              </a:ext>
            </a:extLst>
          </p:cNvPr>
          <p:cNvSpPr>
            <a:spLocks noGrp="1"/>
          </p:cNvSpPr>
          <p:nvPr>
            <p:ph type="title"/>
          </p:nvPr>
        </p:nvSpPr>
        <p:spPr>
          <a:xfrm>
            <a:off x="838200" y="305748"/>
            <a:ext cx="10515600" cy="1325563"/>
          </a:xfrm>
        </p:spPr>
        <p:txBody>
          <a:bodyPr>
            <a:normAutofit/>
          </a:bodyPr>
          <a:lstStyle/>
          <a:p>
            <a:r>
              <a:rPr lang="lt-LT" sz="3600" b="1" dirty="0">
                <a:latin typeface="Times New Roman" panose="02020603050405020304" pitchFamily="18" charset="0"/>
                <a:cs typeface="Times New Roman" panose="02020603050405020304" pitchFamily="18" charset="0"/>
              </a:rPr>
              <a:t>REZULTATAI</a:t>
            </a:r>
          </a:p>
        </p:txBody>
      </p:sp>
      <p:sp>
        <p:nvSpPr>
          <p:cNvPr id="5" name="Skaidrės numerio vietos rezervavimo ženklas 4">
            <a:extLst>
              <a:ext uri="{FF2B5EF4-FFF2-40B4-BE49-F238E27FC236}">
                <a16:creationId xmlns:a16="http://schemas.microsoft.com/office/drawing/2014/main" id="{24BFF9D8-2948-5AB8-BD78-930D4706F952}"/>
              </a:ext>
            </a:extLst>
          </p:cNvPr>
          <p:cNvSpPr>
            <a:spLocks noGrp="1"/>
          </p:cNvSpPr>
          <p:nvPr>
            <p:ph type="sldNum" sz="quarter" idx="12"/>
          </p:nvPr>
        </p:nvSpPr>
        <p:spPr/>
        <p:txBody>
          <a:bodyPr/>
          <a:lstStyle/>
          <a:p>
            <a:fld id="{A95D9A50-B77D-A94F-9F6C-BB3509AB2DDA}" type="slidenum">
              <a:rPr lang="en-LT" smtClean="0"/>
              <a:t>18</a:t>
            </a:fld>
            <a:endParaRPr lang="en-LT"/>
          </a:p>
        </p:txBody>
      </p:sp>
      <p:pic>
        <p:nvPicPr>
          <p:cNvPr id="8" name="Turinio vietos rezervavimo ženklas 7" descr="Paveikslėlis, kuriame yra tekstas, diagrama, linija, Grafikas&#10;&#10;Automatiškai sugeneruotas aprašymas">
            <a:extLst>
              <a:ext uri="{FF2B5EF4-FFF2-40B4-BE49-F238E27FC236}">
                <a16:creationId xmlns:a16="http://schemas.microsoft.com/office/drawing/2014/main" id="{C7AFD99D-397B-92A9-5279-E5533B4AFD0F}"/>
              </a:ext>
            </a:extLst>
          </p:cNvPr>
          <p:cNvPicPr>
            <a:picLocks noGrp="1" noChangeAspect="1"/>
          </p:cNvPicPr>
          <p:nvPr>
            <p:ph idx="1"/>
          </p:nvPr>
        </p:nvPicPr>
        <p:blipFill>
          <a:blip r:embed="rId2"/>
          <a:stretch>
            <a:fillRect/>
          </a:stretch>
        </p:blipFill>
        <p:spPr>
          <a:xfrm>
            <a:off x="3050303" y="1604592"/>
            <a:ext cx="5699478" cy="4530725"/>
          </a:xfrm>
          <a:prstGeom prst="rect">
            <a:avLst/>
          </a:prstGeom>
        </p:spPr>
      </p:pic>
    </p:spTree>
    <p:extLst>
      <p:ext uri="{BB962C8B-B14F-4D97-AF65-F5344CB8AC3E}">
        <p14:creationId xmlns:p14="http://schemas.microsoft.com/office/powerpoint/2010/main" val="14132354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a:extLst>
              <a:ext uri="{FF2B5EF4-FFF2-40B4-BE49-F238E27FC236}">
                <a16:creationId xmlns:a16="http://schemas.microsoft.com/office/drawing/2014/main" id="{EFB528F5-6AEA-45B4-D4D7-21CDF64A49A6}"/>
              </a:ext>
            </a:extLst>
          </p:cNvPr>
          <p:cNvSpPr>
            <a:spLocks noGrp="1"/>
          </p:cNvSpPr>
          <p:nvPr>
            <p:ph type="title"/>
          </p:nvPr>
        </p:nvSpPr>
        <p:spPr/>
        <p:txBody>
          <a:bodyPr/>
          <a:lstStyle/>
          <a:p>
            <a:r>
              <a:rPr lang="lt-LT" sz="3600" b="1" dirty="0">
                <a:latin typeface="Times New Roman" panose="02020603050405020304" pitchFamily="18" charset="0"/>
                <a:cs typeface="Times New Roman" panose="02020603050405020304" pitchFamily="18" charset="0"/>
              </a:rPr>
              <a:t>REZULTATAI</a:t>
            </a:r>
            <a:endParaRPr lang="lt-LT" b="1" dirty="0">
              <a:latin typeface="Times New Roman" panose="02020603050405020304" pitchFamily="18" charset="0"/>
              <a:cs typeface="Times New Roman" panose="02020603050405020304" pitchFamily="18" charset="0"/>
            </a:endParaRPr>
          </a:p>
        </p:txBody>
      </p:sp>
      <p:sp>
        <p:nvSpPr>
          <p:cNvPr id="4" name="Skaidrės numerio vietos rezervavimo ženklas 3">
            <a:extLst>
              <a:ext uri="{FF2B5EF4-FFF2-40B4-BE49-F238E27FC236}">
                <a16:creationId xmlns:a16="http://schemas.microsoft.com/office/drawing/2014/main" id="{C537AD84-F4E4-AEEF-BDC9-D701EC75F7F3}"/>
              </a:ext>
            </a:extLst>
          </p:cNvPr>
          <p:cNvSpPr>
            <a:spLocks noGrp="1"/>
          </p:cNvSpPr>
          <p:nvPr>
            <p:ph type="sldNum" sz="quarter" idx="12"/>
          </p:nvPr>
        </p:nvSpPr>
        <p:spPr/>
        <p:txBody>
          <a:bodyPr/>
          <a:lstStyle/>
          <a:p>
            <a:fld id="{A95D9A50-B77D-A94F-9F6C-BB3509AB2DDA}" type="slidenum">
              <a:rPr lang="en-LT" smtClean="0"/>
              <a:t>19</a:t>
            </a:fld>
            <a:endParaRPr lang="en-LT"/>
          </a:p>
        </p:txBody>
      </p:sp>
      <p:pic>
        <p:nvPicPr>
          <p:cNvPr id="7" name="Turinio vietos rezervavimo ženklas 6" descr="Paveikslėlis, kuriame yra tekstas, diagrama, Grafikas, linija&#10;&#10;Automatiškai sugeneruotas aprašymas">
            <a:extLst>
              <a:ext uri="{FF2B5EF4-FFF2-40B4-BE49-F238E27FC236}">
                <a16:creationId xmlns:a16="http://schemas.microsoft.com/office/drawing/2014/main" id="{A2FB6F14-1B44-8671-47BD-10735E408335}"/>
              </a:ext>
            </a:extLst>
          </p:cNvPr>
          <p:cNvPicPr>
            <a:picLocks noGrp="1" noChangeAspect="1"/>
          </p:cNvPicPr>
          <p:nvPr>
            <p:ph sz="half" idx="1"/>
          </p:nvPr>
        </p:nvPicPr>
        <p:blipFill>
          <a:blip r:embed="rId2"/>
          <a:stretch>
            <a:fillRect/>
          </a:stretch>
        </p:blipFill>
        <p:spPr>
          <a:xfrm>
            <a:off x="898778" y="1825625"/>
            <a:ext cx="5060444" cy="4351338"/>
          </a:xfrm>
          <a:prstGeom prst="rect">
            <a:avLst/>
          </a:prstGeom>
        </p:spPr>
      </p:pic>
      <p:sp>
        <p:nvSpPr>
          <p:cNvPr id="10" name="Turinio vietos rezervavimo ženklas 9">
            <a:extLst>
              <a:ext uri="{FF2B5EF4-FFF2-40B4-BE49-F238E27FC236}">
                <a16:creationId xmlns:a16="http://schemas.microsoft.com/office/drawing/2014/main" id="{0E83ABA2-93D4-7925-EED6-71B0C2138274}"/>
              </a:ext>
            </a:extLst>
          </p:cNvPr>
          <p:cNvSpPr>
            <a:spLocks noGrp="1"/>
          </p:cNvSpPr>
          <p:nvPr>
            <p:ph sz="half" idx="2"/>
          </p:nvPr>
        </p:nvSpPr>
        <p:spPr/>
        <p:txBody>
          <a:bodyPr vert="horz" lIns="91440" tIns="45720" rIns="91440" bIns="45720" rtlCol="0" anchor="t">
            <a:normAutofit/>
          </a:bodyPr>
          <a:lstStyle/>
          <a:p>
            <a:pPr algn="just"/>
            <a:r>
              <a:rPr lang="lt-LT" sz="2600">
                <a:latin typeface="Times New Roman"/>
                <a:cs typeface="Times New Roman"/>
              </a:rPr>
              <a:t>Kadangi PWP bendro laiko ir laiko tarpo  modeliai leidžia kad </a:t>
            </a:r>
            <a:r>
              <a:rPr lang="lt-LT" sz="2600" err="1">
                <a:latin typeface="Times New Roman"/>
                <a:cs typeface="Times New Roman"/>
              </a:rPr>
              <a:t>kovariančių</a:t>
            </a:r>
            <a:r>
              <a:rPr lang="lt-LT" sz="2600">
                <a:latin typeface="Times New Roman"/>
                <a:cs typeface="Times New Roman"/>
              </a:rPr>
              <a:t> koeficientai būtų skirtingi, tyrėjai nusprendė ištirti, ar skiriasi koeficientų reikšmės pirmo įvykio ir visų likusių sekančių;</a:t>
            </a:r>
            <a:endParaRPr lang="en-US">
              <a:latin typeface="Times New Roman"/>
              <a:cs typeface="Times New Roman"/>
            </a:endParaRPr>
          </a:p>
          <a:p>
            <a:pPr algn="just"/>
            <a:r>
              <a:rPr lang="lt-LT" sz="2600">
                <a:latin typeface="Times New Roman"/>
                <a:cs typeface="Times New Roman"/>
              </a:rPr>
              <a:t>Apačioje pateiktos reikšmės yra p reikšmės, kurios tikrina lygybę koeficientų tarp pirmo ir sekančių įvykių. </a:t>
            </a:r>
            <a:endParaRPr lang="lt-LT" sz="26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0170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4B0D9D-37ED-9399-29A2-6E3732A67716}"/>
              </a:ext>
            </a:extLst>
          </p:cNvPr>
          <p:cNvSpPr>
            <a:spLocks noGrp="1"/>
          </p:cNvSpPr>
          <p:nvPr>
            <p:ph type="title"/>
          </p:nvPr>
        </p:nvSpPr>
        <p:spPr/>
        <p:txBody>
          <a:bodyPr>
            <a:normAutofit/>
          </a:bodyPr>
          <a:lstStyle/>
          <a:p>
            <a:r>
              <a:rPr lang="en-LT" sz="3600" b="1" dirty="0">
                <a:latin typeface="Times New Roman"/>
                <a:cs typeface="Times New Roman"/>
              </a:rPr>
              <a:t>INFORMACIJA APIE STRAIPSNĮ</a:t>
            </a:r>
            <a:endParaRPr lang="en-US"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73B4361-B477-F6EA-FCF3-BBE9776B798C}"/>
              </a:ext>
            </a:extLst>
          </p:cNvPr>
          <p:cNvSpPr>
            <a:spLocks noGrp="1"/>
          </p:cNvSpPr>
          <p:nvPr>
            <p:ph idx="1"/>
          </p:nvPr>
        </p:nvSpPr>
        <p:spPr>
          <a:xfrm>
            <a:off x="838200" y="1711894"/>
            <a:ext cx="10515600" cy="4465069"/>
          </a:xfrm>
        </p:spPr>
        <p:txBody>
          <a:bodyPr vert="horz" lIns="91440" tIns="45720" rIns="91440" bIns="45720" rtlCol="0" anchor="t">
            <a:normAutofit/>
          </a:bodyPr>
          <a:lstStyle/>
          <a:p>
            <a:pPr algn="just">
              <a:lnSpc>
                <a:spcPct val="100000"/>
              </a:lnSpc>
            </a:pPr>
            <a:r>
              <a:rPr lang="en-LT" sz="2400" dirty="0">
                <a:latin typeface="Times New Roman" panose="02020603050405020304" pitchFamily="18" charset="0"/>
                <a:cs typeface="Times New Roman" panose="02020603050405020304" pitchFamily="18" charset="0"/>
              </a:rPr>
              <a:t>Straipsnio pavadinimas - </a:t>
            </a:r>
            <a:r>
              <a:rPr lang="lt-LT" sz="2400" dirty="0">
                <a:effectLst/>
                <a:latin typeface="Times New Roman" panose="02020603050405020304" pitchFamily="18" charset="0"/>
                <a:ea typeface="Calibri" panose="020F0502020204030204" pitchFamily="34" charset="0"/>
                <a:cs typeface="Times New Roman" panose="02020603050405020304" pitchFamily="18" charset="0"/>
              </a:rPr>
              <a:t>Statistiniai metodai analizuoti pasikartojančius įvykius tiriant lėtinės inkstų ligos kohortą. (</a:t>
            </a:r>
            <a:r>
              <a:rPr lang="lt-LT" sz="2400" i="1" dirty="0">
                <a:effectLst/>
                <a:latin typeface="Times New Roman" panose="02020603050405020304" pitchFamily="18" charset="0"/>
                <a:ea typeface="Calibri" panose="020F0502020204030204" pitchFamily="34" charset="0"/>
                <a:cs typeface="Times New Roman" panose="02020603050405020304" pitchFamily="18" charset="0"/>
              </a:rPr>
              <a:t>angl. </a:t>
            </a:r>
            <a:r>
              <a:rPr lang="en-GB" sz="2400" b="0" i="0" u="none" strike="noStrike" dirty="0">
                <a:solidFill>
                  <a:srgbClr val="000000"/>
                </a:solidFill>
                <a:effectLst/>
                <a:latin typeface="Times New Roman" panose="02020603050405020304" pitchFamily="18" charset="0"/>
                <a:cs typeface="Times New Roman" panose="02020603050405020304" pitchFamily="18" charset="0"/>
              </a:rPr>
              <a:t>Statistical Methods for Recurrent Event Analysis in Cohort Studies of CKD)</a:t>
            </a:r>
            <a:endParaRPr lang="en-US" dirty="0"/>
          </a:p>
          <a:p>
            <a:pPr algn="just">
              <a:lnSpc>
                <a:spcPct val="100000"/>
              </a:lnSpc>
            </a:pPr>
            <a:r>
              <a:rPr lang="lt-LT" sz="2400" dirty="0">
                <a:effectLst/>
                <a:latin typeface="Times New Roman"/>
                <a:ea typeface="Calibri"/>
                <a:cs typeface="Times New Roman"/>
              </a:rPr>
              <a:t>Autoriai: </a:t>
            </a:r>
            <a:r>
              <a:rPr lang="lt-LT" sz="2400" dirty="0" err="1">
                <a:effectLst/>
                <a:latin typeface="Times New Roman"/>
                <a:ea typeface="Calibri"/>
                <a:cs typeface="Times New Roman"/>
              </a:rPr>
              <a:t>Yang</a:t>
            </a:r>
            <a:r>
              <a:rPr lang="lt-LT" sz="2400" dirty="0">
                <a:effectLst/>
                <a:latin typeface="Times New Roman"/>
                <a:ea typeface="Calibri"/>
                <a:cs typeface="Times New Roman"/>
              </a:rPr>
              <a:t> </a:t>
            </a:r>
            <a:r>
              <a:rPr lang="lt-LT" sz="2400" dirty="0" err="1">
                <a:effectLst/>
                <a:latin typeface="Times New Roman"/>
                <a:ea typeface="Calibri"/>
                <a:cs typeface="Times New Roman"/>
              </a:rPr>
              <a:t>W</a:t>
            </a:r>
            <a:r>
              <a:rPr lang="lt-LT" sz="2400" dirty="0">
                <a:effectLst/>
                <a:latin typeface="Times New Roman"/>
                <a:ea typeface="Calibri"/>
                <a:cs typeface="Times New Roman"/>
              </a:rPr>
              <a:t>, </a:t>
            </a:r>
            <a:r>
              <a:rPr lang="lt-LT" sz="2400" dirty="0" err="1">
                <a:effectLst/>
                <a:latin typeface="Times New Roman"/>
                <a:ea typeface="Calibri"/>
                <a:cs typeface="Times New Roman"/>
              </a:rPr>
              <a:t>Jepson</a:t>
            </a:r>
            <a:r>
              <a:rPr lang="lt-LT" sz="2400" dirty="0">
                <a:effectLst/>
                <a:latin typeface="Times New Roman"/>
                <a:ea typeface="Calibri"/>
                <a:cs typeface="Times New Roman"/>
              </a:rPr>
              <a:t> C, </a:t>
            </a:r>
            <a:r>
              <a:rPr lang="lt-LT" sz="2400" dirty="0" err="1">
                <a:effectLst/>
                <a:latin typeface="Times New Roman"/>
                <a:ea typeface="Calibri"/>
                <a:cs typeface="Times New Roman"/>
              </a:rPr>
              <a:t>Xie</a:t>
            </a:r>
            <a:r>
              <a:rPr lang="lt-LT" sz="2400" dirty="0">
                <a:effectLst/>
                <a:latin typeface="Times New Roman"/>
                <a:ea typeface="Calibri"/>
                <a:cs typeface="Times New Roman"/>
              </a:rPr>
              <a:t> D, </a:t>
            </a:r>
            <a:r>
              <a:rPr lang="lt-LT" sz="2400" dirty="0" err="1">
                <a:effectLst/>
                <a:latin typeface="Times New Roman"/>
                <a:ea typeface="Calibri"/>
                <a:cs typeface="Times New Roman"/>
              </a:rPr>
              <a:t>Roy</a:t>
            </a:r>
            <a:r>
              <a:rPr lang="lt-LT" sz="2400" dirty="0">
                <a:effectLst/>
                <a:latin typeface="Times New Roman"/>
                <a:ea typeface="Calibri"/>
                <a:cs typeface="Times New Roman"/>
              </a:rPr>
              <a:t> JA, </a:t>
            </a:r>
            <a:r>
              <a:rPr lang="lt-LT" sz="2400" dirty="0" err="1">
                <a:effectLst/>
                <a:latin typeface="Times New Roman"/>
                <a:ea typeface="Calibri"/>
                <a:cs typeface="Times New Roman"/>
              </a:rPr>
              <a:t>Shou</a:t>
            </a:r>
            <a:r>
              <a:rPr lang="lt-LT" sz="2400" dirty="0">
                <a:effectLst/>
                <a:latin typeface="Times New Roman"/>
                <a:ea typeface="Calibri"/>
                <a:cs typeface="Times New Roman"/>
              </a:rPr>
              <a:t> </a:t>
            </a:r>
            <a:r>
              <a:rPr lang="lt-LT" sz="2400" dirty="0" err="1">
                <a:effectLst/>
                <a:latin typeface="Times New Roman"/>
                <a:ea typeface="Calibri"/>
                <a:cs typeface="Times New Roman"/>
              </a:rPr>
              <a:t>H</a:t>
            </a:r>
            <a:r>
              <a:rPr lang="lt-LT" sz="2400" dirty="0">
                <a:effectLst/>
                <a:latin typeface="Times New Roman"/>
                <a:ea typeface="Calibri"/>
                <a:cs typeface="Times New Roman"/>
              </a:rPr>
              <a:t>, </a:t>
            </a:r>
            <a:r>
              <a:rPr lang="lt-LT" sz="2400" dirty="0" err="1">
                <a:effectLst/>
                <a:latin typeface="Times New Roman"/>
                <a:ea typeface="Calibri"/>
                <a:cs typeface="Times New Roman"/>
              </a:rPr>
              <a:t>Hsu</a:t>
            </a:r>
            <a:r>
              <a:rPr lang="lt-LT" sz="2400" dirty="0">
                <a:effectLst/>
                <a:latin typeface="Times New Roman"/>
                <a:ea typeface="Calibri"/>
                <a:cs typeface="Times New Roman"/>
              </a:rPr>
              <a:t> JY, </a:t>
            </a:r>
            <a:r>
              <a:rPr lang="lt-LT" sz="2400" dirty="0" err="1">
                <a:effectLst/>
                <a:latin typeface="Times New Roman"/>
                <a:ea typeface="Calibri"/>
                <a:cs typeface="Times New Roman"/>
              </a:rPr>
              <a:t>Anderson</a:t>
            </a:r>
            <a:r>
              <a:rPr lang="lt-LT" sz="2400" dirty="0">
                <a:effectLst/>
                <a:latin typeface="Times New Roman"/>
                <a:ea typeface="Calibri"/>
                <a:cs typeface="Times New Roman"/>
              </a:rPr>
              <a:t> AH, </a:t>
            </a:r>
            <a:r>
              <a:rPr lang="lt-LT" sz="2400" dirty="0" err="1">
                <a:effectLst/>
                <a:latin typeface="Times New Roman"/>
                <a:ea typeface="Calibri"/>
                <a:cs typeface="Times New Roman"/>
              </a:rPr>
              <a:t>Landis</a:t>
            </a:r>
            <a:r>
              <a:rPr lang="lt-LT" sz="2400" dirty="0">
                <a:effectLst/>
                <a:latin typeface="Times New Roman"/>
                <a:ea typeface="Calibri"/>
                <a:cs typeface="Times New Roman"/>
              </a:rPr>
              <a:t> JR, </a:t>
            </a:r>
            <a:r>
              <a:rPr lang="lt-LT" sz="2400" dirty="0" err="1">
                <a:effectLst/>
                <a:latin typeface="Times New Roman"/>
                <a:ea typeface="Calibri"/>
                <a:cs typeface="Times New Roman"/>
              </a:rPr>
              <a:t>He</a:t>
            </a:r>
            <a:r>
              <a:rPr lang="lt-LT" sz="2400" dirty="0">
                <a:effectLst/>
                <a:latin typeface="Times New Roman"/>
                <a:ea typeface="Calibri"/>
                <a:cs typeface="Times New Roman"/>
              </a:rPr>
              <a:t> </a:t>
            </a:r>
            <a:r>
              <a:rPr lang="lt-LT" sz="2400" dirty="0" err="1">
                <a:effectLst/>
                <a:latin typeface="Times New Roman"/>
                <a:ea typeface="Calibri"/>
                <a:cs typeface="Times New Roman"/>
              </a:rPr>
              <a:t>J</a:t>
            </a:r>
            <a:r>
              <a:rPr lang="lt-LT" sz="2400" dirty="0">
                <a:effectLst/>
                <a:latin typeface="Times New Roman"/>
                <a:ea typeface="Calibri"/>
                <a:cs typeface="Times New Roman"/>
              </a:rPr>
              <a:t>, </a:t>
            </a:r>
            <a:r>
              <a:rPr lang="lt-LT" sz="2400" dirty="0" err="1">
                <a:effectLst/>
                <a:latin typeface="Times New Roman"/>
                <a:ea typeface="Calibri"/>
                <a:cs typeface="Times New Roman"/>
              </a:rPr>
              <a:t>Feldman</a:t>
            </a:r>
            <a:r>
              <a:rPr lang="lt-LT" sz="2400" dirty="0">
                <a:effectLst/>
                <a:latin typeface="Times New Roman"/>
                <a:ea typeface="Calibri"/>
                <a:cs typeface="Times New Roman"/>
              </a:rPr>
              <a:t> HI.</a:t>
            </a:r>
            <a:endParaRPr lang="en-LT" sz="2400" dirty="0">
              <a:effectLst/>
              <a:latin typeface="Times New Roman"/>
              <a:ea typeface="Calibri"/>
              <a:cs typeface="Times New Roman"/>
            </a:endParaRPr>
          </a:p>
          <a:p>
            <a:pPr algn="just">
              <a:lnSpc>
                <a:spcPct val="100000"/>
              </a:lnSpc>
            </a:pPr>
            <a:r>
              <a:rPr lang="lt-LT" sz="2400" dirty="0">
                <a:effectLst/>
                <a:latin typeface="Times New Roman" panose="02020603050405020304" pitchFamily="18" charset="0"/>
                <a:ea typeface="Calibri" panose="020F0502020204030204" pitchFamily="34" charset="0"/>
                <a:cs typeface="Times New Roman" panose="02020603050405020304" pitchFamily="18" charset="0"/>
              </a:rPr>
              <a:t>Straipsnis rėmėsi 22 šaltiniais, pats straipsnis yra cituotas 14 kitų straipsnių.</a:t>
            </a:r>
            <a:endParaRPr lang="en-LT" sz="24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0000"/>
              </a:lnSpc>
            </a:pPr>
            <a:r>
              <a:rPr lang="en-LT" sz="2400" dirty="0">
                <a:latin typeface="Times New Roman"/>
                <a:cs typeface="Times New Roman"/>
              </a:rPr>
              <a:t>Išleidimo metai: </a:t>
            </a:r>
            <a:r>
              <a:rPr lang="lt-LT" sz="2400" dirty="0">
                <a:effectLst/>
                <a:latin typeface="Times New Roman"/>
                <a:ea typeface="Calibri"/>
                <a:cs typeface="Times New Roman"/>
              </a:rPr>
              <a:t>2017 – 12 </a:t>
            </a:r>
            <a:r>
              <a:rPr lang="lt-LT" sz="2400" dirty="0">
                <a:latin typeface="Times New Roman"/>
                <a:ea typeface="Calibri"/>
                <a:cs typeface="Times New Roman"/>
              </a:rPr>
              <a:t>– 07</a:t>
            </a:r>
            <a:r>
              <a:rPr lang="en-LT" sz="2400" dirty="0">
                <a:latin typeface="Times New Roman"/>
                <a:cs typeface="Times New Roman"/>
              </a:rPr>
              <a:t> </a:t>
            </a:r>
            <a:endParaRPr lang="en-LT" sz="2400" dirty="0">
              <a:effectLst/>
              <a:latin typeface="Times New Roman" panose="02020603050405020304" pitchFamily="18" charset="0"/>
              <a:cs typeface="Times New Roman" panose="02020603050405020304" pitchFamily="18" charset="0"/>
            </a:endParaRPr>
          </a:p>
          <a:p>
            <a:pPr algn="just">
              <a:lnSpc>
                <a:spcPct val="100000"/>
              </a:lnSpc>
            </a:pPr>
            <a:r>
              <a:rPr lang="en-GB" sz="2400" dirty="0">
                <a:latin typeface="Times New Roman" panose="02020603050405020304" pitchFamily="18" charset="0"/>
                <a:cs typeface="Times New Roman" panose="02020603050405020304" pitchFamily="18" charset="0"/>
              </a:rPr>
              <a:t>N</a:t>
            </a:r>
            <a:r>
              <a:rPr lang="en-LT" sz="2400" dirty="0">
                <a:latin typeface="Times New Roman" panose="02020603050405020304" pitchFamily="18" charset="0"/>
                <a:cs typeface="Times New Roman" panose="02020603050405020304" pitchFamily="18" charset="0"/>
              </a:rPr>
              <a:t>uoroda į straipsnį: </a:t>
            </a:r>
            <a:r>
              <a:rPr lang="en-GB" sz="2400" dirty="0">
                <a:latin typeface="Times New Roman" panose="02020603050405020304" pitchFamily="18" charset="0"/>
                <a:cs typeface="Times New Roman" panose="02020603050405020304" pitchFamily="18" charset="0"/>
                <a:hlinkClick r:id="rId2"/>
              </a:rPr>
              <a:t>https://www.ncbi.nlm.nih.gov/pmc/articles/PMC5718286/</a:t>
            </a:r>
            <a:endParaRPr lang="en-GB" sz="2400" dirty="0">
              <a:latin typeface="Times New Roman" panose="02020603050405020304" pitchFamily="18" charset="0"/>
              <a:cs typeface="Times New Roman" panose="02020603050405020304" pitchFamily="18" charset="0"/>
            </a:endParaRPr>
          </a:p>
          <a:p>
            <a:pPr marL="0" indent="0" algn="just">
              <a:buNone/>
            </a:pPr>
            <a:endParaRPr lang="en-LT" dirty="0">
              <a:ea typeface="Calibri" panose="020F0502020204030204"/>
              <a:cs typeface="Calibri" panose="020F0502020204030204"/>
            </a:endParaRPr>
          </a:p>
        </p:txBody>
      </p:sp>
      <p:sp>
        <p:nvSpPr>
          <p:cNvPr id="4" name="Slide Number Placeholder 3">
            <a:extLst>
              <a:ext uri="{FF2B5EF4-FFF2-40B4-BE49-F238E27FC236}">
                <a16:creationId xmlns:a16="http://schemas.microsoft.com/office/drawing/2014/main" id="{B7A518C0-29EB-255B-AA04-3367F8D2BADC}"/>
              </a:ext>
            </a:extLst>
          </p:cNvPr>
          <p:cNvSpPr>
            <a:spLocks noGrp="1"/>
          </p:cNvSpPr>
          <p:nvPr>
            <p:ph type="sldNum" sz="quarter" idx="12"/>
          </p:nvPr>
        </p:nvSpPr>
        <p:spPr/>
        <p:txBody>
          <a:bodyPr/>
          <a:lstStyle/>
          <a:p>
            <a:fld id="{A95D9A50-B77D-A94F-9F6C-BB3509AB2DDA}" type="slidenum">
              <a:rPr lang="en-LT" dirty="0" smtClean="0">
                <a:latin typeface="Times New Roman"/>
                <a:cs typeface="Times New Roman"/>
              </a:rPr>
              <a:t>2</a:t>
            </a:fld>
            <a:endParaRPr lang="en-US">
              <a:latin typeface="Times New Roman"/>
              <a:cs typeface="Times New Roman"/>
            </a:endParaRPr>
          </a:p>
        </p:txBody>
      </p:sp>
    </p:spTree>
    <p:extLst>
      <p:ext uri="{BB962C8B-B14F-4D97-AF65-F5344CB8AC3E}">
        <p14:creationId xmlns:p14="http://schemas.microsoft.com/office/powerpoint/2010/main" val="13044929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a:extLst>
              <a:ext uri="{FF2B5EF4-FFF2-40B4-BE49-F238E27FC236}">
                <a16:creationId xmlns:a16="http://schemas.microsoft.com/office/drawing/2014/main" id="{EF8C8402-04CD-CC64-E8CA-09582D0AB33F}"/>
              </a:ext>
            </a:extLst>
          </p:cNvPr>
          <p:cNvSpPr>
            <a:spLocks noGrp="1"/>
          </p:cNvSpPr>
          <p:nvPr>
            <p:ph type="title"/>
          </p:nvPr>
        </p:nvSpPr>
        <p:spPr/>
        <p:txBody>
          <a:bodyPr>
            <a:normAutofit/>
          </a:bodyPr>
          <a:lstStyle/>
          <a:p>
            <a:r>
              <a:rPr lang="lt-LT" sz="3600" b="1" dirty="0">
                <a:latin typeface="Times New Roman" panose="02020603050405020304" pitchFamily="18" charset="0"/>
                <a:cs typeface="Times New Roman" panose="02020603050405020304" pitchFamily="18" charset="0"/>
              </a:rPr>
              <a:t>REZULTATAI</a:t>
            </a:r>
          </a:p>
        </p:txBody>
      </p:sp>
      <p:sp>
        <p:nvSpPr>
          <p:cNvPr id="5" name="Skaidrės numerio vietos rezervavimo ženklas 4">
            <a:extLst>
              <a:ext uri="{FF2B5EF4-FFF2-40B4-BE49-F238E27FC236}">
                <a16:creationId xmlns:a16="http://schemas.microsoft.com/office/drawing/2014/main" id="{1842A564-3E5F-D160-4170-2652E4CF72EA}"/>
              </a:ext>
            </a:extLst>
          </p:cNvPr>
          <p:cNvSpPr>
            <a:spLocks noGrp="1"/>
          </p:cNvSpPr>
          <p:nvPr>
            <p:ph type="sldNum" sz="quarter" idx="12"/>
          </p:nvPr>
        </p:nvSpPr>
        <p:spPr/>
        <p:txBody>
          <a:bodyPr/>
          <a:lstStyle/>
          <a:p>
            <a:fld id="{A95D9A50-B77D-A94F-9F6C-BB3509AB2DDA}" type="slidenum">
              <a:rPr lang="en-LT" smtClean="0"/>
              <a:t>20</a:t>
            </a:fld>
            <a:endParaRPr lang="en-LT"/>
          </a:p>
        </p:txBody>
      </p:sp>
      <p:pic>
        <p:nvPicPr>
          <p:cNvPr id="6" name="Turinio vietos rezervavimo ženklas 5" descr="Paveikslėlis, kuriame yra tekstas, diagrama, Grafikas, linija&#10;&#10;Automatiškai sugeneruotas aprašymas">
            <a:extLst>
              <a:ext uri="{FF2B5EF4-FFF2-40B4-BE49-F238E27FC236}">
                <a16:creationId xmlns:a16="http://schemas.microsoft.com/office/drawing/2014/main" id="{45C1CA30-8A1D-128E-8C46-41C3E0A857C6}"/>
              </a:ext>
            </a:extLst>
          </p:cNvPr>
          <p:cNvPicPr>
            <a:picLocks noGrp="1" noChangeAspect="1"/>
          </p:cNvPicPr>
          <p:nvPr>
            <p:ph sz="half" idx="1"/>
          </p:nvPr>
        </p:nvPicPr>
        <p:blipFill>
          <a:blip r:embed="rId2"/>
          <a:stretch>
            <a:fillRect/>
          </a:stretch>
        </p:blipFill>
        <p:spPr>
          <a:xfrm>
            <a:off x="839231" y="1825625"/>
            <a:ext cx="5179538" cy="4351338"/>
          </a:xfrm>
          <a:prstGeom prst="rect">
            <a:avLst/>
          </a:prstGeom>
        </p:spPr>
      </p:pic>
      <p:pic>
        <p:nvPicPr>
          <p:cNvPr id="7" name="Turinio vietos rezervavimo ženklas 6" descr="Paveikslėlis, kuriame yra tekstas, diagrama, Grafikas, linija&#10;&#10;Automatiškai sugeneruotas aprašymas">
            <a:extLst>
              <a:ext uri="{FF2B5EF4-FFF2-40B4-BE49-F238E27FC236}">
                <a16:creationId xmlns:a16="http://schemas.microsoft.com/office/drawing/2014/main" id="{B3721F6F-9DDB-6071-90B4-62DED1EA67CA}"/>
              </a:ext>
            </a:extLst>
          </p:cNvPr>
          <p:cNvPicPr>
            <a:picLocks noGrp="1" noChangeAspect="1"/>
          </p:cNvPicPr>
          <p:nvPr>
            <p:ph sz="half" idx="2"/>
          </p:nvPr>
        </p:nvPicPr>
        <p:blipFill>
          <a:blip r:embed="rId2"/>
          <a:stretch>
            <a:fillRect/>
          </a:stretch>
        </p:blipFill>
        <p:spPr>
          <a:xfrm>
            <a:off x="6173231" y="1825625"/>
            <a:ext cx="5179538" cy="4351338"/>
          </a:xfrm>
          <a:prstGeom prst="rect">
            <a:avLst/>
          </a:prstGeom>
        </p:spPr>
      </p:pic>
    </p:spTree>
    <p:extLst>
      <p:ext uri="{BB962C8B-B14F-4D97-AF65-F5344CB8AC3E}">
        <p14:creationId xmlns:p14="http://schemas.microsoft.com/office/powerpoint/2010/main" val="34791718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a:extLst>
              <a:ext uri="{FF2B5EF4-FFF2-40B4-BE49-F238E27FC236}">
                <a16:creationId xmlns:a16="http://schemas.microsoft.com/office/drawing/2014/main" id="{E19E6800-EBEA-211D-8E12-8A2B31EBD3EA}"/>
              </a:ext>
            </a:extLst>
          </p:cNvPr>
          <p:cNvSpPr>
            <a:spLocks noGrp="1"/>
          </p:cNvSpPr>
          <p:nvPr>
            <p:ph type="title"/>
          </p:nvPr>
        </p:nvSpPr>
        <p:spPr/>
        <p:txBody>
          <a:bodyPr/>
          <a:lstStyle/>
          <a:p>
            <a:r>
              <a:rPr lang="lt-LT" sz="3600" b="1" dirty="0">
                <a:latin typeface="Times New Roman" panose="02020603050405020304" pitchFamily="18" charset="0"/>
                <a:cs typeface="Times New Roman" panose="02020603050405020304" pitchFamily="18" charset="0"/>
              </a:rPr>
              <a:t>REZULTATAI</a:t>
            </a:r>
            <a:endParaRPr lang="lt-LT" b="1" dirty="0">
              <a:latin typeface="Times New Roman" panose="02020603050405020304" pitchFamily="18" charset="0"/>
              <a:cs typeface="Times New Roman" panose="02020603050405020304" pitchFamily="18" charset="0"/>
            </a:endParaRPr>
          </a:p>
        </p:txBody>
      </p:sp>
      <p:sp>
        <p:nvSpPr>
          <p:cNvPr id="6" name="Turinio vietos rezervavimo ženklas 5">
            <a:extLst>
              <a:ext uri="{FF2B5EF4-FFF2-40B4-BE49-F238E27FC236}">
                <a16:creationId xmlns:a16="http://schemas.microsoft.com/office/drawing/2014/main" id="{7B0A4D2E-C1E5-F646-16E0-53CF43E2E046}"/>
              </a:ext>
            </a:extLst>
          </p:cNvPr>
          <p:cNvSpPr>
            <a:spLocks noGrp="1"/>
          </p:cNvSpPr>
          <p:nvPr>
            <p:ph idx="1"/>
          </p:nvPr>
        </p:nvSpPr>
        <p:spPr/>
        <p:txBody>
          <a:bodyPr/>
          <a:lstStyle/>
          <a:p>
            <a:pPr marL="0" indent="0">
              <a:lnSpc>
                <a:spcPct val="150000"/>
              </a:lnSpc>
              <a:buNone/>
            </a:pPr>
            <a:r>
              <a:rPr lang="lt-LT" dirty="0">
                <a:latin typeface="Times New Roman" panose="02020603050405020304" pitchFamily="18" charset="0"/>
                <a:cs typeface="Times New Roman" panose="02020603050405020304" pitchFamily="18" charset="0"/>
              </a:rPr>
              <a:t>CRIC tyrimo duomenų analizė empiriškai parodė, kad kai kurie Puasono regresijos įverčiai kiekybiškai atsiskiria nuo trijų Kokso išgyvenamumo regresijos plėtinių </a:t>
            </a:r>
            <a:r>
              <a:rPr lang="lt-LT" dirty="0" err="1">
                <a:latin typeface="Times New Roman" panose="02020603050405020304" pitchFamily="18" charset="0"/>
                <a:cs typeface="Times New Roman" panose="02020603050405020304" pitchFamily="18" charset="0"/>
              </a:rPr>
              <a:t>rekurentiniams</a:t>
            </a:r>
            <a:r>
              <a:rPr lang="lt-LT" dirty="0">
                <a:latin typeface="Times New Roman" panose="02020603050405020304" pitchFamily="18" charset="0"/>
                <a:cs typeface="Times New Roman" panose="02020603050405020304" pitchFamily="18" charset="0"/>
              </a:rPr>
              <a:t> įvykiams. CRIC tyrimo pavyzdyje abu PWP modeliai davė panašius rezultatus, o tai rodo, kad rezultatai nėra jautrūs naudojamai laiko skalei.</a:t>
            </a:r>
          </a:p>
        </p:txBody>
      </p:sp>
      <p:sp>
        <p:nvSpPr>
          <p:cNvPr id="5" name="Skaidrės numerio vietos rezervavimo ženklas 4">
            <a:extLst>
              <a:ext uri="{FF2B5EF4-FFF2-40B4-BE49-F238E27FC236}">
                <a16:creationId xmlns:a16="http://schemas.microsoft.com/office/drawing/2014/main" id="{9D9FAFC9-EA92-8E8C-5BBF-2D0C3C011B84}"/>
              </a:ext>
            </a:extLst>
          </p:cNvPr>
          <p:cNvSpPr>
            <a:spLocks noGrp="1"/>
          </p:cNvSpPr>
          <p:nvPr>
            <p:ph type="sldNum" sz="quarter" idx="12"/>
          </p:nvPr>
        </p:nvSpPr>
        <p:spPr/>
        <p:txBody>
          <a:bodyPr/>
          <a:lstStyle/>
          <a:p>
            <a:fld id="{A95D9A50-B77D-A94F-9F6C-BB3509AB2DDA}" type="slidenum">
              <a:rPr lang="en-LT" smtClean="0"/>
              <a:t>21</a:t>
            </a:fld>
            <a:endParaRPr lang="en-LT"/>
          </a:p>
        </p:txBody>
      </p:sp>
    </p:spTree>
    <p:extLst>
      <p:ext uri="{BB962C8B-B14F-4D97-AF65-F5344CB8AC3E}">
        <p14:creationId xmlns:p14="http://schemas.microsoft.com/office/powerpoint/2010/main" val="42913475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BFB2B6-FF06-11EB-5A08-F4407C32BCE1}"/>
              </a:ext>
            </a:extLst>
          </p:cNvPr>
          <p:cNvSpPr>
            <a:spLocks noGrp="1"/>
          </p:cNvSpPr>
          <p:nvPr>
            <p:ph type="title"/>
          </p:nvPr>
        </p:nvSpPr>
        <p:spPr/>
        <p:txBody>
          <a:bodyPr/>
          <a:lstStyle/>
          <a:p>
            <a:r>
              <a:rPr lang="lt-LT" sz="3600" b="1" dirty="0">
                <a:latin typeface="Times New Roman" panose="02020603050405020304" pitchFamily="18" charset="0"/>
                <a:cs typeface="Times New Roman" panose="02020603050405020304" pitchFamily="18" charset="0"/>
              </a:rPr>
              <a:t>IŠVADOS</a:t>
            </a:r>
            <a:endParaRPr lang="lt-LT"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3DF7008-C378-8FB5-0564-35E4A1D74746}"/>
              </a:ext>
            </a:extLst>
          </p:cNvPr>
          <p:cNvSpPr>
            <a:spLocks noGrp="1"/>
          </p:cNvSpPr>
          <p:nvPr>
            <p:ph idx="1"/>
          </p:nvPr>
        </p:nvSpPr>
        <p:spPr/>
        <p:txBody>
          <a:bodyPr>
            <a:normAutofit/>
          </a:bodyPr>
          <a:lstStyle/>
          <a:p>
            <a:r>
              <a:rPr lang="lt-LT" sz="2400" dirty="0">
                <a:effectLst/>
                <a:latin typeface="Times New Roman" panose="02020603050405020304" pitchFamily="18" charset="0"/>
                <a:ea typeface="Calibri" panose="020F0502020204030204" pitchFamily="34" charset="0"/>
                <a:cs typeface="Times New Roman" panose="02020603050405020304" pitchFamily="18" charset="0"/>
              </a:rPr>
              <a:t>Puasono regresija reikėtų taikyti atsargiai, įsitikinus, kad prielaidos yra tenkinamos.</a:t>
            </a:r>
          </a:p>
          <a:p>
            <a:r>
              <a:rPr lang="lt-LT" sz="2400" dirty="0">
                <a:effectLst/>
                <a:latin typeface="Times New Roman" panose="02020603050405020304" pitchFamily="18" charset="0"/>
                <a:ea typeface="Calibri" panose="020F0502020204030204" pitchFamily="34" charset="0"/>
                <a:cs typeface="Times New Roman" panose="02020603050405020304" pitchFamily="18" charset="0"/>
              </a:rPr>
              <a:t>Proporcingojo intensyvumo modelis praktikoje yra retai naudojamas, dėl vienodos bazinės rizikos funkcijos reikalavimo.</a:t>
            </a:r>
            <a:endParaRPr lang="en-LT" sz="2400" dirty="0">
              <a:effectLst/>
              <a:latin typeface="Times New Roman" panose="02020603050405020304" pitchFamily="18" charset="0"/>
              <a:ea typeface="Calibri" panose="020F0502020204030204" pitchFamily="34" charset="0"/>
              <a:cs typeface="Times New Roman" panose="02020603050405020304" pitchFamily="18" charset="0"/>
            </a:endParaRPr>
          </a:p>
          <a:p>
            <a:r>
              <a:rPr lang="lt-LT" sz="2400" dirty="0">
                <a:effectLst/>
                <a:latin typeface="Times New Roman" panose="02020603050405020304" pitchFamily="18" charset="0"/>
                <a:ea typeface="Calibri" panose="020F0502020204030204" pitchFamily="34" charset="0"/>
                <a:cs typeface="Times New Roman" panose="02020603050405020304" pitchFamily="18" charset="0"/>
              </a:rPr>
              <a:t>Tyrime apžvelgti keletas statistinių modelių, skirtų pasikartojančių įvykių duomenims analizuoti, jie iliustruoti analizuojant CRIC tyrimo duomenis.</a:t>
            </a:r>
          </a:p>
          <a:p>
            <a:r>
              <a:rPr lang="lt-LT" sz="2400" dirty="0">
                <a:effectLst/>
                <a:latin typeface="Times New Roman" panose="02020603050405020304" pitchFamily="18" charset="0"/>
                <a:ea typeface="Calibri" panose="020F0502020204030204" pitchFamily="34" charset="0"/>
                <a:cs typeface="Times New Roman" panose="02020603050405020304" pitchFamily="18" charset="0"/>
              </a:rPr>
              <a:t>Įrodyta, kad pasikartojančių įvykių analizė gali suteikti papildomų įžvalgų apie duomenis, lyginant su standartine išgyvenamumo analize pagal laikotarpį iki pirmojo įvykio. </a:t>
            </a:r>
          </a:p>
          <a:p>
            <a:r>
              <a:rPr lang="lt-LT" sz="2400" dirty="0">
                <a:effectLst/>
                <a:latin typeface="Times New Roman" panose="02020603050405020304" pitchFamily="18" charset="0"/>
                <a:ea typeface="Calibri" panose="020F0502020204030204" pitchFamily="34" charset="0"/>
                <a:cs typeface="Times New Roman" panose="02020603050405020304" pitchFamily="18" charset="0"/>
              </a:rPr>
              <a:t>Tyrėjai nusprendė, jog </a:t>
            </a:r>
            <a:r>
              <a:rPr lang="lt-LT" sz="2400">
                <a:effectLst/>
                <a:latin typeface="Times New Roman" panose="02020603050405020304" pitchFamily="18" charset="0"/>
                <a:ea typeface="Calibri" panose="020F0502020204030204" pitchFamily="34" charset="0"/>
                <a:cs typeface="Times New Roman" panose="02020603050405020304" pitchFamily="18" charset="0"/>
              </a:rPr>
              <a:t>tinkamiausi</a:t>
            </a:r>
            <a:r>
              <a:rPr lang="lt-LT" sz="2400" dirty="0">
                <a:effectLst/>
                <a:latin typeface="Times New Roman" panose="02020603050405020304" pitchFamily="18" charset="0"/>
                <a:ea typeface="Calibri" panose="020F0502020204030204" pitchFamily="34" charset="0"/>
                <a:cs typeface="Times New Roman" panose="02020603050405020304" pitchFamily="18" charset="0"/>
              </a:rPr>
              <a:t> modeliai </a:t>
            </a:r>
            <a:r>
              <a:rPr lang="lt-LT" sz="2400" dirty="0" err="1">
                <a:effectLst/>
                <a:latin typeface="Times New Roman" panose="02020603050405020304" pitchFamily="18" charset="0"/>
                <a:ea typeface="Calibri" panose="020F0502020204030204" pitchFamily="34" charset="0"/>
                <a:cs typeface="Times New Roman" panose="02020603050405020304" pitchFamily="18" charset="0"/>
              </a:rPr>
              <a:t>rekurentinių</a:t>
            </a:r>
            <a:r>
              <a:rPr lang="lt-LT" sz="2400" dirty="0">
                <a:effectLst/>
                <a:latin typeface="Times New Roman" panose="02020603050405020304" pitchFamily="18" charset="0"/>
                <a:ea typeface="Calibri" panose="020F0502020204030204" pitchFamily="34" charset="0"/>
                <a:cs typeface="Times New Roman" panose="02020603050405020304" pitchFamily="18" charset="0"/>
              </a:rPr>
              <a:t> įvykių analizei yra PWP pilno laiko ir laiko tarpo modeliai.</a:t>
            </a:r>
            <a:endParaRPr lang="en-LT" sz="24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lt-LT" sz="36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A04A91EC-7012-9BBA-678A-50E870919AE4}"/>
              </a:ext>
            </a:extLst>
          </p:cNvPr>
          <p:cNvSpPr>
            <a:spLocks noGrp="1"/>
          </p:cNvSpPr>
          <p:nvPr>
            <p:ph type="sldNum" sz="quarter" idx="12"/>
          </p:nvPr>
        </p:nvSpPr>
        <p:spPr/>
        <p:txBody>
          <a:bodyPr/>
          <a:lstStyle/>
          <a:p>
            <a:fld id="{A95D9A50-B77D-A94F-9F6C-BB3509AB2DDA}" type="slidenum">
              <a:rPr lang="en-LT" smtClean="0"/>
              <a:t>22</a:t>
            </a:fld>
            <a:endParaRPr lang="en-LT"/>
          </a:p>
        </p:txBody>
      </p:sp>
    </p:spTree>
    <p:extLst>
      <p:ext uri="{BB962C8B-B14F-4D97-AF65-F5344CB8AC3E}">
        <p14:creationId xmlns:p14="http://schemas.microsoft.com/office/powerpoint/2010/main" val="24197567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a:extLst>
              <a:ext uri="{FF2B5EF4-FFF2-40B4-BE49-F238E27FC236}">
                <a16:creationId xmlns:a16="http://schemas.microsoft.com/office/drawing/2014/main" id="{1B87DC1F-D249-5D60-2DBC-FACC1B445A5B}"/>
              </a:ext>
            </a:extLst>
          </p:cNvPr>
          <p:cNvSpPr>
            <a:spLocks noGrp="1"/>
          </p:cNvSpPr>
          <p:nvPr>
            <p:ph type="title"/>
          </p:nvPr>
        </p:nvSpPr>
        <p:spPr/>
        <p:txBody>
          <a:bodyPr/>
          <a:lstStyle/>
          <a:p>
            <a:r>
              <a:rPr lang="en-US" sz="3600" b="1" dirty="0">
                <a:latin typeface="Times New Roman" panose="02020603050405020304" pitchFamily="18" charset="0"/>
                <a:cs typeface="Times New Roman" panose="02020603050405020304" pitchFamily="18" charset="0"/>
              </a:rPr>
              <a:t>REKOMENDACIJOS</a:t>
            </a:r>
            <a:endParaRPr lang="lt-LT" b="1" dirty="0">
              <a:latin typeface="Times New Roman" panose="02020603050405020304" pitchFamily="18" charset="0"/>
              <a:cs typeface="Times New Roman" panose="02020603050405020304" pitchFamily="18" charset="0"/>
            </a:endParaRPr>
          </a:p>
        </p:txBody>
      </p:sp>
      <p:sp>
        <p:nvSpPr>
          <p:cNvPr id="3" name="Turinio vietos rezervavimo ženklas 2">
            <a:extLst>
              <a:ext uri="{FF2B5EF4-FFF2-40B4-BE49-F238E27FC236}">
                <a16:creationId xmlns:a16="http://schemas.microsoft.com/office/drawing/2014/main" id="{A431CB90-1947-FFBC-3F70-E3974F1D7CC1}"/>
              </a:ext>
            </a:extLst>
          </p:cNvPr>
          <p:cNvSpPr>
            <a:spLocks noGrp="1"/>
          </p:cNvSpPr>
          <p:nvPr>
            <p:ph idx="1"/>
          </p:nvPr>
        </p:nvSpPr>
        <p:spPr/>
        <p:txBody>
          <a:bodyPr/>
          <a:lstStyle/>
          <a:p>
            <a:pPr marL="0" indent="0">
              <a:lnSpc>
                <a:spcPct val="150000"/>
              </a:lnSpc>
              <a:buNone/>
            </a:pPr>
            <a:r>
              <a:rPr lang="en-US" dirty="0">
                <a:latin typeface="Times New Roman" panose="02020603050405020304" pitchFamily="18" charset="0"/>
                <a:cs typeface="Times New Roman" panose="02020603050405020304" pitchFamily="18" charset="0"/>
              </a:rPr>
              <a:t>Tyr</a:t>
            </a:r>
            <a:r>
              <a:rPr lang="lt-LT" dirty="0">
                <a:latin typeface="Times New Roman" panose="02020603050405020304" pitchFamily="18" charset="0"/>
                <a:cs typeface="Times New Roman" panose="02020603050405020304" pitchFamily="18" charset="0"/>
              </a:rPr>
              <a:t>ėjai mano, jog papildomų įžvalgų apie rezultatų validumą gali suteikti analizė, kurioje būtų pateikta laikui bėgant atnaujinta </a:t>
            </a:r>
            <a:r>
              <a:rPr lang="lt-LT" dirty="0" err="1">
                <a:latin typeface="Times New Roman" panose="02020603050405020304" pitchFamily="18" charset="0"/>
                <a:cs typeface="Times New Roman" panose="02020603050405020304" pitchFamily="18" charset="0"/>
              </a:rPr>
              <a:t>hsTnT</a:t>
            </a:r>
            <a:r>
              <a:rPr lang="lt-LT" dirty="0">
                <a:latin typeface="Times New Roman" panose="02020603050405020304" pitchFamily="18" charset="0"/>
                <a:cs typeface="Times New Roman" panose="02020603050405020304" pitchFamily="18" charset="0"/>
              </a:rPr>
              <a:t> rodiklio informacija, nes jiems pasirodė įtartina, jog </a:t>
            </a:r>
            <a:r>
              <a:rPr lang="lt-LT" dirty="0" err="1">
                <a:latin typeface="Times New Roman" panose="02020603050405020304" pitchFamily="18" charset="0"/>
                <a:cs typeface="Times New Roman" panose="02020603050405020304" pitchFamily="18" charset="0"/>
              </a:rPr>
              <a:t>hsTnT</a:t>
            </a:r>
            <a:r>
              <a:rPr lang="lt-LT" dirty="0">
                <a:latin typeface="Times New Roman" panose="02020603050405020304" pitchFamily="18" charset="0"/>
                <a:cs typeface="Times New Roman" panose="02020603050405020304" pitchFamily="18" charset="0"/>
              </a:rPr>
              <a:t> didesnis kiekis nebuvo susijęs su vėlesniais hospitalizavimo atvejais. Jie turėjo hipotezę, jog galbūt šis žymuo neprognozuoja gerai dėl per tolimos ateities.</a:t>
            </a:r>
            <a:endParaRPr lang="lt-LT">
              <a:latin typeface="Times New Roman" panose="02020603050405020304" pitchFamily="18" charset="0"/>
              <a:cs typeface="Times New Roman" panose="02020603050405020304" pitchFamily="18" charset="0"/>
            </a:endParaRPr>
          </a:p>
        </p:txBody>
      </p:sp>
      <p:sp>
        <p:nvSpPr>
          <p:cNvPr id="4" name="Skaidrės numerio vietos rezervavimo ženklas 3">
            <a:extLst>
              <a:ext uri="{FF2B5EF4-FFF2-40B4-BE49-F238E27FC236}">
                <a16:creationId xmlns:a16="http://schemas.microsoft.com/office/drawing/2014/main" id="{00D6FE2F-BEA1-7930-03BF-170702A2EF51}"/>
              </a:ext>
            </a:extLst>
          </p:cNvPr>
          <p:cNvSpPr>
            <a:spLocks noGrp="1"/>
          </p:cNvSpPr>
          <p:nvPr>
            <p:ph type="sldNum" sz="quarter" idx="12"/>
          </p:nvPr>
        </p:nvSpPr>
        <p:spPr/>
        <p:txBody>
          <a:bodyPr/>
          <a:lstStyle/>
          <a:p>
            <a:fld id="{A95D9A50-B77D-A94F-9F6C-BB3509AB2DDA}" type="slidenum">
              <a:rPr lang="en-LT" smtClean="0"/>
              <a:t>23</a:t>
            </a:fld>
            <a:endParaRPr lang="en-LT"/>
          </a:p>
        </p:txBody>
      </p:sp>
    </p:spTree>
    <p:extLst>
      <p:ext uri="{BB962C8B-B14F-4D97-AF65-F5344CB8AC3E}">
        <p14:creationId xmlns:p14="http://schemas.microsoft.com/office/powerpoint/2010/main" val="35357368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B271D-F1C5-9F30-DFEE-9269F1CC2930}"/>
              </a:ext>
            </a:extLst>
          </p:cNvPr>
          <p:cNvSpPr>
            <a:spLocks noGrp="1"/>
          </p:cNvSpPr>
          <p:nvPr>
            <p:ph type="title"/>
          </p:nvPr>
        </p:nvSpPr>
        <p:spPr>
          <a:xfrm>
            <a:off x="2804061" y="2305318"/>
            <a:ext cx="6583878" cy="1325563"/>
          </a:xfrm>
        </p:spPr>
        <p:txBody>
          <a:bodyPr>
            <a:normAutofit/>
          </a:bodyPr>
          <a:lstStyle/>
          <a:p>
            <a:r>
              <a:rPr lang="en-LT" sz="5400" dirty="0">
                <a:latin typeface="Times New Roman" panose="02020603050405020304" pitchFamily="18" charset="0"/>
                <a:cs typeface="Times New Roman" panose="02020603050405020304" pitchFamily="18" charset="0"/>
              </a:rPr>
              <a:t>AČIŪ UŽ DĖMESĮ!</a:t>
            </a:r>
          </a:p>
        </p:txBody>
      </p:sp>
    </p:spTree>
    <p:extLst>
      <p:ext uri="{BB962C8B-B14F-4D97-AF65-F5344CB8AC3E}">
        <p14:creationId xmlns:p14="http://schemas.microsoft.com/office/powerpoint/2010/main" val="12233310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4933D-B134-B376-FAC6-3ED80A92A872}"/>
              </a:ext>
            </a:extLst>
          </p:cNvPr>
          <p:cNvSpPr>
            <a:spLocks noGrp="1"/>
          </p:cNvSpPr>
          <p:nvPr>
            <p:ph type="title"/>
          </p:nvPr>
        </p:nvSpPr>
        <p:spPr/>
        <p:txBody>
          <a:bodyPr>
            <a:normAutofit/>
          </a:bodyPr>
          <a:lstStyle/>
          <a:p>
            <a:r>
              <a:rPr lang="en-LT" sz="3600" b="1">
                <a:latin typeface="Times New Roman"/>
                <a:cs typeface="Times New Roman"/>
              </a:rPr>
              <a:t>TEMOS AKTUALUMAS</a:t>
            </a:r>
            <a:endParaRPr lang="en-US" sz="3600" b="1">
              <a:latin typeface="Times New Roman"/>
              <a:cs typeface="Times New Roman"/>
            </a:endParaRPr>
          </a:p>
        </p:txBody>
      </p:sp>
      <p:sp>
        <p:nvSpPr>
          <p:cNvPr id="3" name="Content Placeholder 2">
            <a:extLst>
              <a:ext uri="{FF2B5EF4-FFF2-40B4-BE49-F238E27FC236}">
                <a16:creationId xmlns:a16="http://schemas.microsoft.com/office/drawing/2014/main" id="{0622F7A4-B40B-407B-2BA3-827E7976A31D}"/>
              </a:ext>
            </a:extLst>
          </p:cNvPr>
          <p:cNvSpPr>
            <a:spLocks noGrp="1"/>
          </p:cNvSpPr>
          <p:nvPr>
            <p:ph idx="1"/>
          </p:nvPr>
        </p:nvSpPr>
        <p:spPr>
          <a:xfrm>
            <a:off x="838200" y="1620909"/>
            <a:ext cx="10515600" cy="4556054"/>
          </a:xfrm>
        </p:spPr>
        <p:txBody>
          <a:bodyPr vert="horz" lIns="91440" tIns="45720" rIns="91440" bIns="45720" rtlCol="0" anchor="t">
            <a:noAutofit/>
          </a:bodyPr>
          <a:lstStyle/>
          <a:p>
            <a:pPr algn="just">
              <a:lnSpc>
                <a:spcPct val="150000"/>
              </a:lnSpc>
            </a:pPr>
            <a:r>
              <a:rPr lang="lt-LT" sz="2200">
                <a:effectLst/>
                <a:latin typeface="Times New Roman"/>
                <a:ea typeface="Calibri"/>
                <a:cs typeface="Times New Roman"/>
              </a:rPr>
              <a:t>Lėtinė inkstų liga – tai palaipsniui progresuojantis inkstų funkcijos blogėjimas, ilgainiui sukeliantis lėtinį inkstų nepakankamumą.</a:t>
            </a:r>
            <a:r>
              <a:rPr lang="lt-LT" sz="2200">
                <a:effectLst/>
                <a:latin typeface="Times New Roman"/>
                <a:cs typeface="Times New Roman"/>
              </a:rPr>
              <a:t> </a:t>
            </a:r>
            <a:r>
              <a:rPr lang="lt-LT" sz="2200">
                <a:effectLst/>
                <a:latin typeface="Times New Roman"/>
                <a:ea typeface="Calibri"/>
                <a:cs typeface="Times New Roman"/>
              </a:rPr>
              <a:t>Beveik kas dešimtas suaugęs žmogus serga šia liga</a:t>
            </a:r>
            <a:r>
              <a:rPr lang="lt-LT" sz="2200">
                <a:latin typeface="Times New Roman"/>
                <a:ea typeface="Calibri"/>
                <a:cs typeface="Times New Roman"/>
              </a:rPr>
              <a:t>;</a:t>
            </a:r>
            <a:endParaRPr lang="lt-LT" sz="2200">
              <a:ea typeface="Calibri"/>
              <a:cs typeface="Calibri"/>
            </a:endParaRPr>
          </a:p>
          <a:p>
            <a:pPr algn="just">
              <a:lnSpc>
                <a:spcPct val="150000"/>
              </a:lnSpc>
            </a:pPr>
            <a:r>
              <a:rPr lang="lt-LT" sz="2200">
                <a:effectLst/>
                <a:latin typeface="Times New Roman"/>
                <a:ea typeface="Calibri"/>
                <a:cs typeface="Times New Roman"/>
              </a:rPr>
              <a:t>Dauguma tyrimų atsižvelgia tik į pirmąjį </a:t>
            </a:r>
            <a:r>
              <a:rPr lang="lt-LT" sz="2200">
                <a:latin typeface="Times New Roman"/>
                <a:ea typeface="Calibri"/>
                <a:cs typeface="Times New Roman"/>
              </a:rPr>
              <a:t>įvykį (atsidurti ligoninėje dėl širdies nepakankamumo),</a:t>
            </a:r>
            <a:r>
              <a:rPr lang="lt-LT" sz="2200">
                <a:effectLst/>
                <a:latin typeface="Times New Roman"/>
                <a:ea typeface="Calibri"/>
                <a:cs typeface="Times New Roman"/>
              </a:rPr>
              <a:t> o </a:t>
            </a:r>
            <a:r>
              <a:rPr lang="lt-LT" sz="2200">
                <a:latin typeface="Times New Roman"/>
                <a:ea typeface="Calibri"/>
                <a:cs typeface="Times New Roman"/>
              </a:rPr>
              <a:t>vėlesnės</a:t>
            </a:r>
            <a:r>
              <a:rPr lang="lt-LT" sz="2200">
                <a:effectLst/>
                <a:latin typeface="Times New Roman"/>
                <a:ea typeface="Calibri"/>
                <a:cs typeface="Times New Roman"/>
              </a:rPr>
              <a:t> informacijos netikrina. Šiame straipsnyje autoriai </a:t>
            </a:r>
            <a:r>
              <a:rPr lang="lt-LT" sz="2200">
                <a:latin typeface="Times New Roman"/>
                <a:ea typeface="Calibri"/>
                <a:cs typeface="Times New Roman"/>
              </a:rPr>
              <a:t>pastebėjo</a:t>
            </a:r>
            <a:r>
              <a:rPr lang="lt-LT" sz="2200">
                <a:effectLst/>
                <a:latin typeface="Times New Roman"/>
                <a:ea typeface="Calibri"/>
                <a:cs typeface="Times New Roman"/>
              </a:rPr>
              <a:t>, kad skirtingi faktoriai </a:t>
            </a:r>
            <a:r>
              <a:rPr lang="lt-LT" sz="2200">
                <a:latin typeface="Times New Roman"/>
                <a:ea typeface="Calibri"/>
                <a:cs typeface="Times New Roman"/>
              </a:rPr>
              <a:t>daro</a:t>
            </a:r>
            <a:r>
              <a:rPr lang="lt-LT" sz="2200">
                <a:effectLst/>
                <a:latin typeface="Times New Roman"/>
                <a:ea typeface="Calibri"/>
                <a:cs typeface="Times New Roman"/>
              </a:rPr>
              <a:t> įtaką įvykti pirmajam įvykiui ir vėlesniems</a:t>
            </a:r>
            <a:r>
              <a:rPr lang="lt-LT" sz="2200">
                <a:latin typeface="Times New Roman"/>
                <a:ea typeface="Calibri"/>
                <a:cs typeface="Times New Roman"/>
              </a:rPr>
              <a:t>;</a:t>
            </a:r>
            <a:endParaRPr lang="lt-LT" sz="220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pPr>
            <a:r>
              <a:rPr lang="lt-LT" sz="2200">
                <a:latin typeface="Times New Roman"/>
                <a:ea typeface="Calibri"/>
                <a:cs typeface="Times New Roman"/>
              </a:rPr>
              <a:t>Parodyta</a:t>
            </a:r>
            <a:r>
              <a:rPr lang="lt-LT" sz="2200">
                <a:effectLst/>
                <a:latin typeface="Times New Roman"/>
                <a:ea typeface="Calibri"/>
                <a:cs typeface="Times New Roman"/>
              </a:rPr>
              <a:t>, jog </a:t>
            </a:r>
            <a:r>
              <a:rPr lang="lt-LT" sz="2200" err="1">
                <a:effectLst/>
                <a:latin typeface="Times New Roman"/>
                <a:ea typeface="Calibri"/>
                <a:cs typeface="Times New Roman"/>
              </a:rPr>
              <a:t>rekurentinių</a:t>
            </a:r>
            <a:r>
              <a:rPr lang="lt-LT" sz="2200">
                <a:effectLst/>
                <a:latin typeface="Times New Roman"/>
                <a:ea typeface="Calibri"/>
                <a:cs typeface="Times New Roman"/>
              </a:rPr>
              <a:t> įvykių analizė </a:t>
            </a:r>
            <a:r>
              <a:rPr lang="lt-LT" sz="2200">
                <a:latin typeface="Times New Roman"/>
                <a:ea typeface="Calibri"/>
                <a:cs typeface="Times New Roman"/>
              </a:rPr>
              <a:t>suteikia </a:t>
            </a:r>
            <a:r>
              <a:rPr lang="lt-LT" sz="2200">
                <a:effectLst/>
                <a:latin typeface="Times New Roman"/>
                <a:ea typeface="Calibri"/>
                <a:cs typeface="Times New Roman"/>
              </a:rPr>
              <a:t>papildomos informacijos lyginant su standartine išgyvenamumo iki pirmojo įvykio analize.</a:t>
            </a:r>
            <a:r>
              <a:rPr lang="lt-LT" sz="2200">
                <a:latin typeface="Times New Roman"/>
                <a:cs typeface="Times New Roman"/>
              </a:rPr>
              <a:t> </a:t>
            </a:r>
            <a:endParaRPr lang="lt-LT" sz="220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8AE823BB-6546-E07E-A73E-4D24A5B8F4D1}"/>
              </a:ext>
            </a:extLst>
          </p:cNvPr>
          <p:cNvSpPr>
            <a:spLocks noGrp="1"/>
          </p:cNvSpPr>
          <p:nvPr>
            <p:ph type="sldNum" sz="quarter" idx="12"/>
          </p:nvPr>
        </p:nvSpPr>
        <p:spPr/>
        <p:txBody>
          <a:bodyPr/>
          <a:lstStyle/>
          <a:p>
            <a:fld id="{A95D9A50-B77D-A94F-9F6C-BB3509AB2DDA}" type="slidenum">
              <a:rPr lang="en-LT" dirty="0" smtClean="0">
                <a:latin typeface="Times"/>
                <a:cs typeface="Times"/>
              </a:rPr>
              <a:t>3</a:t>
            </a:fld>
            <a:endParaRPr lang="en-US">
              <a:latin typeface="Times"/>
              <a:cs typeface="Times"/>
            </a:endParaRPr>
          </a:p>
        </p:txBody>
      </p:sp>
    </p:spTree>
    <p:extLst>
      <p:ext uri="{BB962C8B-B14F-4D97-AF65-F5344CB8AC3E}">
        <p14:creationId xmlns:p14="http://schemas.microsoft.com/office/powerpoint/2010/main" val="12829196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536E0A-F0CB-A7C1-F3FF-5656A1942B41}"/>
              </a:ext>
            </a:extLst>
          </p:cNvPr>
          <p:cNvSpPr>
            <a:spLocks noGrp="1"/>
          </p:cNvSpPr>
          <p:nvPr>
            <p:ph type="title"/>
          </p:nvPr>
        </p:nvSpPr>
        <p:spPr/>
        <p:txBody>
          <a:bodyPr>
            <a:normAutofit/>
          </a:bodyPr>
          <a:lstStyle/>
          <a:p>
            <a:r>
              <a:rPr lang="en-LT" sz="3600" b="1" dirty="0">
                <a:latin typeface="Times New Roman"/>
                <a:cs typeface="Times New Roman"/>
              </a:rPr>
              <a:t>DUOMENYS</a:t>
            </a:r>
            <a:endParaRPr lang="en-US" sz="3800" b="1" dirty="0">
              <a:latin typeface="Times New Roman"/>
              <a:cs typeface="Times New Roman"/>
            </a:endParaRPr>
          </a:p>
        </p:txBody>
      </p:sp>
      <p:sp>
        <p:nvSpPr>
          <p:cNvPr id="3" name="Content Placeholder 2">
            <a:extLst>
              <a:ext uri="{FF2B5EF4-FFF2-40B4-BE49-F238E27FC236}">
                <a16:creationId xmlns:a16="http://schemas.microsoft.com/office/drawing/2014/main" id="{A8394A8D-B683-42AD-3067-CD74911774B1}"/>
              </a:ext>
            </a:extLst>
          </p:cNvPr>
          <p:cNvSpPr>
            <a:spLocks noGrp="1"/>
          </p:cNvSpPr>
          <p:nvPr>
            <p:ph idx="1"/>
          </p:nvPr>
        </p:nvSpPr>
        <p:spPr>
          <a:xfrm>
            <a:off x="838200" y="1531917"/>
            <a:ext cx="10515600" cy="4645046"/>
          </a:xfrm>
        </p:spPr>
        <p:txBody>
          <a:bodyPr vert="horz" lIns="91440" tIns="45720" rIns="91440" bIns="45720" rtlCol="0" anchor="t">
            <a:normAutofit/>
          </a:bodyPr>
          <a:lstStyle/>
          <a:p>
            <a:pPr algn="just">
              <a:lnSpc>
                <a:spcPct val="150000"/>
              </a:lnSpc>
            </a:pPr>
            <a:r>
              <a:rPr lang="lt-LT" sz="2000" dirty="0">
                <a:effectLst/>
                <a:latin typeface="Times New Roman"/>
                <a:ea typeface="Calibri"/>
                <a:cs typeface="Times New Roman"/>
              </a:rPr>
              <a:t>Buvo 3939 pacientai iš 7 skirtingų klinikų centrų JAV, stebėtų 2003 – 2008 m. Dalyviai buvo stebimi per kasmetinius apsilankymus klinikoje, tarp kurių kas 6 mėnesius buvo atliekami pokalbiai telefonu</a:t>
            </a:r>
            <a:r>
              <a:rPr lang="en-LT" sz="2000" dirty="0">
                <a:latin typeface="Times New Roman"/>
                <a:ea typeface="Calibri"/>
                <a:cs typeface="Times New Roman"/>
              </a:rPr>
              <a:t>;</a:t>
            </a:r>
            <a:endParaRPr lang="en-LT" sz="2000" dirty="0">
              <a:effectLst/>
              <a:latin typeface="Times New Roman"/>
              <a:ea typeface="Calibri"/>
              <a:cs typeface="Times New Roman"/>
            </a:endParaRPr>
          </a:p>
          <a:p>
            <a:pPr algn="just">
              <a:lnSpc>
                <a:spcPct val="150000"/>
              </a:lnSpc>
            </a:pPr>
            <a:r>
              <a:rPr lang="lt-LT" sz="2000" dirty="0">
                <a:latin typeface="Times New Roman"/>
                <a:cs typeface="Times New Roman"/>
              </a:rPr>
              <a:t>Tyrimo metu surinkti klinikiniai rezultatai apėmė galutinę inkstų ligos stadiją, širdies ir kraujagyslių ligas bei mirtį. </a:t>
            </a:r>
            <a:r>
              <a:rPr lang="lt-LT" sz="2000" dirty="0">
                <a:effectLst/>
                <a:latin typeface="Times New Roman"/>
                <a:ea typeface="Calibri"/>
                <a:cs typeface="Times New Roman"/>
              </a:rPr>
              <a:t>Širdies ir kraujagyslių ligų įvykiai sprendžiami remiantis hospitalizacijos įrašų peržiūromis;</a:t>
            </a:r>
            <a:endParaRPr lang="en-LT" sz="2000" dirty="0">
              <a:effectLst/>
              <a:latin typeface="Times New Roman"/>
              <a:ea typeface="Calibri"/>
              <a:cs typeface="Times New Roman"/>
            </a:endParaRPr>
          </a:p>
          <a:p>
            <a:pPr algn="just">
              <a:lnSpc>
                <a:spcPct val="150000"/>
              </a:lnSpc>
            </a:pPr>
            <a:r>
              <a:rPr lang="lt-LT" sz="2000" b="1" dirty="0">
                <a:effectLst/>
                <a:latin typeface="Times New Roman"/>
                <a:ea typeface="Calibri"/>
                <a:cs typeface="Times New Roman"/>
              </a:rPr>
              <a:t>Įvykis</a:t>
            </a:r>
            <a:r>
              <a:rPr lang="lt-LT" sz="2000" dirty="0">
                <a:effectLst/>
                <a:latin typeface="Times New Roman"/>
                <a:ea typeface="Calibri"/>
                <a:cs typeface="Times New Roman"/>
              </a:rPr>
              <a:t> – hospitalizacijų skaičius dėl </a:t>
            </a:r>
            <a:r>
              <a:rPr lang="lt-LT" sz="2000" dirty="0" err="1">
                <a:solidFill>
                  <a:srgbClr val="000000"/>
                </a:solidFill>
                <a:effectLst/>
                <a:latin typeface="Times New Roman"/>
                <a:ea typeface="Calibri"/>
                <a:cs typeface="Times New Roman"/>
              </a:rPr>
              <a:t>stazinio</a:t>
            </a:r>
            <a:r>
              <a:rPr lang="lt-LT" sz="2000" dirty="0">
                <a:solidFill>
                  <a:srgbClr val="000000"/>
                </a:solidFill>
                <a:effectLst/>
                <a:latin typeface="Times New Roman"/>
                <a:ea typeface="Calibri"/>
                <a:cs typeface="Times New Roman"/>
              </a:rPr>
              <a:t> </a:t>
            </a:r>
            <a:r>
              <a:rPr lang="lt-LT" sz="2000" dirty="0">
                <a:effectLst/>
                <a:latin typeface="Times New Roman"/>
                <a:ea typeface="Calibri"/>
                <a:cs typeface="Times New Roman"/>
              </a:rPr>
              <a:t>širdies nepakankamumo, sergant chronine inkstų liga</a:t>
            </a:r>
            <a:r>
              <a:rPr lang="lt-LT" sz="2000" dirty="0">
                <a:latin typeface="Times New Roman"/>
                <a:ea typeface="Calibri"/>
                <a:cs typeface="Times New Roman"/>
              </a:rPr>
              <a:t>; </a:t>
            </a:r>
            <a:endParaRPr lang="en-LT" sz="20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pPr>
            <a:r>
              <a:rPr lang="lt-LT" sz="2000" dirty="0">
                <a:effectLst/>
                <a:latin typeface="Times New Roman"/>
                <a:ea typeface="Calibri"/>
                <a:cs typeface="Times New Roman"/>
              </a:rPr>
              <a:t>Atliekant pasikartojančių įvykių analizę</a:t>
            </a:r>
            <a:r>
              <a:rPr lang="lt-LT" sz="2000" dirty="0">
                <a:latin typeface="Times New Roman"/>
                <a:ea typeface="Calibri"/>
                <a:cs typeface="Times New Roman"/>
              </a:rPr>
              <a:t>, </a:t>
            </a:r>
            <a:r>
              <a:rPr lang="lt-LT" sz="2000" dirty="0">
                <a:effectLst/>
                <a:latin typeface="Times New Roman"/>
                <a:ea typeface="Calibri"/>
                <a:cs typeface="Times New Roman"/>
              </a:rPr>
              <a:t>asmeniui yra rizika būti hospitalizuotam, neatsižvelgiant į tai, ar įvykis įvyko, ar ne.</a:t>
            </a:r>
            <a:r>
              <a:rPr lang="en-LT" sz="2000" dirty="0">
                <a:latin typeface="Times New Roman"/>
                <a:cs typeface="Times New Roman"/>
              </a:rPr>
              <a:t> </a:t>
            </a:r>
            <a:endParaRPr lang="en-LT" sz="20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862A9288-8F33-56A6-15E2-062E5CCCB0CB}"/>
              </a:ext>
            </a:extLst>
          </p:cNvPr>
          <p:cNvSpPr>
            <a:spLocks noGrp="1"/>
          </p:cNvSpPr>
          <p:nvPr>
            <p:ph type="sldNum" sz="quarter" idx="12"/>
          </p:nvPr>
        </p:nvSpPr>
        <p:spPr/>
        <p:txBody>
          <a:bodyPr/>
          <a:lstStyle/>
          <a:p>
            <a:fld id="{A95D9A50-B77D-A94F-9F6C-BB3509AB2DDA}" type="slidenum">
              <a:rPr lang="en-LT" smtClean="0"/>
              <a:t>4</a:t>
            </a:fld>
            <a:endParaRPr lang="en-US"/>
          </a:p>
        </p:txBody>
      </p:sp>
    </p:spTree>
    <p:extLst>
      <p:ext uri="{BB962C8B-B14F-4D97-AF65-F5344CB8AC3E}">
        <p14:creationId xmlns:p14="http://schemas.microsoft.com/office/powerpoint/2010/main" val="24163708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2569D-8372-496B-787A-FE6BBD7B8C1E}"/>
              </a:ext>
            </a:extLst>
          </p:cNvPr>
          <p:cNvSpPr>
            <a:spLocks noGrp="1"/>
          </p:cNvSpPr>
          <p:nvPr>
            <p:ph type="title"/>
          </p:nvPr>
        </p:nvSpPr>
        <p:spPr/>
        <p:txBody>
          <a:bodyPr>
            <a:normAutofit/>
          </a:bodyPr>
          <a:lstStyle/>
          <a:p>
            <a:r>
              <a:rPr lang="en-LT" sz="3600" b="1" dirty="0">
                <a:latin typeface="Times New Roman"/>
                <a:cs typeface="Times New Roman"/>
              </a:rPr>
              <a:t>TYRIMO TIKSLAS</a:t>
            </a:r>
            <a:endParaRPr lang="en-US" sz="3600" b="1" dirty="0">
              <a:latin typeface="Times New Roman"/>
              <a:cs typeface="Times New Roman"/>
            </a:endParaRPr>
          </a:p>
        </p:txBody>
      </p:sp>
      <p:sp>
        <p:nvSpPr>
          <p:cNvPr id="3" name="Content Placeholder 2">
            <a:extLst>
              <a:ext uri="{FF2B5EF4-FFF2-40B4-BE49-F238E27FC236}">
                <a16:creationId xmlns:a16="http://schemas.microsoft.com/office/drawing/2014/main" id="{CBF363D1-0940-DC6B-82EE-9B7DA5EF6F4F}"/>
              </a:ext>
            </a:extLst>
          </p:cNvPr>
          <p:cNvSpPr>
            <a:spLocks noGrp="1"/>
          </p:cNvSpPr>
          <p:nvPr>
            <p:ph idx="1"/>
          </p:nvPr>
        </p:nvSpPr>
        <p:spPr/>
        <p:txBody>
          <a:bodyPr vert="horz" lIns="91440" tIns="45720" rIns="91440" bIns="45720" rtlCol="0" anchor="t">
            <a:normAutofit/>
          </a:bodyPr>
          <a:lstStyle/>
          <a:p>
            <a:pPr marL="0" indent="0" algn="just">
              <a:lnSpc>
                <a:spcPct val="150000"/>
              </a:lnSpc>
              <a:buNone/>
            </a:pPr>
            <a:r>
              <a:rPr lang="lt-LT" sz="2400">
                <a:latin typeface="Times New Roman"/>
                <a:ea typeface="Calibri"/>
                <a:cs typeface="Times New Roman"/>
              </a:rPr>
              <a:t>I</a:t>
            </a:r>
            <a:r>
              <a:rPr lang="lt-LT" sz="2400">
                <a:effectLst/>
                <a:latin typeface="Times New Roman"/>
                <a:ea typeface="Calibri"/>
                <a:cs typeface="Times New Roman"/>
              </a:rPr>
              <a:t>šanalizuoti lėtinio inkstų nepakankamumo kohortos tyrimo duomenis, siekiant nustatyti pacientų, sergančių lėtine inkstų liga (</a:t>
            </a:r>
            <a:r>
              <a:rPr lang="lt-LT" sz="2400" i="1">
                <a:effectLst/>
                <a:latin typeface="Times New Roman"/>
                <a:ea typeface="Calibri"/>
                <a:cs typeface="Times New Roman"/>
              </a:rPr>
              <a:t>angl. </a:t>
            </a:r>
            <a:r>
              <a:rPr lang="lt-LT" sz="2400">
                <a:effectLst/>
                <a:latin typeface="Times New Roman"/>
                <a:ea typeface="Calibri"/>
                <a:cs typeface="Times New Roman"/>
              </a:rPr>
              <a:t>CDK), hospitalizavimo dėl </a:t>
            </a:r>
            <a:r>
              <a:rPr lang="lt-LT" sz="2400" err="1">
                <a:solidFill>
                  <a:srgbClr val="000000"/>
                </a:solidFill>
                <a:effectLst/>
                <a:latin typeface="Times New Roman"/>
                <a:ea typeface="Calibri"/>
                <a:cs typeface="Times New Roman"/>
              </a:rPr>
              <a:t>stazinio</a:t>
            </a:r>
            <a:r>
              <a:rPr lang="lt-LT" sz="2400">
                <a:solidFill>
                  <a:srgbClr val="000000"/>
                </a:solidFill>
                <a:effectLst/>
                <a:latin typeface="Times New Roman"/>
                <a:ea typeface="Calibri"/>
                <a:cs typeface="Times New Roman"/>
              </a:rPr>
              <a:t> </a:t>
            </a:r>
            <a:r>
              <a:rPr lang="lt-LT" sz="2400">
                <a:effectLst/>
                <a:latin typeface="Times New Roman"/>
                <a:ea typeface="Calibri"/>
                <a:cs typeface="Times New Roman"/>
              </a:rPr>
              <a:t>širdies nepakankamumo rizikos veiksnius (dažniausiai sergantys CDK yra hospitalizuojami dėl šios priežasties).</a:t>
            </a:r>
            <a:endParaRPr lang="en-LT" sz="2400">
              <a:effectLst/>
              <a:latin typeface="Times New Roman"/>
              <a:ea typeface="Calibri"/>
              <a:cs typeface="Times New Roman"/>
            </a:endParaRPr>
          </a:p>
          <a:p>
            <a:pPr marL="0" indent="0" algn="just">
              <a:buNone/>
            </a:pPr>
            <a:endParaRPr lang="en-LT">
              <a:ea typeface="Calibri" panose="020F0502020204030204"/>
              <a:cs typeface="Calibri" panose="020F0502020204030204"/>
            </a:endParaRPr>
          </a:p>
        </p:txBody>
      </p:sp>
      <p:sp>
        <p:nvSpPr>
          <p:cNvPr id="4" name="Slide Number Placeholder 3">
            <a:extLst>
              <a:ext uri="{FF2B5EF4-FFF2-40B4-BE49-F238E27FC236}">
                <a16:creationId xmlns:a16="http://schemas.microsoft.com/office/drawing/2014/main" id="{76F9AB77-AC8D-8780-E47C-F8D7D905CC5D}"/>
              </a:ext>
            </a:extLst>
          </p:cNvPr>
          <p:cNvSpPr>
            <a:spLocks noGrp="1"/>
          </p:cNvSpPr>
          <p:nvPr>
            <p:ph type="sldNum" sz="quarter" idx="12"/>
          </p:nvPr>
        </p:nvSpPr>
        <p:spPr/>
        <p:txBody>
          <a:bodyPr/>
          <a:lstStyle/>
          <a:p>
            <a:fld id="{A95D9A50-B77D-A94F-9F6C-BB3509AB2DDA}" type="slidenum">
              <a:rPr lang="en-LT" smtClean="0"/>
              <a:t>5</a:t>
            </a:fld>
            <a:endParaRPr lang="en-US"/>
          </a:p>
        </p:txBody>
      </p:sp>
    </p:spTree>
    <p:extLst>
      <p:ext uri="{BB962C8B-B14F-4D97-AF65-F5344CB8AC3E}">
        <p14:creationId xmlns:p14="http://schemas.microsoft.com/office/powerpoint/2010/main" val="17537200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33FFE2-9626-A6E2-67AC-E3FDC5B1E63D}"/>
              </a:ext>
            </a:extLst>
          </p:cNvPr>
          <p:cNvSpPr>
            <a:spLocks noGrp="1"/>
          </p:cNvSpPr>
          <p:nvPr>
            <p:ph type="title"/>
          </p:nvPr>
        </p:nvSpPr>
        <p:spPr>
          <a:xfrm>
            <a:off x="838200" y="222621"/>
            <a:ext cx="10515600" cy="1325563"/>
          </a:xfrm>
        </p:spPr>
        <p:txBody>
          <a:bodyPr>
            <a:normAutofit/>
          </a:bodyPr>
          <a:lstStyle/>
          <a:p>
            <a:r>
              <a:rPr lang="en-LT" sz="3600" b="1" dirty="0">
                <a:latin typeface="Times New Roman"/>
                <a:cs typeface="Times New Roman"/>
              </a:rPr>
              <a:t>TYRIMO UŽDAVINIAI</a:t>
            </a:r>
            <a:endParaRPr lang="en-US" sz="3600" b="1" dirty="0">
              <a:ea typeface="Calibri Light"/>
              <a:cs typeface="Calibri Light"/>
            </a:endParaRPr>
          </a:p>
        </p:txBody>
      </p:sp>
      <p:sp>
        <p:nvSpPr>
          <p:cNvPr id="3" name="Content Placeholder 2">
            <a:extLst>
              <a:ext uri="{FF2B5EF4-FFF2-40B4-BE49-F238E27FC236}">
                <a16:creationId xmlns:a16="http://schemas.microsoft.com/office/drawing/2014/main" id="{E089C224-3ADC-38BA-8543-35482A847F85}"/>
              </a:ext>
            </a:extLst>
          </p:cNvPr>
          <p:cNvSpPr>
            <a:spLocks noGrp="1"/>
          </p:cNvSpPr>
          <p:nvPr>
            <p:ph idx="1"/>
          </p:nvPr>
        </p:nvSpPr>
        <p:spPr>
          <a:xfrm>
            <a:off x="838200" y="1365662"/>
            <a:ext cx="10515600" cy="4811301"/>
          </a:xfrm>
        </p:spPr>
        <p:txBody>
          <a:bodyPr vert="horz" lIns="91440" tIns="45720" rIns="91440" bIns="45720" rtlCol="0" anchor="t">
            <a:normAutofit fontScale="92500" lnSpcReduction="20000"/>
          </a:bodyPr>
          <a:lstStyle/>
          <a:p>
            <a:pPr marL="0" indent="0" algn="just">
              <a:lnSpc>
                <a:spcPct val="150000"/>
              </a:lnSpc>
              <a:buNone/>
            </a:pPr>
            <a:r>
              <a:rPr lang="lt-LT" sz="2000">
                <a:latin typeface="Times New Roman"/>
                <a:cs typeface="Times New Roman"/>
              </a:rPr>
              <a:t>• Nubraižyti vidutinę </a:t>
            </a:r>
            <a:r>
              <a:rPr lang="lt-LT" sz="2000" err="1">
                <a:latin typeface="Times New Roman"/>
                <a:cs typeface="Times New Roman"/>
              </a:rPr>
              <a:t>sukauptinę</a:t>
            </a:r>
            <a:r>
              <a:rPr lang="lt-LT" sz="2000">
                <a:latin typeface="Times New Roman"/>
                <a:cs typeface="Times New Roman"/>
              </a:rPr>
              <a:t> funkciją lėtinio inkstų nepakankamumo kohortos (CRIC) tyrimo duomenims;</a:t>
            </a:r>
            <a:endParaRPr lang="en-US">
              <a:latin typeface="Times New Roman"/>
              <a:cs typeface="Times New Roman"/>
            </a:endParaRPr>
          </a:p>
          <a:p>
            <a:pPr marL="0" indent="0" algn="just">
              <a:lnSpc>
                <a:spcPct val="150000"/>
              </a:lnSpc>
              <a:buNone/>
            </a:pPr>
            <a:r>
              <a:rPr lang="lt-LT" sz="2000">
                <a:latin typeface="Times New Roman"/>
                <a:cs typeface="Times New Roman"/>
              </a:rPr>
              <a:t>• Teoriškai aprašyti Puasono regresijos ir praplėstus </a:t>
            </a:r>
            <a:r>
              <a:rPr lang="lt-LT" sz="2000" err="1">
                <a:latin typeface="Times New Roman"/>
                <a:cs typeface="Times New Roman"/>
              </a:rPr>
              <a:t>rekurentiniams</a:t>
            </a:r>
            <a:r>
              <a:rPr lang="lt-LT" sz="2000">
                <a:latin typeface="Times New Roman"/>
                <a:cs typeface="Times New Roman"/>
              </a:rPr>
              <a:t> įvykiams išgyvenamumo analizės modelius -  proporcingojo intensyvumo modelis, </a:t>
            </a:r>
            <a:r>
              <a:rPr lang="lt-LT" sz="2000" err="1">
                <a:latin typeface="Times New Roman"/>
                <a:cs typeface="Times New Roman"/>
              </a:rPr>
              <a:t>Prentice'o</a:t>
            </a:r>
            <a:r>
              <a:rPr lang="lt-LT" sz="2000">
                <a:latin typeface="Times New Roman"/>
                <a:cs typeface="Times New Roman"/>
              </a:rPr>
              <a:t>, </a:t>
            </a:r>
            <a:r>
              <a:rPr lang="lt-LT" sz="2000" err="1">
                <a:latin typeface="Times New Roman"/>
                <a:cs typeface="Times New Roman"/>
              </a:rPr>
              <a:t>Williamso</a:t>
            </a:r>
            <a:r>
              <a:rPr lang="lt-LT" sz="2000">
                <a:latin typeface="Times New Roman"/>
                <a:cs typeface="Times New Roman"/>
              </a:rPr>
              <a:t> ir Petersono (</a:t>
            </a:r>
            <a:r>
              <a:rPr lang="lt-LT" sz="2000" err="1">
                <a:latin typeface="Times New Roman"/>
                <a:cs typeface="Times New Roman"/>
              </a:rPr>
              <a:t>trump</a:t>
            </a:r>
            <a:r>
              <a:rPr lang="lt-LT" sz="2000">
                <a:latin typeface="Times New Roman"/>
                <a:cs typeface="Times New Roman"/>
              </a:rPr>
              <a:t>. </a:t>
            </a:r>
            <a:r>
              <a:rPr lang="lt-LT" sz="2000" i="1">
                <a:latin typeface="Times New Roman"/>
                <a:cs typeface="Times New Roman"/>
              </a:rPr>
              <a:t>PWP</a:t>
            </a:r>
            <a:r>
              <a:rPr lang="lt-LT" sz="2000">
                <a:latin typeface="Times New Roman"/>
                <a:cs typeface="Times New Roman"/>
              </a:rPr>
              <a:t>) bendro laiko modelis, </a:t>
            </a:r>
            <a:r>
              <a:rPr lang="lt-LT" sz="2000" err="1">
                <a:latin typeface="Times New Roman"/>
                <a:cs typeface="Times New Roman"/>
              </a:rPr>
              <a:t>Prentice'o</a:t>
            </a:r>
            <a:r>
              <a:rPr lang="lt-LT" sz="2000">
                <a:latin typeface="Times New Roman"/>
                <a:cs typeface="Times New Roman"/>
              </a:rPr>
              <a:t>, </a:t>
            </a:r>
            <a:r>
              <a:rPr lang="lt-LT" sz="2000" err="1">
                <a:latin typeface="Times New Roman"/>
                <a:cs typeface="Times New Roman"/>
              </a:rPr>
              <a:t>Williamso</a:t>
            </a:r>
            <a:r>
              <a:rPr lang="lt-LT" sz="2000">
                <a:latin typeface="Times New Roman"/>
                <a:cs typeface="Times New Roman"/>
              </a:rPr>
              <a:t> ir Petersono laiko tarpo modelis;</a:t>
            </a:r>
            <a:endParaRPr lang="lt-LT" sz="2000">
              <a:latin typeface="Times New Roman" panose="02020603050405020304" pitchFamily="18" charset="0"/>
              <a:cs typeface="Times New Roman" panose="02020603050405020304" pitchFamily="18" charset="0"/>
            </a:endParaRPr>
          </a:p>
          <a:p>
            <a:pPr marL="0" indent="0" algn="just">
              <a:lnSpc>
                <a:spcPct val="150000"/>
              </a:lnSpc>
              <a:buNone/>
            </a:pPr>
            <a:r>
              <a:rPr lang="lt-LT" sz="2000">
                <a:latin typeface="Times New Roman"/>
                <a:cs typeface="Times New Roman"/>
              </a:rPr>
              <a:t>• Pritaikyti Puasono regresiją ir proporcingojo intensyvumo, </a:t>
            </a:r>
            <a:r>
              <a:rPr lang="lt-LT" sz="2000" err="1">
                <a:latin typeface="Times New Roman"/>
                <a:cs typeface="Times New Roman"/>
              </a:rPr>
              <a:t>Prentice'o</a:t>
            </a:r>
            <a:r>
              <a:rPr lang="lt-LT" sz="2000">
                <a:latin typeface="Times New Roman"/>
                <a:cs typeface="Times New Roman"/>
              </a:rPr>
              <a:t>, </a:t>
            </a:r>
            <a:r>
              <a:rPr lang="lt-LT" sz="2000" err="1">
                <a:latin typeface="Times New Roman"/>
                <a:cs typeface="Times New Roman"/>
              </a:rPr>
              <a:t>Williamso</a:t>
            </a:r>
            <a:r>
              <a:rPr lang="lt-LT" sz="2000">
                <a:latin typeface="Times New Roman"/>
                <a:cs typeface="Times New Roman"/>
              </a:rPr>
              <a:t> ir Petersono bendro laiko, bei </a:t>
            </a:r>
            <a:r>
              <a:rPr lang="lt-LT" sz="2000" err="1">
                <a:latin typeface="Times New Roman"/>
                <a:cs typeface="Times New Roman"/>
              </a:rPr>
              <a:t>Prentice'o</a:t>
            </a:r>
            <a:r>
              <a:rPr lang="lt-LT" sz="2000">
                <a:latin typeface="Times New Roman"/>
                <a:cs typeface="Times New Roman"/>
              </a:rPr>
              <a:t>, </a:t>
            </a:r>
            <a:r>
              <a:rPr lang="lt-LT" sz="2000" err="1">
                <a:latin typeface="Times New Roman"/>
                <a:cs typeface="Times New Roman"/>
              </a:rPr>
              <a:t>Williamso</a:t>
            </a:r>
            <a:r>
              <a:rPr lang="lt-LT" sz="2000">
                <a:latin typeface="Times New Roman"/>
                <a:cs typeface="Times New Roman"/>
              </a:rPr>
              <a:t> ir Petersono laiko tarpo modelius CRIC tyrimo duomenims, siekiant ištirti pakartotinio hospitalizavimo dėl </a:t>
            </a:r>
            <a:r>
              <a:rPr lang="lt-LT" sz="2000" err="1">
                <a:latin typeface="Times New Roman"/>
                <a:cs typeface="Times New Roman"/>
              </a:rPr>
              <a:t>stazinio</a:t>
            </a:r>
            <a:r>
              <a:rPr lang="lt-LT" sz="2000">
                <a:latin typeface="Times New Roman"/>
                <a:cs typeface="Times New Roman"/>
              </a:rPr>
              <a:t> širdies nepakankamumo rizikos veiksnius;</a:t>
            </a:r>
          </a:p>
          <a:p>
            <a:pPr marL="0" indent="0" algn="just">
              <a:lnSpc>
                <a:spcPct val="150000"/>
              </a:lnSpc>
              <a:buNone/>
            </a:pPr>
            <a:r>
              <a:rPr lang="lt-LT" sz="2000">
                <a:latin typeface="Times New Roman"/>
                <a:cs typeface="Times New Roman"/>
              </a:rPr>
              <a:t>• Įrodyti, kad </a:t>
            </a:r>
            <a:r>
              <a:rPr lang="lt-LT" sz="2000" err="1">
                <a:latin typeface="Times New Roman"/>
                <a:cs typeface="Times New Roman"/>
              </a:rPr>
              <a:t>rekurentinių</a:t>
            </a:r>
            <a:r>
              <a:rPr lang="lt-LT" sz="2000">
                <a:latin typeface="Times New Roman"/>
                <a:cs typeface="Times New Roman"/>
              </a:rPr>
              <a:t> įvykių analizė gali suteikti daugiau papildomų įžvalgų apie duomenis nei standartine išgyvenamumo analize, tirianti rizikos veiksnius iki pirmojo įvykio;</a:t>
            </a:r>
            <a:endParaRPr lang="lt-LT" sz="2000">
              <a:latin typeface="Times New Roman" panose="02020603050405020304" pitchFamily="18" charset="0"/>
              <a:cs typeface="Times New Roman" panose="02020603050405020304" pitchFamily="18" charset="0"/>
            </a:endParaRPr>
          </a:p>
          <a:p>
            <a:pPr marL="0" indent="0" algn="just">
              <a:lnSpc>
                <a:spcPct val="150000"/>
              </a:lnSpc>
              <a:buNone/>
            </a:pPr>
            <a:r>
              <a:rPr lang="lt-LT" sz="2000" dirty="0">
                <a:latin typeface="Times New Roman" panose="02020603050405020304" pitchFamily="18" charset="0"/>
                <a:cs typeface="Times New Roman" panose="02020603050405020304" pitchFamily="18" charset="0"/>
              </a:rPr>
              <a:t>•  Palyginti rezultatus, gautus pritaikius skirtingus modelius.</a:t>
            </a:r>
            <a:endParaRPr lang="lt-LT" sz="200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C340B5AB-EE27-9B39-762F-D29914E29E41}"/>
              </a:ext>
            </a:extLst>
          </p:cNvPr>
          <p:cNvSpPr>
            <a:spLocks noGrp="1"/>
          </p:cNvSpPr>
          <p:nvPr>
            <p:ph type="sldNum" sz="quarter" idx="12"/>
          </p:nvPr>
        </p:nvSpPr>
        <p:spPr/>
        <p:txBody>
          <a:bodyPr/>
          <a:lstStyle/>
          <a:p>
            <a:fld id="{A95D9A50-B77D-A94F-9F6C-BB3509AB2DDA}" type="slidenum">
              <a:rPr lang="en-LT" smtClean="0"/>
              <a:t>6</a:t>
            </a:fld>
            <a:endParaRPr lang="en-US"/>
          </a:p>
        </p:txBody>
      </p:sp>
    </p:spTree>
    <p:extLst>
      <p:ext uri="{BB962C8B-B14F-4D97-AF65-F5344CB8AC3E}">
        <p14:creationId xmlns:p14="http://schemas.microsoft.com/office/powerpoint/2010/main" val="22427786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92FA8-E01E-060F-AC9D-949E8D03718C}"/>
              </a:ext>
            </a:extLst>
          </p:cNvPr>
          <p:cNvSpPr>
            <a:spLocks noGrp="1"/>
          </p:cNvSpPr>
          <p:nvPr>
            <p:ph type="title"/>
          </p:nvPr>
        </p:nvSpPr>
        <p:spPr/>
        <p:txBody>
          <a:bodyPr>
            <a:normAutofit/>
          </a:bodyPr>
          <a:lstStyle/>
          <a:p>
            <a:r>
              <a:rPr lang="en-LT" sz="3600" b="1" dirty="0">
                <a:latin typeface="Times New Roman"/>
                <a:cs typeface="Times New Roman"/>
              </a:rPr>
              <a:t>PRADINĖ DUOMENŲ ANALIZĖ</a:t>
            </a:r>
            <a:endParaRPr lang="en-US" sz="3600" b="1" dirty="0">
              <a:latin typeface="Times New Roman"/>
              <a:cs typeface="Times New Roman"/>
            </a:endParaRPr>
          </a:p>
        </p:txBody>
      </p:sp>
      <p:sp>
        <p:nvSpPr>
          <p:cNvPr id="3" name="Content Placeholder 2">
            <a:extLst>
              <a:ext uri="{FF2B5EF4-FFF2-40B4-BE49-F238E27FC236}">
                <a16:creationId xmlns:a16="http://schemas.microsoft.com/office/drawing/2014/main" id="{DC30599A-AFF2-F776-EEE3-5DDFDB178102}"/>
              </a:ext>
            </a:extLst>
          </p:cNvPr>
          <p:cNvSpPr>
            <a:spLocks noGrp="1"/>
          </p:cNvSpPr>
          <p:nvPr>
            <p:ph idx="1"/>
          </p:nvPr>
        </p:nvSpPr>
        <p:spPr/>
        <p:txBody>
          <a:bodyPr vert="horz" lIns="91440" tIns="45720" rIns="91440" bIns="45720" rtlCol="0" anchor="t">
            <a:normAutofit/>
          </a:bodyPr>
          <a:lstStyle/>
          <a:p>
            <a:pPr algn="just">
              <a:lnSpc>
                <a:spcPct val="150000"/>
              </a:lnSpc>
            </a:pPr>
            <a:r>
              <a:rPr lang="lt-LT" sz="2400">
                <a:effectLst/>
                <a:latin typeface="Times New Roman"/>
                <a:ea typeface="Calibri"/>
                <a:cs typeface="Times New Roman"/>
              </a:rPr>
              <a:t>Buvo nustatyta, jog vidutinis tiriamųjų amžius 58 m. (</a:t>
            </a:r>
            <a:r>
              <a:rPr lang="lt-LT" sz="2400" i="1">
                <a:latin typeface="Times New Roman"/>
                <a:ea typeface="Calibri"/>
                <a:cs typeface="Times New Roman"/>
              </a:rPr>
              <a:t>standartinis</a:t>
            </a:r>
            <a:r>
              <a:rPr lang="lt-LT" sz="2400" i="1">
                <a:effectLst/>
                <a:latin typeface="Times New Roman"/>
                <a:ea typeface="Calibri"/>
                <a:cs typeface="Times New Roman"/>
              </a:rPr>
              <a:t> </a:t>
            </a:r>
            <a:r>
              <a:rPr lang="lt-LT" sz="2400" i="1">
                <a:latin typeface="Times New Roman"/>
                <a:ea typeface="Calibri"/>
                <a:cs typeface="Times New Roman"/>
              </a:rPr>
              <a:t>nuokrypis</a:t>
            </a:r>
            <a:r>
              <a:rPr lang="lt-LT" sz="2400" i="1">
                <a:effectLst/>
                <a:latin typeface="Times New Roman"/>
                <a:ea typeface="Calibri"/>
                <a:cs typeface="Times New Roman"/>
              </a:rPr>
              <a:t> 11</a:t>
            </a:r>
            <a:r>
              <a:rPr lang="lt-LT" sz="2400">
                <a:effectLst/>
                <a:latin typeface="Times New Roman"/>
                <a:ea typeface="Calibri"/>
                <a:cs typeface="Times New Roman"/>
              </a:rPr>
              <a:t>);</a:t>
            </a:r>
            <a:endParaRPr lang="en-US">
              <a:latin typeface="Times New Roman"/>
              <a:ea typeface="Calibri"/>
              <a:cs typeface="Times New Roman"/>
            </a:endParaRPr>
          </a:p>
          <a:p>
            <a:pPr algn="just">
              <a:lnSpc>
                <a:spcPct val="150000"/>
              </a:lnSpc>
            </a:pPr>
            <a:r>
              <a:rPr lang="lt-LT" sz="2400">
                <a:effectLst/>
                <a:latin typeface="Times New Roman"/>
                <a:ea typeface="Calibri"/>
                <a:cs typeface="Times New Roman"/>
              </a:rPr>
              <a:t>55 </a:t>
            </a:r>
            <a:r>
              <a:rPr lang="en-US" sz="2400">
                <a:effectLst/>
                <a:latin typeface="Times New Roman"/>
                <a:ea typeface="Calibri"/>
                <a:cs typeface="Times New Roman"/>
              </a:rPr>
              <a:t>% </a:t>
            </a:r>
            <a:r>
              <a:rPr lang="lt-LT" sz="2400">
                <a:effectLst/>
                <a:latin typeface="Times New Roman"/>
                <a:ea typeface="Calibri"/>
                <a:cs typeface="Times New Roman"/>
              </a:rPr>
              <a:t>buvo vyrų, 42 </a:t>
            </a:r>
            <a:r>
              <a:rPr lang="en-US" sz="2400">
                <a:effectLst/>
                <a:latin typeface="Times New Roman"/>
                <a:ea typeface="Calibri"/>
                <a:cs typeface="Times New Roman"/>
              </a:rPr>
              <a:t>% </a:t>
            </a:r>
            <a:r>
              <a:rPr lang="lt-LT" sz="2400">
                <a:effectLst/>
                <a:latin typeface="Times New Roman"/>
                <a:ea typeface="Calibri"/>
                <a:cs typeface="Times New Roman"/>
              </a:rPr>
              <a:t>pacientų buvo baltieji, 42 </a:t>
            </a:r>
            <a:r>
              <a:rPr lang="en-US" sz="2400">
                <a:effectLst/>
                <a:latin typeface="Times New Roman"/>
                <a:ea typeface="Calibri"/>
                <a:cs typeface="Times New Roman"/>
              </a:rPr>
              <a:t>% </a:t>
            </a:r>
            <a:r>
              <a:rPr lang="lt-LT" sz="2400">
                <a:effectLst/>
                <a:latin typeface="Times New Roman"/>
                <a:ea typeface="Calibri"/>
                <a:cs typeface="Times New Roman"/>
              </a:rPr>
              <a:t>juodaodžiai, o 13 </a:t>
            </a:r>
            <a:r>
              <a:rPr lang="en-US" sz="2400">
                <a:effectLst/>
                <a:latin typeface="Times New Roman"/>
                <a:ea typeface="Calibri"/>
                <a:cs typeface="Times New Roman"/>
              </a:rPr>
              <a:t>% </a:t>
            </a:r>
            <a:r>
              <a:rPr lang="lt-LT" sz="2400">
                <a:effectLst/>
                <a:latin typeface="Times New Roman"/>
                <a:ea typeface="Calibri"/>
                <a:cs typeface="Times New Roman"/>
              </a:rPr>
              <a:t>ispanų etninės kilmės</a:t>
            </a:r>
            <a:r>
              <a:rPr lang="lt-LT" sz="2400">
                <a:latin typeface="Times New Roman"/>
                <a:ea typeface="Calibri"/>
                <a:cs typeface="Times New Roman"/>
              </a:rPr>
              <a:t>; </a:t>
            </a:r>
            <a:endParaRPr lang="lt-LT" sz="240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pPr>
            <a:r>
              <a:rPr lang="lt-LT" sz="2400">
                <a:effectLst/>
                <a:latin typeface="Times New Roman"/>
                <a:ea typeface="Calibri"/>
                <a:cs typeface="Times New Roman"/>
              </a:rPr>
              <a:t>Apie pusę pacientų sirgo diabetu.</a:t>
            </a:r>
            <a:r>
              <a:rPr lang="lt-LT" sz="2400">
                <a:latin typeface="Times New Roman"/>
                <a:ea typeface="Calibri"/>
                <a:cs typeface="Times New Roman"/>
              </a:rPr>
              <a:t> </a:t>
            </a:r>
            <a:endParaRPr lang="en-LT" sz="2400">
              <a:effectLst/>
              <a:latin typeface="Times New Roman" panose="02020603050405020304" pitchFamily="18" charset="0"/>
              <a:ea typeface="Calibri" panose="020F0502020204030204" pitchFamily="34" charset="0"/>
              <a:cs typeface="Times New Roman" panose="02020603050405020304" pitchFamily="18" charset="0"/>
            </a:endParaRPr>
          </a:p>
          <a:p>
            <a:pPr algn="just"/>
            <a:endParaRPr lang="en-LT">
              <a:ea typeface="Calibri" panose="020F0502020204030204"/>
              <a:cs typeface="Calibri" panose="020F0502020204030204"/>
            </a:endParaRPr>
          </a:p>
        </p:txBody>
      </p:sp>
      <p:sp>
        <p:nvSpPr>
          <p:cNvPr id="4" name="Slide Number Placeholder 3">
            <a:extLst>
              <a:ext uri="{FF2B5EF4-FFF2-40B4-BE49-F238E27FC236}">
                <a16:creationId xmlns:a16="http://schemas.microsoft.com/office/drawing/2014/main" id="{D0C5E933-85C9-267E-8714-09CA37C09B41}"/>
              </a:ext>
            </a:extLst>
          </p:cNvPr>
          <p:cNvSpPr>
            <a:spLocks noGrp="1"/>
          </p:cNvSpPr>
          <p:nvPr>
            <p:ph type="sldNum" sz="quarter" idx="12"/>
          </p:nvPr>
        </p:nvSpPr>
        <p:spPr/>
        <p:txBody>
          <a:bodyPr/>
          <a:lstStyle/>
          <a:p>
            <a:fld id="{A95D9A50-B77D-A94F-9F6C-BB3509AB2DDA}" type="slidenum">
              <a:rPr lang="en-LT" smtClean="0"/>
              <a:t>7</a:t>
            </a:fld>
            <a:endParaRPr lang="en-US"/>
          </a:p>
        </p:txBody>
      </p:sp>
    </p:spTree>
    <p:extLst>
      <p:ext uri="{BB962C8B-B14F-4D97-AF65-F5344CB8AC3E}">
        <p14:creationId xmlns:p14="http://schemas.microsoft.com/office/powerpoint/2010/main" val="37162110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a:extLst>
              <a:ext uri="{FF2B5EF4-FFF2-40B4-BE49-F238E27FC236}">
                <a16:creationId xmlns:a16="http://schemas.microsoft.com/office/drawing/2014/main" id="{1601F446-447D-BD2D-5985-F69D4CF5716F}"/>
              </a:ext>
            </a:extLst>
          </p:cNvPr>
          <p:cNvSpPr>
            <a:spLocks noGrp="1"/>
          </p:cNvSpPr>
          <p:nvPr>
            <p:ph type="title"/>
          </p:nvPr>
        </p:nvSpPr>
        <p:spPr>
          <a:xfrm>
            <a:off x="838200" y="332510"/>
            <a:ext cx="10515600" cy="1493116"/>
          </a:xfrm>
        </p:spPr>
        <p:txBody>
          <a:bodyPr>
            <a:normAutofit/>
          </a:bodyPr>
          <a:lstStyle/>
          <a:p>
            <a:r>
              <a:rPr lang="lt-LT" sz="3600" b="1" dirty="0">
                <a:latin typeface="Times New Roman" panose="02020603050405020304" pitchFamily="18" charset="0"/>
                <a:cs typeface="Times New Roman" panose="02020603050405020304" pitchFamily="18" charset="0"/>
              </a:rPr>
              <a:t>VIDUTINĖ SUKAUPTINĖ FUNKCIJA (ANGL. MEAN CUMULATIVE FUNCTION)</a:t>
            </a:r>
          </a:p>
        </p:txBody>
      </p:sp>
      <p:sp>
        <p:nvSpPr>
          <p:cNvPr id="3" name="Turinio vietos rezervavimo ženklas 2">
            <a:extLst>
              <a:ext uri="{FF2B5EF4-FFF2-40B4-BE49-F238E27FC236}">
                <a16:creationId xmlns:a16="http://schemas.microsoft.com/office/drawing/2014/main" id="{94C77C7B-95C9-9562-9FE8-D272C25E929C}"/>
              </a:ext>
            </a:extLst>
          </p:cNvPr>
          <p:cNvSpPr>
            <a:spLocks noGrp="1"/>
          </p:cNvSpPr>
          <p:nvPr>
            <p:ph idx="1"/>
          </p:nvPr>
        </p:nvSpPr>
        <p:spPr>
          <a:xfrm>
            <a:off x="838200" y="2337416"/>
            <a:ext cx="10515600" cy="3521100"/>
          </a:xfrm>
        </p:spPr>
        <p:txBody>
          <a:bodyPr vert="horz" lIns="91440" tIns="45720" rIns="91440" bIns="45720" rtlCol="0" anchor="t">
            <a:normAutofit/>
          </a:bodyPr>
          <a:lstStyle/>
          <a:p>
            <a:pPr marL="0" indent="0" algn="just">
              <a:lnSpc>
                <a:spcPct val="100000"/>
              </a:lnSpc>
              <a:buNone/>
            </a:pPr>
            <a:r>
              <a:rPr lang="lt-LT" sz="2400">
                <a:latin typeface="Times New Roman"/>
                <a:cs typeface="Times New Roman"/>
              </a:rPr>
              <a:t>Tai </a:t>
            </a:r>
            <a:r>
              <a:rPr lang="lt-LT" sz="2400" err="1">
                <a:latin typeface="Times New Roman"/>
                <a:cs typeface="Times New Roman"/>
              </a:rPr>
              <a:t>rekurentiniams</a:t>
            </a:r>
            <a:r>
              <a:rPr lang="lt-LT" sz="2400">
                <a:latin typeface="Times New Roman"/>
                <a:cs typeface="Times New Roman"/>
              </a:rPr>
              <a:t> įvykiams Kaplano – Mejerio kreivių atitikmuo, kuris parodo </a:t>
            </a:r>
            <a:r>
              <a:rPr lang="lt-LT" sz="2400" err="1">
                <a:latin typeface="Times New Roman"/>
                <a:cs typeface="Times New Roman"/>
              </a:rPr>
              <a:t>sukauptinį</a:t>
            </a:r>
            <a:r>
              <a:rPr lang="lt-LT" sz="2400">
                <a:latin typeface="Times New Roman"/>
                <a:cs typeface="Times New Roman"/>
              </a:rPr>
              <a:t> įvykių pasikartojimų skaičių. Dar vadinama kaupiamojo intensyvumo funkcija (</a:t>
            </a:r>
            <a:r>
              <a:rPr lang="lt-LT" sz="2400" i="1">
                <a:latin typeface="Times New Roman"/>
                <a:cs typeface="Times New Roman"/>
              </a:rPr>
              <a:t>angl</a:t>
            </a:r>
            <a:r>
              <a:rPr lang="lt-LT" sz="2400">
                <a:latin typeface="Times New Roman"/>
                <a:cs typeface="Times New Roman"/>
              </a:rPr>
              <a:t>. CIF).</a:t>
            </a:r>
            <a:endParaRPr lang="en-US">
              <a:latin typeface="Times New Roman"/>
              <a:cs typeface="Times New Roman"/>
            </a:endParaRPr>
          </a:p>
          <a:p>
            <a:pPr marL="0" indent="0" algn="just">
              <a:lnSpc>
                <a:spcPct val="100000"/>
              </a:lnSpc>
              <a:buNone/>
            </a:pPr>
            <a:r>
              <a:rPr lang="lt-LT" sz="2400">
                <a:latin typeface="Times New Roman"/>
                <a:cs typeface="Times New Roman"/>
              </a:rPr>
              <a:t>Interpretacija:</a:t>
            </a:r>
          </a:p>
          <a:p>
            <a:pPr lvl="1" algn="just">
              <a:lnSpc>
                <a:spcPct val="100000"/>
              </a:lnSpc>
            </a:pPr>
            <a:r>
              <a:rPr lang="lt-LT">
                <a:latin typeface="Times New Roman"/>
                <a:cs typeface="Times New Roman"/>
              </a:rPr>
              <a:t>Tiesi linija (pastovus didėjimas) rodo, kad įvykių skaičius išlieka toks pat keičiantis metams;</a:t>
            </a:r>
          </a:p>
          <a:p>
            <a:pPr lvl="1" algn="just">
              <a:lnSpc>
                <a:spcPct val="100000"/>
              </a:lnSpc>
            </a:pPr>
            <a:r>
              <a:rPr lang="lt-LT">
                <a:latin typeface="Times New Roman"/>
                <a:cs typeface="Times New Roman"/>
              </a:rPr>
              <a:t>Įgaubta į viršų (vis statesnė) rodo, kad paciento būklė blogėja, nes laikui bėgant vis dažniau įvyksta įvykiai. </a:t>
            </a:r>
            <a:endParaRPr lang="lt-LT">
              <a:latin typeface="Times New Roman" panose="02020603050405020304" pitchFamily="18" charset="0"/>
              <a:cs typeface="Times New Roman" panose="02020603050405020304" pitchFamily="18" charset="0"/>
            </a:endParaRPr>
          </a:p>
        </p:txBody>
      </p:sp>
      <p:sp>
        <p:nvSpPr>
          <p:cNvPr id="4" name="Skaidrės numerio vietos rezervavimo ženklas 3">
            <a:extLst>
              <a:ext uri="{FF2B5EF4-FFF2-40B4-BE49-F238E27FC236}">
                <a16:creationId xmlns:a16="http://schemas.microsoft.com/office/drawing/2014/main" id="{125084D9-B569-1C14-9C9E-048E1EC07C97}"/>
              </a:ext>
            </a:extLst>
          </p:cNvPr>
          <p:cNvSpPr>
            <a:spLocks noGrp="1"/>
          </p:cNvSpPr>
          <p:nvPr>
            <p:ph type="sldNum" sz="quarter" idx="12"/>
          </p:nvPr>
        </p:nvSpPr>
        <p:spPr/>
        <p:txBody>
          <a:bodyPr/>
          <a:lstStyle/>
          <a:p>
            <a:fld id="{A95D9A50-B77D-A94F-9F6C-BB3509AB2DDA}" type="slidenum">
              <a:rPr lang="en-LT" smtClean="0"/>
              <a:t>8</a:t>
            </a:fld>
            <a:endParaRPr lang="en-LT"/>
          </a:p>
        </p:txBody>
      </p:sp>
    </p:spTree>
    <p:extLst>
      <p:ext uri="{BB962C8B-B14F-4D97-AF65-F5344CB8AC3E}">
        <p14:creationId xmlns:p14="http://schemas.microsoft.com/office/powerpoint/2010/main" val="31969879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a:extLst>
              <a:ext uri="{FF2B5EF4-FFF2-40B4-BE49-F238E27FC236}">
                <a16:creationId xmlns:a16="http://schemas.microsoft.com/office/drawing/2014/main" id="{5AB5F0DC-24C4-09EE-F8C1-C91A83A96A2F}"/>
              </a:ext>
            </a:extLst>
          </p:cNvPr>
          <p:cNvSpPr>
            <a:spLocks noGrp="1"/>
          </p:cNvSpPr>
          <p:nvPr>
            <p:ph type="title"/>
          </p:nvPr>
        </p:nvSpPr>
        <p:spPr>
          <a:xfrm>
            <a:off x="672936" y="320675"/>
            <a:ext cx="10680864" cy="1325563"/>
          </a:xfrm>
        </p:spPr>
        <p:txBody>
          <a:bodyPr>
            <a:normAutofit/>
          </a:bodyPr>
          <a:lstStyle/>
          <a:p>
            <a:r>
              <a:rPr lang="lt-LT" sz="3600" b="1" dirty="0">
                <a:latin typeface="Times New Roman" panose="02020603050405020304" pitchFamily="18" charset="0"/>
                <a:cs typeface="Times New Roman" panose="02020603050405020304" pitchFamily="18" charset="0"/>
              </a:rPr>
              <a:t>VIDUTINĖ SUKAUPTINĖ FUNKCIJA PRITAIKYTA DUOMENIMS</a:t>
            </a:r>
          </a:p>
        </p:txBody>
      </p:sp>
      <p:pic>
        <p:nvPicPr>
          <p:cNvPr id="5" name="Turinio vietos rezervavimo ženklas 4" descr="Paveikslėlis, kuriame yra tekstas, ekrano kopija, diagrama, Grafikas&#10;&#10;Automatiškai sugeneruotas aprašymas">
            <a:extLst>
              <a:ext uri="{FF2B5EF4-FFF2-40B4-BE49-F238E27FC236}">
                <a16:creationId xmlns:a16="http://schemas.microsoft.com/office/drawing/2014/main" id="{38D22FD4-8167-9ED9-6497-BFB76F63766B}"/>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731323" y="1646238"/>
            <a:ext cx="5181600" cy="4722078"/>
          </a:xfrm>
          <a:prstGeom prst="rect">
            <a:avLst/>
          </a:prstGeom>
        </p:spPr>
      </p:pic>
      <p:sp>
        <p:nvSpPr>
          <p:cNvPr id="7" name="Turinio vietos rezervavimo ženklas 6">
            <a:extLst>
              <a:ext uri="{FF2B5EF4-FFF2-40B4-BE49-F238E27FC236}">
                <a16:creationId xmlns:a16="http://schemas.microsoft.com/office/drawing/2014/main" id="{B1ACF8FE-48AF-56EB-7D37-E058C4EA8AED}"/>
              </a:ext>
            </a:extLst>
          </p:cNvPr>
          <p:cNvSpPr>
            <a:spLocks noGrp="1"/>
          </p:cNvSpPr>
          <p:nvPr>
            <p:ph sz="half" idx="2"/>
          </p:nvPr>
        </p:nvSpPr>
        <p:spPr/>
        <p:txBody>
          <a:bodyPr vert="horz" lIns="91440" tIns="45720" rIns="91440" bIns="45720" rtlCol="0" anchor="t">
            <a:normAutofit/>
          </a:bodyPr>
          <a:lstStyle/>
          <a:p>
            <a:pPr algn="just"/>
            <a:r>
              <a:rPr lang="lt-LT" sz="2400">
                <a:effectLst/>
                <a:latin typeface="Times New Roman"/>
                <a:ea typeface="Calibri"/>
                <a:cs typeface="Times New Roman"/>
              </a:rPr>
              <a:t>X ašis - </a:t>
            </a:r>
            <a:r>
              <a:rPr lang="lt-LT" sz="2400">
                <a:latin typeface="Times New Roman"/>
                <a:ea typeface="Calibri"/>
                <a:cs typeface="Times New Roman"/>
              </a:rPr>
              <a:t>laikotarpis</a:t>
            </a:r>
            <a:r>
              <a:rPr lang="lt-LT" sz="2400">
                <a:effectLst/>
                <a:latin typeface="Times New Roman"/>
                <a:ea typeface="Calibri"/>
                <a:cs typeface="Times New Roman"/>
              </a:rPr>
              <a:t> </a:t>
            </a:r>
            <a:r>
              <a:rPr lang="lt-LT" sz="2400">
                <a:latin typeface="Times New Roman"/>
                <a:ea typeface="Calibri"/>
                <a:cs typeface="Times New Roman"/>
              </a:rPr>
              <a:t>metais</a:t>
            </a:r>
            <a:r>
              <a:rPr lang="lt-LT" sz="2400">
                <a:effectLst/>
                <a:latin typeface="Times New Roman"/>
                <a:ea typeface="Calibri"/>
                <a:cs typeface="Times New Roman"/>
              </a:rPr>
              <a:t> nuo įsitraukimo į tyrimą (pradžia, kai pacientas susirgo</a:t>
            </a:r>
            <a:r>
              <a:rPr lang="lt-LT" sz="2400">
                <a:latin typeface="Times New Roman"/>
                <a:ea typeface="Calibri"/>
                <a:cs typeface="Times New Roman"/>
              </a:rPr>
              <a:t>);</a:t>
            </a:r>
            <a:endParaRPr lang="en-US">
              <a:latin typeface="Times New Roman"/>
              <a:ea typeface="Calibri"/>
              <a:cs typeface="Times New Roman"/>
            </a:endParaRPr>
          </a:p>
          <a:p>
            <a:pPr algn="just"/>
            <a:r>
              <a:rPr lang="lt-LT" sz="2400">
                <a:effectLst/>
                <a:latin typeface="Times New Roman"/>
                <a:ea typeface="Calibri"/>
                <a:cs typeface="Times New Roman"/>
              </a:rPr>
              <a:t>Y ašis reprezentuoja vidutinį hospitalizavimo skaičių dėl </a:t>
            </a:r>
            <a:r>
              <a:rPr lang="lt-LT" sz="2400" err="1">
                <a:solidFill>
                  <a:srgbClr val="000000"/>
                </a:solidFill>
                <a:effectLst/>
                <a:latin typeface="Times New Roman"/>
                <a:ea typeface="Calibri"/>
                <a:cs typeface="Times New Roman"/>
              </a:rPr>
              <a:t>stazinio</a:t>
            </a:r>
            <a:r>
              <a:rPr lang="lt-LT" sz="2400">
                <a:solidFill>
                  <a:srgbClr val="000000"/>
                </a:solidFill>
                <a:effectLst/>
                <a:latin typeface="Times New Roman"/>
                <a:ea typeface="Calibri"/>
                <a:cs typeface="Times New Roman"/>
              </a:rPr>
              <a:t> </a:t>
            </a:r>
            <a:r>
              <a:rPr lang="lt-LT" sz="2400">
                <a:effectLst/>
                <a:latin typeface="Times New Roman"/>
                <a:ea typeface="Calibri"/>
                <a:cs typeface="Times New Roman"/>
              </a:rPr>
              <a:t>širdies nepakankamumo</a:t>
            </a:r>
            <a:r>
              <a:rPr lang="lt-LT" sz="2400">
                <a:latin typeface="Times New Roman"/>
                <a:ea typeface="Calibri"/>
                <a:cs typeface="Times New Roman"/>
              </a:rPr>
              <a:t>;</a:t>
            </a:r>
            <a:endParaRPr lang="lt-LT" sz="2400">
              <a:effectLst/>
              <a:latin typeface="Times New Roman" panose="02020603050405020304" pitchFamily="18" charset="0"/>
              <a:ea typeface="Calibri" panose="020F0502020204030204" pitchFamily="34" charset="0"/>
              <a:cs typeface="Times New Roman" panose="02020603050405020304" pitchFamily="18" charset="0"/>
            </a:endParaRPr>
          </a:p>
          <a:p>
            <a:pPr algn="just"/>
            <a:r>
              <a:rPr lang="lt-LT" sz="2400">
                <a:effectLst/>
                <a:latin typeface="Times New Roman"/>
                <a:ea typeface="Calibri"/>
                <a:cs typeface="Times New Roman"/>
              </a:rPr>
              <a:t>Suskirstyta pagal tautybės grupę.</a:t>
            </a:r>
          </a:p>
          <a:p>
            <a:pPr marL="0" indent="0" algn="just">
              <a:buNone/>
            </a:pPr>
            <a:endParaRPr lang="lt-LT">
              <a:ea typeface="Calibri" panose="020F0502020204030204"/>
              <a:cs typeface="Calibri" panose="020F0502020204030204"/>
            </a:endParaRPr>
          </a:p>
        </p:txBody>
      </p:sp>
      <p:sp>
        <p:nvSpPr>
          <p:cNvPr id="4" name="Skaidrės numerio vietos rezervavimo ženklas 3">
            <a:extLst>
              <a:ext uri="{FF2B5EF4-FFF2-40B4-BE49-F238E27FC236}">
                <a16:creationId xmlns:a16="http://schemas.microsoft.com/office/drawing/2014/main" id="{5B889564-27C3-ABB7-2CED-131BC0AF7E84}"/>
              </a:ext>
            </a:extLst>
          </p:cNvPr>
          <p:cNvSpPr>
            <a:spLocks noGrp="1"/>
          </p:cNvSpPr>
          <p:nvPr>
            <p:ph type="sldNum" sz="quarter" idx="12"/>
          </p:nvPr>
        </p:nvSpPr>
        <p:spPr/>
        <p:txBody>
          <a:bodyPr/>
          <a:lstStyle/>
          <a:p>
            <a:fld id="{A95D9A50-B77D-A94F-9F6C-BB3509AB2DDA}" type="slidenum">
              <a:rPr lang="en-LT" smtClean="0"/>
              <a:t>9</a:t>
            </a:fld>
            <a:endParaRPr lang="en-LT"/>
          </a:p>
        </p:txBody>
      </p:sp>
    </p:spTree>
    <p:extLst>
      <p:ext uri="{BB962C8B-B14F-4D97-AF65-F5344CB8AC3E}">
        <p14:creationId xmlns:p14="http://schemas.microsoft.com/office/powerpoint/2010/main" val="26232272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296</TotalTime>
  <Words>1400</Words>
  <Application>Microsoft Macintosh PowerPoint</Application>
  <PresentationFormat>Widescreen</PresentationFormat>
  <Paragraphs>109</Paragraphs>
  <Slides>24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Arial</vt:lpstr>
      <vt:lpstr>Calibri</vt:lpstr>
      <vt:lpstr>Calibri Light</vt:lpstr>
      <vt:lpstr>Cambria Math</vt:lpstr>
      <vt:lpstr>Times</vt:lpstr>
      <vt:lpstr>Times New Roman</vt:lpstr>
      <vt:lpstr>Office Theme</vt:lpstr>
      <vt:lpstr>1 LABORATORINIS DARBAS. STRAIPSNIO APŽVALGA</vt:lpstr>
      <vt:lpstr>INFORMACIJA APIE STRAIPSNĮ</vt:lpstr>
      <vt:lpstr>TEMOS AKTUALUMAS</vt:lpstr>
      <vt:lpstr>DUOMENYS</vt:lpstr>
      <vt:lpstr>TYRIMO TIKSLAS</vt:lpstr>
      <vt:lpstr>TYRIMO UŽDAVINIAI</vt:lpstr>
      <vt:lpstr>PRADINĖ DUOMENŲ ANALIZĖ</vt:lpstr>
      <vt:lpstr>VIDUTINĖ SUKAUPTINĖ FUNKCIJA (ANGL. MEAN CUMULATIVE FUNCTION)</vt:lpstr>
      <vt:lpstr>VIDUTINĖ SUKAUPTINĖ FUNKCIJA PRITAIKYTA DUOMENIMS</vt:lpstr>
      <vt:lpstr>PUASONO REGRESIJA REKURENTINIAMS ĮVYKIAMS IŠGYVENAMUMO ANALIZĖJE</vt:lpstr>
      <vt:lpstr>KOKSO PROPORCINGŲJŲ RIZIKŲ MODELIO PLĖTINIAI REKURENTINIAMS ĮVYKIAMS</vt:lpstr>
      <vt:lpstr>PROPORCINGOJO INTENSYVUMO MODELIS (ANDERSONO - GILLO)</vt:lpstr>
      <vt:lpstr>PRENTICE, WILLIAMS AND PETERSON BENDRO LAIKO MODELIS</vt:lpstr>
      <vt:lpstr>PRENTICE, WILLIAMS AND PETERSON BENDRO LAIKO MODELIS</vt:lpstr>
      <vt:lpstr>PRENTICE, WILLIAMS AND PETERSON LAIKO TARPO MODELIS</vt:lpstr>
      <vt:lpstr>REKURENTINIAI ĮVYKIAI - TEORIŠKAI</vt:lpstr>
      <vt:lpstr>REZULTATAI</vt:lpstr>
      <vt:lpstr>REZULTATAI</vt:lpstr>
      <vt:lpstr>REZULTATAI</vt:lpstr>
      <vt:lpstr>REZULTATAI</vt:lpstr>
      <vt:lpstr>REZULTATAI</vt:lpstr>
      <vt:lpstr>IŠVADOS</vt:lpstr>
      <vt:lpstr>REKOMENDACIJOS</vt:lpstr>
      <vt:lpstr>AČIŪ UŽ DĖMESĮ!</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Simona Gelžinytė</dc:creator>
  <cp:lastModifiedBy>Simona Gelžinytė</cp:lastModifiedBy>
  <cp:revision>2</cp:revision>
  <dcterms:created xsi:type="dcterms:W3CDTF">2023-10-01T08:23:43Z</dcterms:created>
  <dcterms:modified xsi:type="dcterms:W3CDTF">2023-10-01T13:19:59Z</dcterms:modified>
</cp:coreProperties>
</file>