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63" r:id="rId3"/>
    <p:sldId id="258" r:id="rId4"/>
    <p:sldId id="259" r:id="rId5"/>
    <p:sldId id="261" r:id="rId6"/>
    <p:sldId id="260" r:id="rId7"/>
    <p:sldId id="264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4494" autoAdjust="0"/>
  </p:normalViewPr>
  <p:slideViewPr>
    <p:cSldViewPr snapToGrid="0">
      <p:cViewPr varScale="1">
        <p:scale>
          <a:sx n="66" d="100"/>
          <a:sy n="66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08D-9B16-49DE-B92E-C197AB387CE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90DA-B0EB-460E-BCF1-9EE11E2D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Average the results</a:t>
            </a:r>
            <a:r>
              <a:rPr lang="en-US" baseline="0" dirty="0" smtClean="0"/>
              <a:t> of independent estimators</a:t>
            </a:r>
          </a:p>
          <a:p>
            <a:r>
              <a:rPr lang="en-US" baseline="0" dirty="0" smtClean="0"/>
              <a:t>Base estimators are built sequentially and one tries to reduce bias of the combined estimator – goal is to produce a power ensemble from several weak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90DA-B0EB-460E-BCF1-9EE11E2D23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7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3A239F-0267-404C-94F2-FBB7D071EB9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092A-322D-4AB2-AF48-C10BBD3A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learning#Applic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ipy.org/Tentative_NumPy_Tutorial" TargetMode="External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dev/modules/generated/sklearn.ensemble.RandomForestClassifier.html" TargetMode="External"/><Relationship Id="rId4" Type="http://schemas.openxmlformats.org/officeDocument/2006/relationships/hyperlink" Target="http://pandas.pydata.org/pandas-docs/stable/10mi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Boschert</a:t>
            </a:r>
          </a:p>
          <a:p>
            <a:r>
              <a:rPr lang="en-US" dirty="0" smtClean="0"/>
              <a:t>Director of BI, Old Town 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chadboschert</a:t>
            </a:r>
            <a:endParaRPr lang="en-US" dirty="0" smtClean="0"/>
          </a:p>
          <a:p>
            <a:r>
              <a:rPr lang="en-US" dirty="0" smtClean="0"/>
              <a:t>LinkedIn, Meetup</a:t>
            </a:r>
          </a:p>
        </p:txBody>
      </p:sp>
    </p:spTree>
    <p:extLst>
      <p:ext uri="{BB962C8B-B14F-4D97-AF65-F5344CB8AC3E}">
        <p14:creationId xmlns:p14="http://schemas.microsoft.com/office/powerpoint/2010/main" val="1665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pic>
        <p:nvPicPr>
          <p:cNvPr id="3076" name="Picture 4" descr="http://img.memecdn.com/how-titanic-really-sank_o_1239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71" y="1063552"/>
            <a:ext cx="7424493" cy="570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9200" y="2084832"/>
            <a:ext cx="3433571" cy="39730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strike="sngStrike" dirty="0" smtClean="0"/>
              <a:t>sloth</a:t>
            </a:r>
            <a:r>
              <a:rPr lang="en-US" dirty="0" smtClean="0"/>
              <a:t> sleuth through Titanic survivor data</a:t>
            </a:r>
          </a:p>
          <a:p>
            <a:pPr marL="0" indent="0">
              <a:buNone/>
            </a:pPr>
            <a:r>
              <a:rPr lang="en-US" dirty="0" smtClean="0"/>
              <a:t>Predict who survived and who didn’t</a:t>
            </a:r>
          </a:p>
          <a:p>
            <a:pPr marL="0" indent="0">
              <a:buNone/>
            </a:pPr>
            <a:r>
              <a:rPr lang="en-US" dirty="0" smtClean="0"/>
              <a:t>Be Kings (and Queens) of the world!!!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199" y="5992584"/>
            <a:ext cx="3433571" cy="713232"/>
          </a:xfrm>
          <a:prstGeom prst="rect">
            <a:avLst/>
          </a:prstGeom>
        </p:spPr>
        <p:txBody>
          <a:bodyPr anchor="b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mtClean="0"/>
              <a:t>Dataset </a:t>
            </a:r>
            <a:r>
              <a:rPr lang="en-US" dirty="0" smtClean="0"/>
              <a:t>and demo</a:t>
            </a:r>
            <a:br>
              <a:rPr lang="en-US" dirty="0" smtClean="0"/>
            </a:br>
            <a:r>
              <a:rPr lang="en-US" dirty="0" smtClean="0"/>
              <a:t>inspired by: </a:t>
            </a:r>
            <a:r>
              <a:rPr lang="en-US" dirty="0" err="1" smtClean="0">
                <a:hlinkClick r:id="rId3"/>
              </a:rPr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training data with known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Manually analyze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that data - clean, </a:t>
            </a:r>
            <a:r>
              <a:rPr lang="en-US" dirty="0"/>
              <a:t>normalize</a:t>
            </a:r>
            <a:r>
              <a:rPr lang="en-US" dirty="0" smtClean="0"/>
              <a:t>, transform,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our model – create prediction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test data without known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the test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the predictions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https://en.wikipedia.org/wiki/Decision_tree_learning</a:t>
            </a:r>
          </a:p>
        </p:txBody>
      </p:sp>
      <p:pic>
        <p:nvPicPr>
          <p:cNvPr id="1026" name="Picture 2" descr="https://upload.wikimedia.org/wikipedia/commons/f/f3/CART_tree_titanic_surviv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1464988"/>
            <a:ext cx="5521489" cy="51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sklearn.ensemble.RandomForestClassifier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Ensemble Methods</a:t>
            </a:r>
            <a:r>
              <a:rPr lang="en-US" dirty="0" smtClean="0"/>
              <a:t> reduce </a:t>
            </a:r>
            <a:r>
              <a:rPr lang="en-US" b="1" dirty="0" smtClean="0"/>
              <a:t>over-fitting</a:t>
            </a:r>
            <a:r>
              <a:rPr lang="en-US" dirty="0" smtClean="0"/>
              <a:t> by combining the predictions of multiple base estimators through </a:t>
            </a:r>
            <a:r>
              <a:rPr lang="en-US" b="1" dirty="0" smtClean="0"/>
              <a:t>averaging methods</a:t>
            </a:r>
            <a:r>
              <a:rPr lang="en-US" dirty="0" smtClean="0"/>
              <a:t> or </a:t>
            </a:r>
            <a:r>
              <a:rPr lang="en-US" b="1" dirty="0" smtClean="0"/>
              <a:t>boosting methods</a:t>
            </a:r>
          </a:p>
          <a:p>
            <a:r>
              <a:rPr lang="en-US" dirty="0" smtClean="0"/>
              <a:t>RFC fits a number of </a:t>
            </a:r>
            <a:r>
              <a:rPr lang="en-US" b="1" dirty="0" smtClean="0"/>
              <a:t>decision tree classifiers</a:t>
            </a:r>
            <a:r>
              <a:rPr lang="en-US" dirty="0" smtClean="0"/>
              <a:t> on various sub-samples of the data set</a:t>
            </a:r>
          </a:p>
          <a:p>
            <a:r>
              <a:rPr lang="en-US" dirty="0" smtClean="0"/>
              <a:t>RFC is a </a:t>
            </a:r>
            <a:r>
              <a:rPr lang="en-US" b="1" dirty="0" smtClean="0"/>
              <a:t>Classifier</a:t>
            </a:r>
            <a:r>
              <a:rPr lang="en-US" dirty="0" smtClean="0"/>
              <a:t> that averages the weighted outputs from multiple </a:t>
            </a:r>
            <a:r>
              <a:rPr lang="en-US" b="1" dirty="0" smtClean="0"/>
              <a:t>Decision Trees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8786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Adaptive Websites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Affective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Computer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Fraud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Natural Language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Recommendation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Engines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0359" y="2286000"/>
            <a:ext cx="387861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Sequential Pattern 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Speech and handwriting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Stock market analysis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others…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en.wikipedia.org/wiki/Machine_learning#Applications</a:t>
            </a:r>
            <a:endParaRPr lang="en-US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4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Titanic Tutorials - </a:t>
            </a:r>
            <a:r>
              <a:rPr lang="en-US" dirty="0">
                <a:hlinkClick r:id="rId2"/>
              </a:rPr>
              <a:t>https://www.kaggle.com/c/titanic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Tutorial - </a:t>
            </a:r>
            <a:r>
              <a:rPr lang="en-US" dirty="0" smtClean="0">
                <a:hlinkClick r:id="rId3"/>
              </a:rPr>
              <a:t>http://wiki.scipy.org/Tentative_NumPy_Tutorial</a:t>
            </a:r>
            <a:endParaRPr lang="en-US" dirty="0" smtClean="0"/>
          </a:p>
          <a:p>
            <a:r>
              <a:rPr lang="en-US" dirty="0" smtClean="0"/>
              <a:t>10 Minutes </a:t>
            </a:r>
            <a:r>
              <a:rPr lang="en-US" dirty="0"/>
              <a:t>to Pandas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pandas.pydata.org/pandas-docs/stable/10min.html</a:t>
            </a:r>
            <a:endParaRPr lang="en-US" dirty="0" smtClean="0"/>
          </a:p>
          <a:p>
            <a:r>
              <a:rPr lang="en-US" dirty="0" smtClean="0"/>
              <a:t>Book: Python for Data Analysis by Wes McKinney</a:t>
            </a:r>
          </a:p>
          <a:p>
            <a:r>
              <a:rPr lang="en-US" dirty="0" err="1" smtClean="0"/>
              <a:t>Sklearn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scikit-learn.org/dev/modules/generated/sklearn.ensemble.RandomForestClassifier.html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Town IT is Hiring!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527586" cy="402336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hiring project managers, .NET developers, and Python developers</a:t>
            </a:r>
          </a:p>
          <a:p>
            <a:r>
              <a:rPr lang="en-US" dirty="0" smtClean="0"/>
              <a:t>On the </a:t>
            </a:r>
            <a:r>
              <a:rPr lang="en-US" dirty="0" err="1" smtClean="0"/>
              <a:t>Inc</a:t>
            </a:r>
            <a:r>
              <a:rPr lang="en-US" dirty="0" smtClean="0"/>
              <a:t> 500/5000 fastest growing privately held companies 4 years in a row</a:t>
            </a:r>
          </a:p>
          <a:p>
            <a:r>
              <a:rPr lang="en-US" dirty="0" smtClean="0"/>
              <a:t>Lots of new and exciting things coming down the pipe – such as a new home for the MO office and a new brand</a:t>
            </a:r>
            <a:endParaRPr lang="en-US" dirty="0"/>
          </a:p>
          <a:p>
            <a:r>
              <a:rPr lang="en-US" dirty="0" smtClean="0"/>
              <a:t>Chat with me if you’re interested</a:t>
            </a:r>
            <a:endParaRPr lang="en-US" dirty="0"/>
          </a:p>
        </p:txBody>
      </p:sp>
      <p:pic>
        <p:nvPicPr>
          <p:cNvPr id="2052" name="Picture 4" descr="http://i.dailymail.co.uk/i/pix/2014/09/30/1412083753344_Image_galleryImage_King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2286000"/>
            <a:ext cx="6038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390165" y="5190444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mtClean="0"/>
              <a:t>Chad Boschert</a:t>
            </a:r>
          </a:p>
          <a:p>
            <a:pPr algn="r"/>
            <a:r>
              <a:rPr lang="en-US" smtClean="0"/>
              <a:t>Director of BI, Old Town IT</a:t>
            </a:r>
          </a:p>
          <a:p>
            <a:pPr algn="r"/>
            <a:r>
              <a:rPr lang="en-US" smtClean="0"/>
              <a:t>@chadboschert</a:t>
            </a:r>
          </a:p>
          <a:p>
            <a:pPr algn="r"/>
            <a:r>
              <a:rPr lang="en-US" smtClean="0"/>
              <a:t>LinkedIn, Meetup</a:t>
            </a:r>
            <a:endParaRPr lang="en-US" dirty="0" smtClean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431915" y="5292285"/>
            <a:ext cx="7422204" cy="1130694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41643" y="6118698"/>
            <a:ext cx="9727" cy="304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8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630</TotalTime>
  <Words>331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Machine Learning</vt:lpstr>
      <vt:lpstr>Our Challenge</vt:lpstr>
      <vt:lpstr>Ecosystem</vt:lpstr>
      <vt:lpstr>Basic Process</vt:lpstr>
      <vt:lpstr>https://en.wikipedia.org/wiki/Decision_tree_learning</vt:lpstr>
      <vt:lpstr>sklearn.ensemble.RandomForestClassifier</vt:lpstr>
      <vt:lpstr>Uses for Machine Learning</vt:lpstr>
      <vt:lpstr>Resources &amp; References</vt:lpstr>
      <vt:lpstr>Old Town IT is Hiring!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Chad Boschert</dc:creator>
  <cp:lastModifiedBy>Chad Boschert</cp:lastModifiedBy>
  <cp:revision>21</cp:revision>
  <dcterms:created xsi:type="dcterms:W3CDTF">2015-09-13T21:28:35Z</dcterms:created>
  <dcterms:modified xsi:type="dcterms:W3CDTF">2015-09-25T19:01:43Z</dcterms:modified>
</cp:coreProperties>
</file>