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58" r:id="rId4"/>
    <p:sldId id="271" r:id="rId5"/>
    <p:sldId id="272" r:id="rId6"/>
    <p:sldId id="274" r:id="rId7"/>
    <p:sldId id="265" r:id="rId8"/>
    <p:sldId id="279" r:id="rId9"/>
    <p:sldId id="280" r:id="rId10"/>
    <p:sldId id="269" r:id="rId11"/>
    <p:sldId id="260" r:id="rId12"/>
    <p:sldId id="275" r:id="rId13"/>
    <p:sldId id="276" r:id="rId14"/>
    <p:sldId id="270" r:id="rId15"/>
    <p:sldId id="278" r:id="rId16"/>
    <p:sldId id="263" r:id="rId17"/>
    <p:sldId id="264" r:id="rId18"/>
    <p:sldId id="25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85598" autoAdjust="0"/>
  </p:normalViewPr>
  <p:slideViewPr>
    <p:cSldViewPr snapToGrid="0">
      <p:cViewPr varScale="1">
        <p:scale>
          <a:sx n="141" d="100"/>
          <a:sy n="141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E6420-57D5-43F5-B010-7A2248F9891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836B-B73B-4165-AA27-152CE3B9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of physical devices - sensing,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recording data, sharing data, interacting with each other and their environments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Estimates as high as 50 billion objects by 2020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prototyping with low-cost microcontrollers – Arduino, Pi,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6836B-B73B-4165-AA27-152CE3B99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 GPIO pins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6836B-B73B-4165-AA27-152CE3B99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cautious,</a:t>
            </a:r>
            <a:r>
              <a:rPr lang="en-US" baseline="0" dirty="0" smtClean="0"/>
              <a:t> but not scared</a:t>
            </a:r>
          </a:p>
          <a:p>
            <a:r>
              <a:rPr lang="en-US" baseline="0" dirty="0" smtClean="0"/>
              <a:t>Use the internet and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6836B-B73B-4165-AA27-152CE3B99B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0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2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0632EE-B4C6-4BAB-A585-9754248B6A4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azo/DHT11_Pyth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learning/physical-computing-with-python/workshe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learn.adafruit.com/downloads/pdf/adafruits-raspberry-pi-lesson-13-power-control.pdf" TargetMode="External"/><Relationship Id="rId2" Type="http://schemas.openxmlformats.org/officeDocument/2006/relationships/hyperlink" Target="http://www.powerswitchtail.com/Pages/defaul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dn-learn.adafruit.com/downloads/pdf/adafruits-raspberry-pi-lesson-13-power-control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/raspberry-gpio-python/wiki/BasicUsage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learning/python-web-server-with-flask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OjsfSF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nternet_of_Thing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products/raspberry-pi-2-model-b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urceforge.net/p/raspberry-gpio-python/wiki/BasicUsage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learning/physical-computing-with-python/workshee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learning/physical-computing-with-python/workshe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and U can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2, Controlling the World</a:t>
            </a:r>
          </a:p>
          <a:p>
            <a:r>
              <a:rPr lang="en-US" dirty="0" smtClean="0"/>
              <a:t>Chad Boschert, Gravitate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DHT11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/>
          <a:lstStyle/>
          <a:p>
            <a:r>
              <a:rPr lang="en-US" dirty="0" smtClean="0"/>
              <a:t>Measurement Ranges</a:t>
            </a:r>
          </a:p>
          <a:p>
            <a:pPr lvl="1"/>
            <a:r>
              <a:rPr lang="en-US" dirty="0" smtClean="0"/>
              <a:t>Relative Humidity 20-90%</a:t>
            </a:r>
          </a:p>
          <a:p>
            <a:pPr lvl="1"/>
            <a:r>
              <a:rPr lang="en-US" dirty="0" smtClean="0"/>
              <a:t>Temperature 0-50°C (32-122°F)</a:t>
            </a:r>
          </a:p>
          <a:p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1% RH</a:t>
            </a:r>
          </a:p>
          <a:p>
            <a:pPr lvl="1"/>
            <a:r>
              <a:rPr lang="en-US" dirty="0" smtClean="0"/>
              <a:t>1°C (1.8°F)</a:t>
            </a:r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± 5% RH</a:t>
            </a:r>
          </a:p>
          <a:p>
            <a:pPr lvl="1"/>
            <a:r>
              <a:rPr lang="en-US" dirty="0" smtClean="0"/>
              <a:t>± 2°C (3.6°F)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98407" y="1869568"/>
            <a:ext cx="6616663" cy="3094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127234"/>
            <a:ext cx="4147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http://www.micropik.com/PDF/dht11.pdf</a:t>
            </a:r>
          </a:p>
          <a:p>
            <a:r>
              <a:rPr lang="en-US" dirty="0" smtClean="0">
                <a:hlinkClick r:id="rId3"/>
              </a:rPr>
              <a:t>https://github.com/szazo/DHT11_Python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Wiring Diagram – DHT11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7" y="2514600"/>
            <a:ext cx="9305925" cy="2038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216432"/>
            <a:ext cx="1054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https://www.raspberrypi.org/learning/physical-computing-with-python/worksheet/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0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PowerSwitch</a:t>
            </a:r>
            <a:r>
              <a:rPr lang="en-US" dirty="0" smtClean="0"/>
              <a:t> Tail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Safely switch 120vac appliances</a:t>
            </a:r>
          </a:p>
          <a:p>
            <a:pPr lvl="1"/>
            <a:r>
              <a:rPr lang="en-US" dirty="0" smtClean="0"/>
              <a:t>No dangerous 120vac wiring required</a:t>
            </a:r>
          </a:p>
          <a:p>
            <a:pPr lvl="1"/>
            <a:r>
              <a:rPr lang="en-US" dirty="0" smtClean="0"/>
              <a:t>Isolates Raspberry Pi</a:t>
            </a:r>
          </a:p>
          <a:p>
            <a:pPr lvl="1"/>
            <a:r>
              <a:rPr lang="en-US" dirty="0" smtClean="0"/>
              <a:t>Up to 15 amp</a:t>
            </a:r>
          </a:p>
          <a:p>
            <a:r>
              <a:rPr lang="en-US" dirty="0" smtClean="0"/>
              <a:t>Convenient, easy to use</a:t>
            </a:r>
          </a:p>
          <a:p>
            <a:pPr lvl="1"/>
            <a:r>
              <a:rPr lang="en-US" dirty="0" smtClean="0"/>
              <a:t>Simple as an extension cord</a:t>
            </a:r>
          </a:p>
          <a:p>
            <a:pPr lvl="1"/>
            <a:r>
              <a:rPr lang="en-US" dirty="0" smtClean="0"/>
              <a:t>Two-wire control signal connection</a:t>
            </a:r>
          </a:p>
          <a:p>
            <a:pPr lvl="1"/>
            <a:r>
              <a:rPr lang="en-US" dirty="0" smtClean="0"/>
              <a:t>LED status indicator for debugging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127234"/>
            <a:ext cx="11105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www.powerswitchtail.com/Pages/default.aspx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cdn-learn.adafruit.com/downloads/pdf/adafruits-raspberry-pi-lesson-13-power-control.pdf</a:t>
            </a:r>
            <a:endParaRPr lang="en-US" dirty="0" smtClean="0"/>
          </a:p>
        </p:txBody>
      </p:sp>
      <p:pic>
        <p:nvPicPr>
          <p:cNvPr id="1026" name="Picture 2" descr="http://www.powerswitchtail.com/siteimages/powerswitch%20tail%20i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59" y="1930400"/>
            <a:ext cx="5773138" cy="385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Wiring Diagram – PST II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216432"/>
            <a:ext cx="1054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cdn-learn.adafruit.com/downloads/pdf/adafruits-raspberry-pi-lesson-13-power-control.pdf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96" y="1228619"/>
            <a:ext cx="62865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9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799254"/>
            <a:ext cx="12411004" cy="9308253"/>
          </a:xfrm>
        </p:spPr>
      </p:pic>
    </p:spTree>
    <p:extLst>
      <p:ext uri="{BB962C8B-B14F-4D97-AF65-F5344CB8AC3E}">
        <p14:creationId xmlns:p14="http://schemas.microsoft.com/office/powerpoint/2010/main" val="35834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Raspi</a:t>
            </a:r>
            <a:r>
              <a:rPr lang="en-US" dirty="0" smtClean="0"/>
              <a:t> 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RPi.GPIO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GPIO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GPIO.setmode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(&lt;mode&gt;)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GPIO.BOARD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GPIO.BCM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GPIO.setup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(&lt;channel&gt;, &lt;in/out&gt;)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GPIO.input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(&lt;channel&gt;)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GPIO.output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(&lt;channel&gt;,&lt;state&gt;)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GPIO.HIGH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GPIO.LOW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GPIO.cleanup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400" y="6176963"/>
            <a:ext cx="1056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https://www.raspberrypi.org/learning/physical-computing-with-python/</a:t>
            </a:r>
          </a:p>
          <a:p>
            <a:r>
              <a:rPr lang="en-US" dirty="0" smtClean="0">
                <a:hlinkClick r:id="rId2"/>
              </a:rPr>
              <a:t>https://sourceforge.net/p/raspberry-gpio-python/wiki/BasicUsage/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25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</a:t>
            </a:r>
          </a:p>
          <a:p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apt-get 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US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**Requires Jessie build of </a:t>
            </a:r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Raspbian</a:t>
            </a:r>
            <a:endParaRPr lang="en-US"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en-US" sz="20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Client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Useful Commands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</a:t>
            </a:r>
            <a:endParaRPr lang="en-US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collections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&lt;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db_name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db.&lt;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db_name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&gt;.help()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db.&lt;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db_name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&gt;.find()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858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web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</a:t>
            </a:r>
          </a:p>
          <a:p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pip install flask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Why Flask?</a:t>
            </a:r>
          </a:p>
          <a:p>
            <a:r>
              <a:rPr lang="en-US" sz="2400" dirty="0" smtClean="0"/>
              <a:t>Lightweight</a:t>
            </a:r>
          </a:p>
          <a:p>
            <a:r>
              <a:rPr lang="en-US" sz="2400" dirty="0" smtClean="0"/>
              <a:t>Simple to use</a:t>
            </a:r>
          </a:p>
          <a:p>
            <a:r>
              <a:rPr lang="en-US" sz="2400" dirty="0" smtClean="0"/>
              <a:t>Flexible</a:t>
            </a:r>
          </a:p>
          <a:p>
            <a:r>
              <a:rPr lang="en-US" sz="2400" dirty="0" smtClean="0"/>
              <a:t>Extensible</a:t>
            </a:r>
          </a:p>
          <a:p>
            <a:r>
              <a:rPr lang="en-US" sz="2400" dirty="0" smtClean="0"/>
              <a:t>Well documented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62116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https://www.raspberrypi.org/learning/python-web-server-with-flask/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6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Get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36915"/>
            <a:ext cx="3860491" cy="4354286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16 Sensor starter kit, $30 on Amazon</a:t>
            </a:r>
          </a:p>
          <a:p>
            <a:r>
              <a:rPr lang="en-US" dirty="0" smtClean="0"/>
              <a:t>Solderless Breadboard, ~$3-$10</a:t>
            </a:r>
          </a:p>
          <a:p>
            <a:r>
              <a:rPr lang="en-US" dirty="0" smtClean="0"/>
              <a:t>Jumper Wires &lt; $10</a:t>
            </a:r>
          </a:p>
          <a:p>
            <a:r>
              <a:rPr lang="en-US" dirty="0" smtClean="0"/>
              <a:t>Maybe some resistors, &lt; $10</a:t>
            </a:r>
          </a:p>
          <a:p>
            <a:r>
              <a:rPr lang="en-US" dirty="0" smtClean="0"/>
              <a:t>Get deals with kits and a bit of research</a:t>
            </a:r>
          </a:p>
          <a:p>
            <a:r>
              <a:rPr lang="en-US" dirty="0" err="1" smtClean="0"/>
              <a:t>PowerSwitch</a:t>
            </a:r>
            <a:r>
              <a:rPr lang="en-US" dirty="0" smtClean="0"/>
              <a:t> Tail II, $26</a:t>
            </a:r>
            <a:endParaRPr lang="en-US" dirty="0"/>
          </a:p>
        </p:txBody>
      </p:sp>
      <p:pic>
        <p:nvPicPr>
          <p:cNvPr id="1028" name="Picture 4" descr="http://ecx.images-amazon.com/images/I/71WqLl6HwhL._SL100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75" y="365125"/>
            <a:ext cx="6188075" cy="61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7802" y="6183868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goo.gl/OjsfSF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3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Can 2!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Chad Boschert</a:t>
            </a:r>
          </a:p>
          <a:p>
            <a:r>
              <a:rPr lang="en-US" dirty="0" smtClean="0"/>
              <a:t>Gravitate Solutions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chadboschert</a:t>
            </a:r>
            <a:endParaRPr lang="en-US" dirty="0" smtClean="0"/>
          </a:p>
          <a:p>
            <a:r>
              <a:rPr lang="en-US" dirty="0" smtClean="0"/>
              <a:t>www.linkedin.com/in/chadboschert</a:t>
            </a:r>
            <a:endParaRPr lang="en-US" dirty="0"/>
          </a:p>
        </p:txBody>
      </p:sp>
      <p:pic>
        <p:nvPicPr>
          <p:cNvPr id="2050" name="Picture 2" descr="jon snow black - Knows Nothing Can still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555624"/>
            <a:ext cx="5959475" cy="59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5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635">
            <a:off x="783338" y="1800625"/>
            <a:ext cx="4617763" cy="346332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7315">
            <a:off x="-53700" y="4192537"/>
            <a:ext cx="3438144" cy="234022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038480" y="5567060"/>
            <a:ext cx="7153520" cy="5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Devices + Network Connectivity + Exchange Data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What is the Internet of Things?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59770" y="5925320"/>
            <a:ext cx="7153520" cy="5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Integrating physical world and computer world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32358" y="6283437"/>
            <a:ext cx="7153520" cy="5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Improved efficiency, accuracy, and economic benefit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278" y="6437522"/>
            <a:ext cx="551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en.wikipedia.org/wiki/Internet_of_Things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586" y="1291146"/>
            <a:ext cx="7089067" cy="43054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45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Multiple versions, $5 to ~$40</a:t>
            </a:r>
          </a:p>
          <a:p>
            <a:r>
              <a:rPr lang="en-US" dirty="0" smtClean="0"/>
              <a:t>Raspberry Pi 2</a:t>
            </a:r>
          </a:p>
          <a:p>
            <a:pPr lvl="1"/>
            <a:r>
              <a:rPr lang="en-US" dirty="0" smtClean="0"/>
              <a:t>900MHz quad-cord CPU</a:t>
            </a:r>
          </a:p>
          <a:p>
            <a:pPr lvl="1"/>
            <a:r>
              <a:rPr lang="en-US" dirty="0" smtClean="0"/>
              <a:t>1 GB RAM</a:t>
            </a:r>
            <a:endParaRPr lang="en-US" dirty="0"/>
          </a:p>
          <a:p>
            <a:pPr lvl="1"/>
            <a:r>
              <a:rPr lang="en-US" dirty="0" smtClean="0"/>
              <a:t>Micro </a:t>
            </a:r>
            <a:r>
              <a:rPr lang="en-US" dirty="0"/>
              <a:t>SD card </a:t>
            </a:r>
            <a:r>
              <a:rPr lang="en-US" dirty="0" smtClean="0"/>
              <a:t>slot</a:t>
            </a:r>
          </a:p>
          <a:p>
            <a:pPr lvl="1"/>
            <a:r>
              <a:rPr lang="en-US" dirty="0"/>
              <a:t>40 GPIO Pins</a:t>
            </a:r>
          </a:p>
          <a:p>
            <a:pPr lvl="1"/>
            <a:r>
              <a:rPr lang="en-US" dirty="0" smtClean="0"/>
              <a:t>4 USB Ports</a:t>
            </a:r>
          </a:p>
          <a:p>
            <a:pPr lvl="1"/>
            <a:r>
              <a:rPr lang="en-US" dirty="0" smtClean="0"/>
              <a:t>Full HDMI port</a:t>
            </a:r>
          </a:p>
          <a:p>
            <a:pPr lvl="1"/>
            <a:r>
              <a:rPr lang="en-US" dirty="0" smtClean="0"/>
              <a:t>Camera &amp; Display interfaces</a:t>
            </a:r>
          </a:p>
          <a:p>
            <a:pPr lvl="1"/>
            <a:r>
              <a:rPr lang="en-US" dirty="0" smtClean="0"/>
              <a:t>Combined 3.5mm audio jack &amp; composite video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6127234"/>
            <a:ext cx="5809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https://www.raspberrypi.org/products/raspberry-pi-2-model-b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1034" name="Picture 10" descr="https://www.raspberrypi.org/magpi/wp-content/uploads/2015/11/altoid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75" y="4436437"/>
            <a:ext cx="3283404" cy="218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spberry Pi 2 Model 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0944">
            <a:off x="5459364" y="919395"/>
            <a:ext cx="5735243" cy="37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600" dirty="0" err="1" smtClean="0"/>
              <a:t>Fermonitor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DIY Wine Fermentation Temperature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5005387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 lean</a:t>
            </a:r>
          </a:p>
          <a:p>
            <a:pPr lvl="1"/>
            <a:r>
              <a:rPr lang="en-US" dirty="0" smtClean="0"/>
              <a:t>Keep it simple</a:t>
            </a:r>
          </a:p>
          <a:p>
            <a:pPr lvl="1"/>
            <a:r>
              <a:rPr lang="en-US" dirty="0" smtClean="0"/>
              <a:t>Create value</a:t>
            </a:r>
          </a:p>
          <a:p>
            <a:pPr lvl="1"/>
            <a:r>
              <a:rPr lang="en-US" dirty="0" smtClean="0"/>
              <a:t>If it already exists, use it</a:t>
            </a:r>
          </a:p>
          <a:p>
            <a:pPr lvl="1"/>
            <a:r>
              <a:rPr lang="en-US" dirty="0" smtClean="0"/>
              <a:t>Make it work, then improve later if needed</a:t>
            </a:r>
          </a:p>
          <a:p>
            <a:r>
              <a:rPr lang="en-US" dirty="0" smtClean="0"/>
              <a:t>YAGNI</a:t>
            </a:r>
          </a:p>
          <a:p>
            <a:r>
              <a:rPr lang="en-US" dirty="0" smtClean="0"/>
              <a:t>Learn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79" y="1971040"/>
            <a:ext cx="6095412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0.kym-cdn.com/photos/images/newsfeed/000/343/462/79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18" y="1260475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1751012" y="5994400"/>
            <a:ext cx="8676222" cy="44994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General-Purpose </a:t>
            </a:r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Input/Output</a:t>
            </a:r>
            <a:endParaRPr lang="en-US" sz="20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Simply, switches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 – controlled externally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– controlled by the Pi</a:t>
            </a:r>
          </a:p>
          <a:p>
            <a:endParaRPr lang="en-US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Ground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 volts, completes circuits</a:t>
            </a:r>
          </a:p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3.3v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3.3 volt power supply</a:t>
            </a:r>
          </a:p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</a:t>
            </a:r>
          </a:p>
          <a:p>
            <a:pPr lvl="1"/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5 volt power supply</a:t>
            </a:r>
          </a:p>
          <a:p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 </a:t>
            </a:r>
            <a:r>
              <a:rPr lang="en-US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</a:p>
          <a:p>
            <a:pPr lvl="1"/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Configured as 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input/output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400" y="6176963"/>
            <a:ext cx="1056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https://www.raspberrypi.org/learning/physical-computing-with-python/</a:t>
            </a:r>
          </a:p>
          <a:p>
            <a:r>
              <a:rPr lang="en-US" dirty="0" smtClean="0">
                <a:hlinkClick r:id="rId2"/>
              </a:rPr>
              <a:t>https://sourceforge.net/p/raspberry-gpio-python/wiki/BasicUsage/</a:t>
            </a:r>
            <a:endParaRPr lang="en-US" dirty="0" smtClean="0"/>
          </a:p>
        </p:txBody>
      </p:sp>
      <p:pic>
        <p:nvPicPr>
          <p:cNvPr id="6" name="Picture 4" descr="https://www.raspberrypi.org/learning/physical-computing-with-python/images/pi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7492"/>
            <a:ext cx="7539578" cy="196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7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smtClean="0"/>
              <a:t>Always 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raspberrypi.org/learning/physical-computing-with-python/images/led-3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1587538"/>
            <a:ext cx="7408862" cy="44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62116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https://www.raspberrypi.org/learning/physical-computing-with-python/worksheet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smtClean="0"/>
              <a:t>Programmatically interactive</a:t>
            </a:r>
          </a:p>
          <a:p>
            <a:pPr lvl="1"/>
            <a:r>
              <a:rPr lang="en-US" dirty="0" smtClean="0"/>
              <a:t>switch off/on</a:t>
            </a:r>
          </a:p>
          <a:p>
            <a:r>
              <a:rPr lang="en-US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GPIO.output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(17, GPIO.LOW)</a:t>
            </a:r>
          </a:p>
          <a:p>
            <a:r>
              <a:rPr lang="en-US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GPIO.output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(17, GPIO.HIGH)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www.raspberrypi.org/learning/physical-computing-with-python/images/led-gpio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39" y="1981200"/>
            <a:ext cx="7122485" cy="42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62116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https://www.raspberrypi.org/learning/physical-computing-with-python/worksheet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1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1336</TotalTime>
  <Words>520</Words>
  <Application>Microsoft Office PowerPoint</Application>
  <PresentationFormat>Widescreen</PresentationFormat>
  <Paragraphs>142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Mesh</vt:lpstr>
      <vt:lpstr>IoT and U can 2</vt:lpstr>
      <vt:lpstr>What is the Internet of Things?</vt:lpstr>
      <vt:lpstr>Raspberry Pi</vt:lpstr>
      <vt:lpstr>Fermonitor</vt:lpstr>
      <vt:lpstr>Design Principals</vt:lpstr>
      <vt:lpstr>PowerPoint Presentation</vt:lpstr>
      <vt:lpstr>Intro to GPIO</vt:lpstr>
      <vt:lpstr>Simple Circuit</vt:lpstr>
      <vt:lpstr>GPIO Circuit</vt:lpstr>
      <vt:lpstr>DHT11</vt:lpstr>
      <vt:lpstr>Wiring Diagram – DHT11</vt:lpstr>
      <vt:lpstr>PowerSwitch Tail II</vt:lpstr>
      <vt:lpstr>Wiring Diagram – PST II</vt:lpstr>
      <vt:lpstr>PowerPoint Presentation</vt:lpstr>
      <vt:lpstr>Raspi GPIO</vt:lpstr>
      <vt:lpstr>MongoDB</vt:lpstr>
      <vt:lpstr>Flask web microframework</vt:lpstr>
      <vt:lpstr>Get Started</vt:lpstr>
      <vt:lpstr>U Can 2!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U can 2</dc:title>
  <dc:creator>Chad Boschert</dc:creator>
  <cp:lastModifiedBy>Chad Boschert</cp:lastModifiedBy>
  <cp:revision>45</cp:revision>
  <dcterms:created xsi:type="dcterms:W3CDTF">2016-04-18T10:57:31Z</dcterms:created>
  <dcterms:modified xsi:type="dcterms:W3CDTF">2016-05-17T02:53:19Z</dcterms:modified>
</cp:coreProperties>
</file>