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8" r:id="rId3"/>
    <p:sldId id="267" r:id="rId4"/>
    <p:sldId id="271" r:id="rId5"/>
    <p:sldId id="274" r:id="rId6"/>
    <p:sldId id="272" r:id="rId7"/>
    <p:sldId id="258" r:id="rId8"/>
    <p:sldId id="269" r:id="rId9"/>
    <p:sldId id="260" r:id="rId10"/>
    <p:sldId id="270" r:id="rId11"/>
    <p:sldId id="261" r:id="rId12"/>
    <p:sldId id="263" r:id="rId13"/>
    <p:sldId id="264" r:id="rId14"/>
    <p:sldId id="265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85598" autoAdjust="0"/>
  </p:normalViewPr>
  <p:slideViewPr>
    <p:cSldViewPr snapToGrid="0">
      <p:cViewPr>
        <p:scale>
          <a:sx n="66" d="100"/>
          <a:sy n="66" d="100"/>
        </p:scale>
        <p:origin x="2970" y="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E6420-57D5-43F5-B010-7A2248F9891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6836B-B73B-4165-AA27-152CE3B99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6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rnet_of_Things#cite_note-1" TargetMode="External"/><Relationship Id="rId13" Type="http://schemas.openxmlformats.org/officeDocument/2006/relationships/hyperlink" Target="https://en.wikipedia.org/wiki/Internet_of_Things#cite_note-6" TargetMode="External"/><Relationship Id="rId18" Type="http://schemas.openxmlformats.org/officeDocument/2006/relationships/hyperlink" Target="https://en.wikipedia.org/wiki/Smart_home" TargetMode="External"/><Relationship Id="rId3" Type="http://schemas.openxmlformats.org/officeDocument/2006/relationships/hyperlink" Target="https://en.wikipedia.org/wiki/Embedded_system" TargetMode="External"/><Relationship Id="rId21" Type="http://schemas.openxmlformats.org/officeDocument/2006/relationships/hyperlink" Target="https://en.wikipedia.org/wiki/Internet" TargetMode="External"/><Relationship Id="rId7" Type="http://schemas.openxmlformats.org/officeDocument/2006/relationships/hyperlink" Target="https://en.wikipedia.org/wiki/Internet_access" TargetMode="External"/><Relationship Id="rId12" Type="http://schemas.openxmlformats.org/officeDocument/2006/relationships/hyperlink" Target="https://en.wikipedia.org/wiki/Internet_of_Things#cite_note-5" TargetMode="External"/><Relationship Id="rId17" Type="http://schemas.openxmlformats.org/officeDocument/2006/relationships/hyperlink" Target="https://en.wikipedia.org/wiki/Smart_grid" TargetMode="External"/><Relationship Id="rId2" Type="http://schemas.openxmlformats.org/officeDocument/2006/relationships/slide" Target="../slides/slide2.xml"/><Relationship Id="rId16" Type="http://schemas.openxmlformats.org/officeDocument/2006/relationships/hyperlink" Target="https://en.wikipedia.org/wiki/Cyber-physical_system" TargetMode="External"/><Relationship Id="rId20" Type="http://schemas.openxmlformats.org/officeDocument/2006/relationships/hyperlink" Target="https://en.wikipedia.org/wiki/Smart_city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ensor" TargetMode="External"/><Relationship Id="rId11" Type="http://schemas.openxmlformats.org/officeDocument/2006/relationships/hyperlink" Target="https://en.wikipedia.org/wiki/Internet_of_Things#cite_note-4" TargetMode="External"/><Relationship Id="rId5" Type="http://schemas.openxmlformats.org/officeDocument/2006/relationships/hyperlink" Target="https://en.wikipedia.org/wiki/Software" TargetMode="External"/><Relationship Id="rId15" Type="http://schemas.openxmlformats.org/officeDocument/2006/relationships/hyperlink" Target="https://en.wikipedia.org/wiki/Internet_of_Things#cite_note-8" TargetMode="External"/><Relationship Id="rId10" Type="http://schemas.openxmlformats.org/officeDocument/2006/relationships/hyperlink" Target="https://en.wikipedia.org/wiki/Internet_of_Things#cite_note-3" TargetMode="External"/><Relationship Id="rId19" Type="http://schemas.openxmlformats.org/officeDocument/2006/relationships/hyperlink" Target="https://en.wikipedia.org/wiki/Intelligent_transportation" TargetMode="External"/><Relationship Id="rId4" Type="http://schemas.openxmlformats.org/officeDocument/2006/relationships/hyperlink" Target="https://en.wikipedia.org/wiki/Electronics" TargetMode="External"/><Relationship Id="rId9" Type="http://schemas.openxmlformats.org/officeDocument/2006/relationships/hyperlink" Target="https://en.wikipedia.org/wiki/Internet_of_Things#cite_note-2" TargetMode="External"/><Relationship Id="rId14" Type="http://schemas.openxmlformats.org/officeDocument/2006/relationships/hyperlink" Target="https://en.wikipedia.org/wiki/Internet_of_Things#cite_note-7" TargetMode="External"/><Relationship Id="rId22" Type="http://schemas.openxmlformats.org/officeDocument/2006/relationships/hyperlink" Target="https://en.wikipedia.org/wiki/Internet_of_Things#cite_note-9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of Things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the network of physical objects—devices, vehicles, buildings and other items—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mbedded system"/>
              </a:rPr>
              <a:t>embedded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lectronics"/>
              </a:rPr>
              <a:t>electronics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oftware"/>
              </a:rPr>
              <a:t>software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ensor"/>
              </a:rPr>
              <a:t>sensors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Internet access"/>
              </a:rPr>
              <a:t>network connectivity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enables these objects to collect and exchange data.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[1]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objects to be sensed and controlled remotely across existing network infrastructure,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[2]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creating opportunities for more direct integration of the physical world into computer-based systems, and resulting in improved efficiency, accuracy and economic benefit;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[3]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[4]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[5]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[6]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[7]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[8]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augmented with sensors and actuators, the technology becomes an instance of the more general class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Cyber-physical system"/>
              </a:rPr>
              <a:t>cyber-physical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also encompasses technologies such as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Smart grid"/>
              </a:rPr>
              <a:t>smart grids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Smart home"/>
              </a:rPr>
              <a:t>smart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Smart home"/>
              </a:rPr>
              <a:t>homes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 tooltip="Intelligent transportation"/>
              </a:rPr>
              <a:t>intelligent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 tooltip="Intelligent transportation"/>
              </a:rPr>
              <a:t> transportation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 tooltip="Smart city"/>
              </a:rPr>
              <a:t>smart cities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Each thing is uniquely identifiable through its embedded computing system but is able to interoperate within the existing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 tooltip="Internet"/>
              </a:rPr>
              <a:t>Internet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infrastructure. Experts estimate that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consist of almost 50 billion objects by 2020.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2"/>
              </a:rPr>
              <a:t>[9]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6836B-B73B-4165-AA27-152CE3B99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3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6836B-B73B-4165-AA27-152CE3B99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0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1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87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0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6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96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07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10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8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0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3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2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3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8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7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70632EE-B4C6-4BAB-A585-9754248B6A42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9DEBEF5-D65D-4579-A426-0D192D08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17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documentation/configuration/raspi-config.md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learning/python-web-server-with-flask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/raspberry-gpio-python/wiki/BasicUsage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OjsfSF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ternet_of_Thing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raspberrypi.org/products/raspberry-pi-2-model-b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zazo/DHT11_Pyth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learning/physical-computing-with-python/workshee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and U can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1, sensing the world</a:t>
            </a:r>
          </a:p>
          <a:p>
            <a:r>
              <a:rPr lang="en-US" dirty="0" smtClean="0"/>
              <a:t>Chad Boschert, Gravitate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1875"/>
            <a:ext cx="12192000" cy="91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6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Setup your 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86500" cy="39955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853797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https://www.raspberrypi.org/downloads/raspbian/</a:t>
            </a:r>
          </a:p>
          <a:p>
            <a:r>
              <a:rPr lang="en-US" dirty="0" smtClean="0">
                <a:hlinkClick r:id="rId3"/>
              </a:rPr>
              <a:t>https://www.raspberrypi.org/documentation/configuration/raspi-config.md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24700" y="1825625"/>
            <a:ext cx="4229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raspi-config</a:t>
            </a:r>
            <a:endParaRPr lang="en-US" dirty="0" smtClean="0"/>
          </a:p>
          <a:p>
            <a:pPr lvl="1"/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Expand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</a:t>
            </a:r>
            <a:r>
              <a:rPr lang="en-US" dirty="0" smtClean="0"/>
              <a:t> 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Internationalization Options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Advanced &gt; Hostname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apt-get update</a:t>
            </a:r>
          </a:p>
          <a:p>
            <a:pPr marL="457200" lvl="1" indent="0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apt-get upgraded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grab coffee or beer…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2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Setup</a:t>
            </a:r>
          </a:p>
          <a:p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sudo</a:t>
            </a: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apt-get </a:t>
            </a:r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  <a:endParaRPr lang="en-US" sz="24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**Requires Jessie build of </a:t>
            </a:r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Raspbian</a:t>
            </a:r>
            <a:endParaRPr lang="en-US" sz="20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endParaRPr lang="en-US" sz="20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Client</a:t>
            </a:r>
          </a:p>
          <a:p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Useful Commands</a:t>
            </a:r>
          </a:p>
          <a:p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</a:t>
            </a:r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dbs</a:t>
            </a:r>
            <a:endParaRPr lang="en-US" sz="24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collections</a:t>
            </a:r>
          </a:p>
          <a:p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&lt;</a:t>
            </a:r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db_name</a:t>
            </a: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db.&lt;</a:t>
            </a:r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db_name</a:t>
            </a: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&gt;.help()</a:t>
            </a:r>
          </a:p>
          <a:p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db.&lt;</a:t>
            </a:r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db_name</a:t>
            </a: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&gt;.find()</a:t>
            </a:r>
            <a:endParaRPr lang="en-US" sz="2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858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 web </a:t>
            </a:r>
            <a:r>
              <a:rPr lang="en-US" dirty="0" err="1" smtClean="0"/>
              <a:t>microframework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Setup</a:t>
            </a:r>
          </a:p>
          <a:p>
            <a:r>
              <a:rPr lang="en-US" sz="24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sudo</a:t>
            </a:r>
            <a:r>
              <a:rPr lang="en-US" sz="24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pip install flask</a:t>
            </a:r>
            <a:endParaRPr lang="en-US" sz="24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Why Flask?</a:t>
            </a:r>
          </a:p>
          <a:p>
            <a:r>
              <a:rPr lang="en-US" sz="2400" dirty="0" smtClean="0"/>
              <a:t>Lightweight</a:t>
            </a:r>
          </a:p>
          <a:p>
            <a:r>
              <a:rPr lang="en-US" sz="2400" dirty="0" smtClean="0"/>
              <a:t>Simple to use</a:t>
            </a:r>
          </a:p>
          <a:p>
            <a:r>
              <a:rPr lang="en-US" sz="2400" dirty="0" smtClean="0"/>
              <a:t>Flexible</a:t>
            </a:r>
          </a:p>
          <a:p>
            <a:r>
              <a:rPr lang="en-US" sz="2400" dirty="0" smtClean="0"/>
              <a:t>Extensible</a:t>
            </a:r>
          </a:p>
          <a:p>
            <a:r>
              <a:rPr lang="en-US" sz="2400" dirty="0" smtClean="0"/>
              <a:t>Well documented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38200" y="621166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https://www.raspberrypi.org/learning/python-web-server-with-flask/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6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Raspi</a:t>
            </a:r>
            <a:r>
              <a:rPr lang="en-US" dirty="0" smtClean="0"/>
              <a:t> GPIO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</a:t>
            </a:r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RPi.GPIO</a:t>
            </a:r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 GPIO</a:t>
            </a:r>
          </a:p>
          <a:p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GPIO.setmode</a:t>
            </a:r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(&lt;mode&gt;)</a:t>
            </a:r>
          </a:p>
          <a:p>
            <a:pPr lvl="1"/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GPIO.BOARD</a:t>
            </a:r>
          </a:p>
          <a:p>
            <a:pPr lvl="1"/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GPIO.BCM</a:t>
            </a:r>
          </a:p>
          <a:p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GPIO.setup</a:t>
            </a:r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(&lt;channel&gt;, &lt;in/out&gt;)</a:t>
            </a:r>
          </a:p>
          <a:p>
            <a:pPr lvl="1"/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GPIO.OUT</a:t>
            </a:r>
          </a:p>
          <a:p>
            <a:pPr lvl="1"/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GPIO.input</a:t>
            </a:r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(&lt;channel&gt;)</a:t>
            </a:r>
          </a:p>
          <a:p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GPIO.output</a:t>
            </a:r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(&lt;channel&gt;,&lt;state&gt;)</a:t>
            </a:r>
          </a:p>
          <a:p>
            <a:pPr lvl="1"/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GPIO.HIGH</a:t>
            </a:r>
          </a:p>
          <a:p>
            <a:pPr lvl="1"/>
            <a:r>
              <a:rPr lang="en-US" sz="1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GPIO.LOW</a:t>
            </a:r>
          </a:p>
          <a:p>
            <a:r>
              <a:rPr lang="en-US" sz="20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GPIO.cleanup</a:t>
            </a:r>
            <a:r>
              <a:rPr lang="en-US" sz="20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20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400" y="6176963"/>
            <a:ext cx="1056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https://www.raspberrypi.org/learning/physical-computing-with-python/</a:t>
            </a:r>
          </a:p>
          <a:p>
            <a:r>
              <a:rPr lang="en-US" dirty="0" smtClean="0">
                <a:hlinkClick r:id="rId2"/>
              </a:rPr>
              <a:t>https://sourceforge.net/p/raspberry-gpio-python/wiki/BasicUsage/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7738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U can 2!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36915"/>
            <a:ext cx="3860491" cy="4354286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16 Sensor starter kit, $30 on Amazon</a:t>
            </a:r>
          </a:p>
          <a:p>
            <a:r>
              <a:rPr lang="en-US" dirty="0" smtClean="0"/>
              <a:t>Solderless Breadboard, ~$3-$10</a:t>
            </a:r>
          </a:p>
          <a:p>
            <a:r>
              <a:rPr lang="en-US" dirty="0" smtClean="0"/>
              <a:t>Jumper Wires &lt; $10</a:t>
            </a:r>
          </a:p>
          <a:p>
            <a:r>
              <a:rPr lang="en-US" dirty="0" smtClean="0"/>
              <a:t>Maybe some resistors, &lt; $10</a:t>
            </a:r>
          </a:p>
          <a:p>
            <a:r>
              <a:rPr lang="en-US" dirty="0" smtClean="0"/>
              <a:t>Get deals with kits and a bit of research</a:t>
            </a:r>
            <a:endParaRPr lang="en-US" dirty="0"/>
          </a:p>
        </p:txBody>
      </p:sp>
      <p:pic>
        <p:nvPicPr>
          <p:cNvPr id="1028" name="Picture 4" descr="http://ecx.images-amazon.com/images/I/71WqLl6HwhL._SL1001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475" y="365125"/>
            <a:ext cx="6188075" cy="618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7802" y="6183868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goo.gl/OjsfSF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3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2635">
            <a:off x="783338" y="1800625"/>
            <a:ext cx="4617763" cy="346332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480" y="1324196"/>
            <a:ext cx="6962775" cy="42100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07315">
            <a:off x="-53700" y="4192537"/>
            <a:ext cx="3438144" cy="234022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038480" y="5567060"/>
            <a:ext cx="7153520" cy="552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Devices + Network Connectivity + Exchange Data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What is the Internet of Things?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359770" y="5925320"/>
            <a:ext cx="7153520" cy="552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Integrating physical world and computer world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732358" y="6283437"/>
            <a:ext cx="7153520" cy="552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Improved efficiency, accuracy, and economic benefit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2278" y="6437522"/>
            <a:ext cx="5516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en.wikipedia.org/wiki/Internet_of_Things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r"/>
            <a:r>
              <a:rPr lang="en-US" dirty="0" smtClean="0"/>
              <a:t>Excuse me </a:t>
            </a:r>
            <a:r>
              <a:rPr lang="en-US" dirty="0" smtClean="0"/>
              <a:t>while I…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whine about wine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20" y="323224"/>
            <a:ext cx="3663280" cy="599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378" y="3533087"/>
            <a:ext cx="8709422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1600" dirty="0" err="1" smtClean="0"/>
              <a:t>Fermonitor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DIY Wine Fermentation Temperature Control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8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0.kym-cdn.com/photos/images/newsfeed/000/343/462/79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318" y="1260475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1751012" y="5994400"/>
            <a:ext cx="8676222" cy="44994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Demo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9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lean</a:t>
            </a:r>
          </a:p>
          <a:p>
            <a:pPr lvl="1"/>
            <a:r>
              <a:rPr lang="en-US" dirty="0" smtClean="0"/>
              <a:t>Keep it simple</a:t>
            </a:r>
          </a:p>
          <a:p>
            <a:pPr lvl="1"/>
            <a:r>
              <a:rPr lang="en-US" dirty="0" smtClean="0"/>
              <a:t>Create value</a:t>
            </a:r>
          </a:p>
          <a:p>
            <a:pPr lvl="1"/>
            <a:r>
              <a:rPr lang="en-US" dirty="0" smtClean="0"/>
              <a:t>If it already exists, use it</a:t>
            </a:r>
          </a:p>
          <a:p>
            <a:pPr lvl="1"/>
            <a:r>
              <a:rPr lang="en-US" dirty="0" smtClean="0"/>
              <a:t>Make it work, then improve later if needed</a:t>
            </a:r>
          </a:p>
          <a:p>
            <a:r>
              <a:rPr lang="en-US" dirty="0" smtClean="0"/>
              <a:t>YAGNI</a:t>
            </a:r>
          </a:p>
          <a:p>
            <a:r>
              <a:rPr lang="en-US" dirty="0" smtClean="0"/>
              <a:t>Learn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81900" cy="4351338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Multiple versions, $5 to ~$40</a:t>
            </a:r>
          </a:p>
          <a:p>
            <a:r>
              <a:rPr lang="en-US" dirty="0" smtClean="0"/>
              <a:t>Raspberry Pi 2</a:t>
            </a:r>
          </a:p>
          <a:p>
            <a:pPr lvl="1"/>
            <a:r>
              <a:rPr lang="en-US" dirty="0" smtClean="0"/>
              <a:t>900MHz quad-cord CPU</a:t>
            </a:r>
          </a:p>
          <a:p>
            <a:pPr lvl="1"/>
            <a:r>
              <a:rPr lang="en-US" dirty="0" smtClean="0"/>
              <a:t>1 GB RAM</a:t>
            </a:r>
            <a:endParaRPr lang="en-US" dirty="0"/>
          </a:p>
          <a:p>
            <a:pPr lvl="1"/>
            <a:r>
              <a:rPr lang="en-US" dirty="0" smtClean="0"/>
              <a:t>Micro </a:t>
            </a:r>
            <a:r>
              <a:rPr lang="en-US" dirty="0"/>
              <a:t>SD card </a:t>
            </a:r>
            <a:r>
              <a:rPr lang="en-US" dirty="0" smtClean="0"/>
              <a:t>slot</a:t>
            </a:r>
          </a:p>
          <a:p>
            <a:pPr lvl="1"/>
            <a:r>
              <a:rPr lang="en-US" dirty="0"/>
              <a:t>40 GPIO Pins</a:t>
            </a:r>
          </a:p>
          <a:p>
            <a:pPr lvl="1"/>
            <a:r>
              <a:rPr lang="en-US" dirty="0" smtClean="0"/>
              <a:t>4 USB Ports</a:t>
            </a:r>
          </a:p>
          <a:p>
            <a:pPr lvl="1"/>
            <a:r>
              <a:rPr lang="en-US" dirty="0" smtClean="0"/>
              <a:t>Full HDMI port</a:t>
            </a:r>
          </a:p>
          <a:p>
            <a:pPr lvl="1"/>
            <a:r>
              <a:rPr lang="en-US" dirty="0" smtClean="0"/>
              <a:t>Camera &amp; Display interfaces</a:t>
            </a:r>
          </a:p>
          <a:p>
            <a:pPr lvl="1"/>
            <a:r>
              <a:rPr lang="en-US" dirty="0" smtClean="0"/>
              <a:t>Combined 3.5mm audio jack &amp; composite video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9" y="6127234"/>
            <a:ext cx="5809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https://www.raspberrypi.org/products/raspberry-pi-2-model-b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1034" name="Picture 10" descr="https://www.raspberrypi.org/magpi/wp-content/uploads/2015/11/altoid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575" y="4436437"/>
            <a:ext cx="3283404" cy="218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aspberry Pi 2 Model 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0944">
            <a:off x="5459364" y="919395"/>
            <a:ext cx="5735243" cy="370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71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DHT11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81900" cy="4351338"/>
          </a:xfrm>
        </p:spPr>
        <p:txBody>
          <a:bodyPr/>
          <a:lstStyle/>
          <a:p>
            <a:r>
              <a:rPr lang="en-US" dirty="0" smtClean="0"/>
              <a:t>Measurement Ranges</a:t>
            </a:r>
          </a:p>
          <a:p>
            <a:pPr lvl="1"/>
            <a:r>
              <a:rPr lang="en-US" dirty="0" smtClean="0"/>
              <a:t>Relative Humidity 20-90%</a:t>
            </a:r>
          </a:p>
          <a:p>
            <a:pPr lvl="1"/>
            <a:r>
              <a:rPr lang="en-US" dirty="0" smtClean="0"/>
              <a:t>Temperature 0-50°C (32-122°F)</a:t>
            </a:r>
          </a:p>
          <a:p>
            <a:r>
              <a:rPr lang="en-US" dirty="0" smtClean="0"/>
              <a:t>Resolution</a:t>
            </a:r>
          </a:p>
          <a:p>
            <a:pPr lvl="1"/>
            <a:r>
              <a:rPr lang="en-US" dirty="0" smtClean="0"/>
              <a:t>1% RH</a:t>
            </a:r>
          </a:p>
          <a:p>
            <a:pPr lvl="1"/>
            <a:r>
              <a:rPr lang="en-US" dirty="0" smtClean="0"/>
              <a:t>1°C (1.8°F)</a:t>
            </a:r>
          </a:p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± 5% RH</a:t>
            </a:r>
          </a:p>
          <a:p>
            <a:pPr lvl="1"/>
            <a:r>
              <a:rPr lang="en-US" dirty="0" smtClean="0"/>
              <a:t>± 2°C (3.6°F)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98407" y="1869568"/>
            <a:ext cx="6616663" cy="30941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127234"/>
            <a:ext cx="4147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http://www.micropik.com/PDF/dht11.pdf</a:t>
            </a:r>
          </a:p>
          <a:p>
            <a:r>
              <a:rPr lang="en-US" dirty="0" smtClean="0">
                <a:hlinkClick r:id="rId3"/>
              </a:rPr>
              <a:t>https://github.com/szazo/DHT11_Python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Wiring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37" y="3854173"/>
            <a:ext cx="9305925" cy="2038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216432"/>
            <a:ext cx="1054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https://www.raspberrypi.org/learning/physical-computing-with-python/worksheet/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2" name="Picture 4" descr="https://www.raspberrypi.org/learning/physical-computing-with-python/images/pinou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146" y="1303451"/>
            <a:ext cx="9316532" cy="2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500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301</TotalTime>
  <Words>357</Words>
  <Application>Microsoft Office PowerPoint</Application>
  <PresentationFormat>Widescreen</PresentationFormat>
  <Paragraphs>107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Mesh</vt:lpstr>
      <vt:lpstr>IoT and U can 2</vt:lpstr>
      <vt:lpstr>What is the Internet of Things?</vt:lpstr>
      <vt:lpstr>Excuse me while I… whine about wine</vt:lpstr>
      <vt:lpstr>Fermonitor</vt:lpstr>
      <vt:lpstr>PowerPoint Presentation</vt:lpstr>
      <vt:lpstr>Design Principals</vt:lpstr>
      <vt:lpstr>Raspberry Pi</vt:lpstr>
      <vt:lpstr>DHT11</vt:lpstr>
      <vt:lpstr>Wiring Diagram</vt:lpstr>
      <vt:lpstr>PowerPoint Presentation</vt:lpstr>
      <vt:lpstr>Setup your Pi</vt:lpstr>
      <vt:lpstr>MongoDB</vt:lpstr>
      <vt:lpstr>Flask web microframework</vt:lpstr>
      <vt:lpstr>Raspi GPIO</vt:lpstr>
      <vt:lpstr>U can 2!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and U can 2</dc:title>
  <dc:creator>Chad Boschert</dc:creator>
  <cp:lastModifiedBy>Chad Boschert</cp:lastModifiedBy>
  <cp:revision>25</cp:revision>
  <dcterms:created xsi:type="dcterms:W3CDTF">2016-04-18T10:57:31Z</dcterms:created>
  <dcterms:modified xsi:type="dcterms:W3CDTF">2016-04-19T03:48:13Z</dcterms:modified>
</cp:coreProperties>
</file>