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F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531BA-1D47-483F-802C-A7790FA3549A}" v="499" dt="2025-09-14T01:44:21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Business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2025-09-13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t>Inoltre dato il tempo corrente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𝑠</m:t>
                </m:r>
              </m:oMath>
            </a14:m>
            <a:r>
              <a:t> il tempo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𝑇</m:t>
                </m:r>
                <m:r>
                  <a:rPr>
                    <a:latin typeface="Cambria Math" panose="02040503050406030204" pitchFamily="18" charset="0"/>
                  </a:rPr>
                  <m:t>|</m:t>
                </m:r>
                <m:r>
                  <a:rPr>
                    <a:latin typeface="Cambria Math" panose="02040503050406030204" pitchFamily="18" charset="0"/>
                  </a:rPr>
                  <m:t>𝑐</m:t>
                </m:r>
                <m:r>
                  <a:rPr>
                    <a:latin typeface="Cambria Math" panose="02040503050406030204" pitchFamily="18" charset="0"/>
                  </a:rPr>
                  <m:t>,</m:t>
                </m:r>
                <m:r>
                  <a:rPr>
                    <a:latin typeface="Cambria Math" panose="02040503050406030204" pitchFamily="18" charset="0"/>
                  </a:rPr>
                  <m:t>𝑠</m:t>
                </m:r>
              </m:oMath>
            </a14:m>
            <a:r>
              <a:t> per l’arrivo della prossima chiamata segue la distribuzione: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𝑓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</m:e>
                  </m:d>
                  <m:r>
                    <a:rPr>
                      <a:latin typeface="Cambria Math" panose="02040503050406030204" pitchFamily="18" charset="0"/>
                    </a:rPr>
                    <m:t>=</m:t>
                  </m:r>
                  <m:r>
                    <a:rPr>
                      <a:latin typeface="Cambria Math" panose="02040503050406030204" pitchFamily="18" charset="0"/>
                    </a:rPr>
                    <m:t>𝜆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,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𝑡</m:t>
                      </m:r>
                    </m:e>
                  </m:d>
                  <m:sSup>
                    <m:sSup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>
                          <a:latin typeface="Cambria Math" panose="02040503050406030204" pitchFamily="18" charset="0"/>
                        </a:rPr>
                        <m:t>𝑒</m:t>
                      </m:r>
                    </m:e>
                    <m:sup>
                      <m:r>
                        <a:rPr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𝛬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sup>
                  </m:sSup>
                </m:oMath>
              </m:oMathPara>
            </a14:m>
            <a:endParaRPr/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Approccio bayesiano: distribuzione a priori</a:t>
            </a:r>
          </a:p>
          <a:p>
            <a:pPr marL="0" lvl="0" indent="0">
              <a:buNone/>
            </a:pPr>
            <a:r>
              <a:t>Ho seguito un approccio bayesiano, pertanto ho posto una distribuzione a priori per tutti i parametri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𝑞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𝑎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,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𝑏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𝑖</m:t>
                    </m:r>
                  </m:sub>
                </m:sSub>
              </m:oMath>
            </a14:m>
            <a:r>
              <a:t> da stimare nel modello. In particolare ho posto una distribuzione a priori normale di media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0</m:t>
                </m:r>
              </m:oMath>
            </a14:m>
            <a:r>
              <a:t> e varianza </a:t>
            </a:r>
            <a14:m xmlns:a14="http://schemas.microsoft.com/office/drawing/2010/main">
              <m:oMath xmlns:m="http://schemas.openxmlformats.org/officeDocument/2006/math">
                <m:r>
                  <a:rPr>
                    <a:latin typeface="Cambria Math" panose="02040503050406030204" pitchFamily="18" charset="0"/>
                  </a:rPr>
                  <m:t>0.0784</m:t>
                </m:r>
              </m:oMath>
            </a14:m>
            <a:r>
              <a:t>.</a:t>
            </a:r>
          </a:p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"/>
                </m:oMathParaPr>
                <m:oMath xmlns:m="http://schemas.openxmlformats.org/officeDocument/2006/math">
                  <m:sSub>
                    <m:sSubPr>
                      <m:ctrlPr>
                        <a:rPr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𝑞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𝑎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,</m:t>
                  </m:r>
                  <m:sSub>
                    <m:sSub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>
                          <a:latin typeface="Cambria Math" panose="02040503050406030204" pitchFamily="18" charset="0"/>
                        </a:rPr>
                        <m:t>𝑏</m:t>
                      </m:r>
                    </m:e>
                    <m:sub>
                      <m:r>
                        <a:rPr>
                          <a:latin typeface="Cambria Math" panose="02040503050406030204" pitchFamily="18" charset="0"/>
                        </a:rPr>
                        <m:t>𝑖</m:t>
                      </m:r>
                    </m:sub>
                  </m:sSub>
                  <m:r>
                    <a:rPr>
                      <a:latin typeface="Cambria Math" panose="02040503050406030204" pitchFamily="18" charset="0"/>
                    </a:rPr>
                    <m:t>∼</m:t>
                  </m:r>
                  <m:r>
                    <a:rPr>
                      <a:latin typeface="Cambria Math" panose="02040503050406030204" pitchFamily="18" charset="0"/>
                    </a:rPr>
                    <m:t>𝒩</m:t>
                  </m:r>
                  <m:d>
                    <m:dPr>
                      <m:ctrlPr>
                        <a:rPr i="1">
                          <a:latin typeface="Cambria Math" panose="02040503050406030204" pitchFamily="18" charset="0"/>
                        </a:rPr>
                      </m:ctrlPr>
                    </m:dPr>
                    <m:e>
                      <m:r>
                        <a:rPr>
                          <a:latin typeface="Cambria Math" panose="02040503050406030204" pitchFamily="18" charset="0"/>
                        </a:rPr>
                        <m:t>0,0.0784</m:t>
                      </m:r>
                    </m:e>
                  </m:d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Fitting del modello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Preprocessing dei dati</a:t>
            </a:r>
          </a:p>
          <a:p>
            <a:pPr lvl="0"/>
            <a:r>
              <a:t>Il modo migliore per estrarre più informazione possibile dal dataset è quello di calcolare per ogni codifica il tempo che intercorre tra ogni chiamata in arrivo espresso in ore per comodità</a:t>
            </a:r>
          </a:p>
          <a:p>
            <a:pPr lvl="0"/>
            <a:r>
              <a:t>Per non perdermi niente ho tenuto nel dataset anche il tempo tra l’ultima chiamata del 31 ottobre e la fine della giornata e ho aggiunto una colonna per tenermi traccia se il tempo registrato fosse censurato o meno</a:t>
            </a:r>
          </a:p>
          <a:p>
            <a:pPr lvl="0"/>
            <a:r>
              <a:t>Ho dato a ciascuna codifica una sua colonna dedicata</a:t>
            </a:r>
          </a:p>
          <a:p>
            <a:pPr lvl="0"/>
            <a:r>
              <a:t>Ho centrato il tempo espresso in ore in modo che avesse media 0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711926"/>
              </p:ext>
            </p:extLst>
          </p:nvPr>
        </p:nvGraphicFramePr>
        <p:xfrm>
          <a:off x="3378360" y="202556"/>
          <a:ext cx="5565800" cy="487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5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5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5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074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censored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MLB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MLR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SIU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8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−361.79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8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−361.79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8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−361.77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8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−361.77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8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−361.77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8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−361.75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98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−361.75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98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−361.74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98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−361.70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83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−361.69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64" y="1076326"/>
            <a:ext cx="3333850" cy="351829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1270000" lvl="0" indent="0">
              <a:buNone/>
            </a:pPr>
            <a:r>
              <a:rPr sz="2000" b="1" dirty="0" err="1"/>
              <a:t>Attenzione</a:t>
            </a:r>
            <a:r>
              <a:rPr sz="2000" b="1" dirty="0"/>
              <a:t>!</a:t>
            </a:r>
          </a:p>
          <a:p>
            <a:pPr lvl="0" indent="0">
              <a:spcBef>
                <a:spcPts val="1400"/>
              </a:spcBef>
              <a:buNone/>
            </a:pPr>
            <a:r>
              <a:rPr sz="2000" err="1"/>
              <a:t>Purtroppo</a:t>
            </a:r>
            <a:r>
              <a:rPr sz="2000" dirty="0"/>
              <a:t> </a:t>
            </a:r>
            <a:r>
              <a:rPr lang="it-IT" sz="2000" err="1"/>
              <a:t>acausa</a:t>
            </a:r>
            <a:r>
              <a:rPr sz="2000" dirty="0"/>
              <a:t> di </a:t>
            </a:r>
            <a:r>
              <a:rPr sz="2000" err="1"/>
              <a:t>una</a:t>
            </a:r>
            <a:r>
              <a:rPr sz="2000" dirty="0"/>
              <a:t> </a:t>
            </a:r>
            <a:r>
              <a:rPr sz="2000" err="1"/>
              <a:t>svista</a:t>
            </a:r>
            <a:r>
              <a:rPr sz="2000" dirty="0"/>
              <a:t> </a:t>
            </a:r>
            <a:r>
              <a:rPr sz="2000" err="1"/>
              <a:t>durante</a:t>
            </a:r>
            <a:r>
              <a:rPr sz="2000" dirty="0"/>
              <a:t> </a:t>
            </a:r>
            <a:r>
              <a:rPr sz="2000" err="1"/>
              <a:t>l’analisi</a:t>
            </a:r>
            <a:r>
              <a:rPr sz="2000" dirty="0"/>
              <a:t> ho </a:t>
            </a:r>
            <a:r>
              <a:rPr sz="2000" err="1"/>
              <a:t>involontariamente</a:t>
            </a:r>
            <a:r>
              <a:rPr sz="2000" dirty="0"/>
              <a:t> </a:t>
            </a:r>
            <a:r>
              <a:rPr sz="2000" err="1"/>
              <a:t>ignorato</a:t>
            </a:r>
            <a:r>
              <a:rPr sz="2000" dirty="0"/>
              <a:t> </a:t>
            </a:r>
            <a:r>
              <a:rPr sz="2000" err="1"/>
              <a:t>i</a:t>
            </a:r>
            <a:r>
              <a:rPr sz="2000" dirty="0"/>
              <a:t> </a:t>
            </a:r>
            <a:r>
              <a:rPr sz="2000" err="1"/>
              <a:t>dati</a:t>
            </a:r>
            <a:r>
              <a:rPr sz="2000" dirty="0"/>
              <a:t> del </a:t>
            </a:r>
            <a:r>
              <a:rPr sz="2000" err="1"/>
              <a:t>CreditoBusinness</a:t>
            </a:r>
            <a:r>
              <a:rPr sz="2000" dirty="0"/>
              <a:t>. </a:t>
            </a:r>
            <a:r>
              <a:rPr sz="2000" err="1"/>
              <a:t>Fortunatamente</a:t>
            </a:r>
            <a:r>
              <a:rPr sz="2000" dirty="0"/>
              <a:t> </a:t>
            </a:r>
            <a:r>
              <a:rPr sz="2000" err="1"/>
              <a:t>costituiscono</a:t>
            </a:r>
            <a:r>
              <a:rPr sz="2000" dirty="0"/>
              <a:t> </a:t>
            </a:r>
            <a:r>
              <a:rPr sz="2000" err="1"/>
              <a:t>meno</a:t>
            </a:r>
            <a:r>
              <a:rPr sz="2000" dirty="0"/>
              <a:t> dell’1% </a:t>
            </a:r>
            <a:r>
              <a:rPr sz="2000" err="1"/>
              <a:t>dei</a:t>
            </a:r>
            <a:r>
              <a:rPr sz="2000" dirty="0"/>
              <a:t> </a:t>
            </a:r>
            <a:r>
              <a:rPr sz="2000" err="1"/>
              <a:t>dati</a:t>
            </a:r>
            <a:r>
              <a:rPr sz="2000" dirty="0"/>
              <a:t> e non </a:t>
            </a:r>
            <a:r>
              <a:rPr sz="2000" err="1"/>
              <a:t>dovrebbe</a:t>
            </a:r>
            <a:r>
              <a:rPr sz="2000" dirty="0"/>
              <a:t> aver </a:t>
            </a:r>
            <a:r>
              <a:rPr sz="2000" err="1"/>
              <a:t>impattato</a:t>
            </a:r>
            <a:r>
              <a:rPr sz="2000" dirty="0"/>
              <a:t> </a:t>
            </a:r>
            <a:r>
              <a:rPr sz="2000" err="1"/>
              <a:t>significativamente</a:t>
            </a:r>
            <a:r>
              <a:rPr sz="2000" dirty="0"/>
              <a:t> </a:t>
            </a:r>
            <a:r>
              <a:rPr sz="2000" err="1"/>
              <a:t>sulla</a:t>
            </a:r>
            <a:r>
              <a:rPr sz="2000" dirty="0"/>
              <a:t> </a:t>
            </a:r>
            <a:r>
              <a:rPr sz="2000" err="1"/>
              <a:t>corretta</a:t>
            </a:r>
            <a:r>
              <a:rPr sz="2000" dirty="0"/>
              <a:t> </a:t>
            </a:r>
            <a:r>
              <a:rPr sz="2000" err="1"/>
              <a:t>stima</a:t>
            </a:r>
            <a:r>
              <a:rPr sz="2000" dirty="0"/>
              <a:t> </a:t>
            </a:r>
            <a:r>
              <a:rPr sz="2000" err="1"/>
              <a:t>dei</a:t>
            </a:r>
            <a:r>
              <a:rPr sz="2000" dirty="0"/>
              <a:t> </a:t>
            </a:r>
            <a:r>
              <a:rPr sz="2000" err="1"/>
              <a:t>parametri</a:t>
            </a:r>
            <a:r>
              <a:rPr sz="2000" dirty="0"/>
              <a:t>. Non ho </a:t>
            </a:r>
            <a:r>
              <a:rPr sz="2000" err="1"/>
              <a:t>rieseguito</a:t>
            </a:r>
            <a:r>
              <a:rPr sz="2000" dirty="0"/>
              <a:t> </a:t>
            </a:r>
            <a:r>
              <a:rPr sz="2000" err="1"/>
              <a:t>l’analisi</a:t>
            </a:r>
            <a:r>
              <a:rPr sz="2000" dirty="0"/>
              <a:t> </a:t>
            </a:r>
            <a:r>
              <a:rPr sz="2000" err="1"/>
              <a:t>corretta</a:t>
            </a:r>
            <a:r>
              <a:rPr sz="2000" dirty="0"/>
              <a:t> a causa </a:t>
            </a:r>
            <a:r>
              <a:rPr sz="2000" err="1"/>
              <a:t>dei</a:t>
            </a:r>
            <a:r>
              <a:rPr sz="2000" dirty="0"/>
              <a:t> tempi </a:t>
            </a:r>
            <a:r>
              <a:rPr sz="2000" err="1"/>
              <a:t>particolarmente</a:t>
            </a:r>
            <a:r>
              <a:rPr sz="2000" dirty="0"/>
              <a:t> </a:t>
            </a:r>
            <a:r>
              <a:rPr sz="2000" err="1"/>
              <a:t>lunghi</a:t>
            </a:r>
            <a:r>
              <a:rPr sz="2000" dirty="0"/>
              <a:t> per </a:t>
            </a:r>
            <a:r>
              <a:rPr sz="2000" err="1"/>
              <a:t>l’esecuzione</a:t>
            </a:r>
            <a:r>
              <a:rPr sz="2000" dirty="0"/>
              <a:t> </a:t>
            </a:r>
            <a:r>
              <a:rPr sz="2000" err="1"/>
              <a:t>dell’algoritmo</a:t>
            </a:r>
            <a:r>
              <a:rPr sz="2000" dirty="0"/>
              <a:t> (6/7 ore)</a:t>
            </a:r>
            <a:endParaRPr sz="2000" dirty="0">
              <a:ea typeface="Calibri"/>
              <a:cs typeface="Calibri"/>
            </a:endParaRPr>
          </a:p>
          <a:p>
            <a:pPr marL="0" lvl="0" indent="0">
              <a:spcBef>
                <a:spcPts val="3000"/>
              </a:spcBef>
              <a:buNone/>
            </a:pPr>
            <a:endParaRPr b="1" dirty="0">
              <a:ea typeface="Calibri"/>
              <a:cs typeface="Calibri"/>
            </a:endParaRPr>
          </a:p>
        </p:txBody>
      </p:sp>
      <p:pic>
        <p:nvPicPr>
          <p:cNvPr id="2" name="Picture 1" descr="presentazione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77A1F3D-9A3B-659D-8FF3-EB3092B751F8}"/>
              </a:ext>
            </a:extLst>
          </p:cNvPr>
          <p:cNvSpPr txBox="1"/>
          <p:nvPr/>
        </p:nvSpPr>
        <p:spPr>
          <a:xfrm>
            <a:off x="824795" y="406501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err="1">
                <a:ea typeface="Calibri"/>
                <a:cs typeface="Calibri"/>
              </a:rPr>
              <a:t>Flusso</a:t>
            </a:r>
            <a:r>
              <a:rPr lang="en-US" sz="1600" b="1" dirty="0">
                <a:ea typeface="Calibri"/>
                <a:cs typeface="Calibri"/>
              </a:rPr>
              <a:t> medio per </a:t>
            </a:r>
            <a:r>
              <a:rPr lang="en-US" sz="1600" b="1" err="1">
                <a:ea typeface="Calibri"/>
                <a:cs typeface="Calibri"/>
              </a:rPr>
              <a:t>codifica</a:t>
            </a:r>
            <a:endParaRPr lang="it-IT" sz="1600" err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Ampiezza delle componenti stagionali</a:t>
            </a:r>
          </a:p>
        </p:txBody>
      </p:sp>
      <p:pic>
        <p:nvPicPr>
          <p:cNvPr id="2" name="Picture 1" descr="presentazione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Previsione del flusso di ottobre</a:t>
            </a:r>
          </a:p>
        </p:txBody>
      </p:sp>
      <p:pic>
        <p:nvPicPr>
          <p:cNvPr id="2" name="Picture 1" descr="presentazione_files/figure-pptx/unnamed-chunk-1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12800"/>
            <a:ext cx="51054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Performance</a:t>
            </a:r>
            <a:endParaRPr lang="it-IT" sz="1200" b="1">
              <a:ea typeface="Calibri"/>
              <a:cs typeface="Calibri"/>
            </a:endParaRPr>
          </a:p>
          <a:p>
            <a:pPr marL="0" lvl="0" indent="0">
              <a:buNone/>
            </a:pPr>
            <a:r>
              <a:rPr sz="1200" dirty="0"/>
              <a:t>La </a:t>
            </a:r>
            <a:r>
              <a:rPr sz="1200" err="1"/>
              <a:t>previsione</a:t>
            </a:r>
            <a:r>
              <a:rPr sz="1200" dirty="0"/>
              <a:t> </a:t>
            </a:r>
            <a:r>
              <a:rPr sz="1200" err="1"/>
              <a:t>sembra</a:t>
            </a:r>
            <a:r>
              <a:rPr sz="1200" dirty="0"/>
              <a:t> </a:t>
            </a:r>
            <a:r>
              <a:rPr sz="1200" err="1"/>
              <a:t>seguire</a:t>
            </a:r>
            <a:r>
              <a:rPr sz="1200" dirty="0"/>
              <a:t> </a:t>
            </a:r>
            <a:r>
              <a:rPr sz="1200" err="1"/>
              <a:t>abbastanza</a:t>
            </a:r>
            <a:r>
              <a:rPr sz="1200" dirty="0"/>
              <a:t> bene </a:t>
            </a:r>
            <a:r>
              <a:rPr sz="1200" err="1"/>
              <a:t>l’andamento</a:t>
            </a:r>
            <a:r>
              <a:rPr sz="1200" dirty="0"/>
              <a:t> </a:t>
            </a:r>
            <a:r>
              <a:rPr sz="1200" err="1"/>
              <a:t>complessivo</a:t>
            </a:r>
            <a:r>
              <a:rPr sz="1200" dirty="0"/>
              <a:t> </a:t>
            </a:r>
            <a:r>
              <a:rPr sz="1200" err="1"/>
              <a:t>dei</a:t>
            </a:r>
            <a:r>
              <a:rPr sz="1200" dirty="0"/>
              <a:t> </a:t>
            </a:r>
            <a:r>
              <a:rPr sz="1200" err="1"/>
              <a:t>dati</a:t>
            </a:r>
            <a:r>
              <a:rPr sz="1200" dirty="0"/>
              <a:t> ma è </a:t>
            </a:r>
            <a:r>
              <a:rPr sz="1200" err="1"/>
              <a:t>ancora</a:t>
            </a:r>
            <a:r>
              <a:rPr sz="1200" dirty="0"/>
              <a:t> molto </a:t>
            </a:r>
            <a:r>
              <a:rPr sz="1200" err="1"/>
              <a:t>impreciso</a:t>
            </a:r>
            <a:r>
              <a:rPr sz="1200" dirty="0"/>
              <a:t>. </a:t>
            </a:r>
            <a:r>
              <a:rPr sz="1200" err="1"/>
              <a:t>Infatti</a:t>
            </a:r>
            <a:r>
              <a:rPr sz="1200" dirty="0"/>
              <a:t> </a:t>
            </a:r>
            <a:r>
              <a:rPr sz="1200" err="1"/>
              <a:t>i</a:t>
            </a:r>
            <a:r>
              <a:rPr sz="1200" dirty="0"/>
              <a:t> </a:t>
            </a:r>
            <a:r>
              <a:rPr sz="1200" err="1"/>
              <a:t>dati</a:t>
            </a:r>
            <a:r>
              <a:rPr sz="1200" dirty="0"/>
              <a:t> </a:t>
            </a:r>
            <a:r>
              <a:rPr sz="1200" err="1"/>
              <a:t>osservati</a:t>
            </a:r>
            <a:r>
              <a:rPr sz="1200" dirty="0"/>
              <a:t> </a:t>
            </a:r>
            <a:r>
              <a:rPr sz="1200" err="1"/>
              <a:t>finiscono</a:t>
            </a:r>
            <a:r>
              <a:rPr sz="1200" dirty="0"/>
              <a:t> </a:t>
            </a:r>
            <a:r>
              <a:rPr sz="1200" err="1"/>
              <a:t>all’interno</a:t>
            </a:r>
            <a:r>
              <a:rPr sz="1200" dirty="0"/>
              <a:t> </a:t>
            </a:r>
            <a:r>
              <a:rPr sz="1200" err="1"/>
              <a:t>dell’intervallo</a:t>
            </a:r>
            <a:r>
              <a:rPr sz="1200" dirty="0"/>
              <a:t> di </a:t>
            </a:r>
            <a:r>
              <a:rPr sz="1200" err="1"/>
              <a:t>confidenza</a:t>
            </a:r>
            <a:r>
              <a:rPr sz="1200" dirty="0"/>
              <a:t> al 95% solo il 76% </a:t>
            </a:r>
            <a:r>
              <a:rPr sz="1200" err="1"/>
              <a:t>dei</a:t>
            </a:r>
            <a:r>
              <a:rPr sz="1200" dirty="0"/>
              <a:t> </a:t>
            </a:r>
            <a:r>
              <a:rPr sz="1200" err="1"/>
              <a:t>casi</a:t>
            </a:r>
            <a:r>
              <a:rPr sz="1200" dirty="0"/>
              <a:t>. </a:t>
            </a:r>
            <a:r>
              <a:rPr sz="1200" err="1"/>
              <a:t>Ciò</a:t>
            </a:r>
            <a:r>
              <a:rPr sz="1200" dirty="0"/>
              <a:t> </a:t>
            </a:r>
            <a:r>
              <a:rPr sz="1200" err="1"/>
              <a:t>consiglia</a:t>
            </a:r>
            <a:r>
              <a:rPr sz="1200" dirty="0"/>
              <a:t> </a:t>
            </a:r>
            <a:r>
              <a:rPr sz="1200" err="1"/>
              <a:t>che</a:t>
            </a:r>
            <a:r>
              <a:rPr sz="1200" dirty="0"/>
              <a:t> il </a:t>
            </a:r>
            <a:r>
              <a:rPr sz="1200" err="1"/>
              <a:t>modello</a:t>
            </a:r>
            <a:r>
              <a:rPr sz="1200" dirty="0"/>
              <a:t> non è </a:t>
            </a:r>
            <a:r>
              <a:rPr sz="1200" err="1"/>
              <a:t>abbastanza</a:t>
            </a:r>
            <a:r>
              <a:rPr sz="1200" dirty="0"/>
              <a:t> </a:t>
            </a:r>
            <a:r>
              <a:rPr sz="1200" err="1"/>
              <a:t>flessibile</a:t>
            </a:r>
            <a:r>
              <a:rPr sz="1200" dirty="0"/>
              <a:t> da </a:t>
            </a:r>
            <a:r>
              <a:rPr sz="1200" err="1"/>
              <a:t>rappresentare</a:t>
            </a:r>
            <a:r>
              <a:rPr sz="1200" dirty="0"/>
              <a:t> </a:t>
            </a:r>
            <a:r>
              <a:rPr sz="1200" err="1"/>
              <a:t>adeguatamente</a:t>
            </a:r>
            <a:r>
              <a:rPr sz="1200" dirty="0"/>
              <a:t> </a:t>
            </a:r>
            <a:r>
              <a:rPr sz="1200" err="1"/>
              <a:t>l’andamento</a:t>
            </a:r>
            <a:r>
              <a:rPr sz="1200" dirty="0"/>
              <a:t> </a:t>
            </a:r>
            <a:r>
              <a:rPr sz="1200" err="1"/>
              <a:t>dei</a:t>
            </a:r>
            <a:r>
              <a:rPr sz="1200" dirty="0"/>
              <a:t> </a:t>
            </a:r>
            <a:r>
              <a:rPr sz="1200" err="1"/>
              <a:t>dati</a:t>
            </a:r>
            <a:r>
              <a:rPr sz="1200" dirty="0"/>
              <a:t>.</a:t>
            </a:r>
            <a:endParaRPr sz="1200">
              <a:ea typeface="Calibri"/>
              <a:cs typeface="Calibri"/>
            </a:endParaRPr>
          </a:p>
          <a:p>
            <a:pPr marL="0" lvl="0" indent="0">
              <a:spcBef>
                <a:spcPts val="3000"/>
              </a:spcBef>
              <a:buNone/>
            </a:pPr>
            <a:r>
              <a:rPr sz="1200" b="1" dirty="0"/>
              <a:t>Come </a:t>
            </a:r>
            <a:r>
              <a:rPr sz="1200" b="1" err="1"/>
              <a:t>migliorare</a:t>
            </a:r>
            <a:r>
              <a:rPr sz="1200" b="1" dirty="0"/>
              <a:t> il </a:t>
            </a:r>
            <a:r>
              <a:rPr sz="1200" b="1" err="1"/>
              <a:t>modello</a:t>
            </a:r>
            <a:endParaRPr sz="1200" b="1">
              <a:ea typeface="Calibri"/>
              <a:cs typeface="Calibri"/>
            </a:endParaRPr>
          </a:p>
          <a:p>
            <a:pPr lvl="0"/>
            <a:r>
              <a:rPr sz="1200" err="1"/>
              <a:t>Rieseguire</a:t>
            </a:r>
            <a:r>
              <a:rPr sz="1200" dirty="0"/>
              <a:t> </a:t>
            </a:r>
            <a:r>
              <a:rPr sz="1200" err="1"/>
              <a:t>l’analisi</a:t>
            </a:r>
            <a:r>
              <a:rPr sz="1200" dirty="0"/>
              <a:t> </a:t>
            </a:r>
            <a:r>
              <a:rPr sz="1200" err="1"/>
              <a:t>includendo</a:t>
            </a:r>
            <a:r>
              <a:rPr sz="1200" dirty="0"/>
              <a:t> la </a:t>
            </a:r>
            <a:r>
              <a:rPr sz="1200" err="1"/>
              <a:t>codifica</a:t>
            </a:r>
            <a:r>
              <a:rPr sz="1200" dirty="0"/>
              <a:t> </a:t>
            </a:r>
            <a:r>
              <a:rPr sz="1200" err="1"/>
              <a:t>mancante</a:t>
            </a:r>
            <a:endParaRPr sz="1200">
              <a:ea typeface="Calibri"/>
              <a:cs typeface="Calibri"/>
            </a:endParaRPr>
          </a:p>
          <a:p>
            <a:pPr lvl="0"/>
            <a:r>
              <a:rPr sz="1200" err="1"/>
              <a:t>Analizzare</a:t>
            </a:r>
            <a:r>
              <a:rPr sz="1200" dirty="0"/>
              <a:t> </a:t>
            </a:r>
            <a:r>
              <a:rPr sz="1200" err="1"/>
              <a:t>separatamente</a:t>
            </a:r>
            <a:r>
              <a:rPr sz="1200" dirty="0"/>
              <a:t> e </a:t>
            </a:r>
            <a:r>
              <a:rPr sz="1200" err="1"/>
              <a:t>indipendentemente</a:t>
            </a:r>
            <a:r>
              <a:rPr sz="1200" dirty="0"/>
              <a:t> le diverse </a:t>
            </a:r>
            <a:r>
              <a:rPr sz="1200" err="1"/>
              <a:t>codifiche</a:t>
            </a:r>
            <a:r>
              <a:rPr sz="1200" dirty="0"/>
              <a:t>, in modo da </a:t>
            </a:r>
            <a:r>
              <a:rPr sz="1200" err="1"/>
              <a:t>avere</a:t>
            </a:r>
            <a:r>
              <a:rPr sz="1200" dirty="0"/>
              <a:t> le </a:t>
            </a:r>
            <a:r>
              <a:rPr sz="1200" err="1"/>
              <a:t>ampiezze</a:t>
            </a:r>
            <a:r>
              <a:rPr sz="1200" dirty="0"/>
              <a:t> </a:t>
            </a:r>
            <a:r>
              <a:rPr sz="1200" err="1"/>
              <a:t>delle</a:t>
            </a:r>
            <a:r>
              <a:rPr sz="1200" dirty="0"/>
              <a:t> </a:t>
            </a:r>
            <a:r>
              <a:rPr sz="1200" err="1"/>
              <a:t>componenti</a:t>
            </a:r>
            <a:r>
              <a:rPr sz="1200" dirty="0"/>
              <a:t> </a:t>
            </a:r>
            <a:r>
              <a:rPr sz="1200" err="1"/>
              <a:t>stagionali</a:t>
            </a:r>
            <a:r>
              <a:rPr sz="1200" dirty="0"/>
              <a:t> </a:t>
            </a:r>
            <a:r>
              <a:rPr sz="1200" err="1"/>
              <a:t>potenzialmente</a:t>
            </a:r>
            <a:r>
              <a:rPr sz="1200" dirty="0"/>
              <a:t> </a:t>
            </a:r>
            <a:r>
              <a:rPr sz="1200" err="1"/>
              <a:t>variabili</a:t>
            </a:r>
            <a:r>
              <a:rPr sz="1200" dirty="0"/>
              <a:t> </a:t>
            </a:r>
            <a:r>
              <a:rPr sz="1200" err="1"/>
              <a:t>tra</a:t>
            </a:r>
            <a:r>
              <a:rPr sz="1200" dirty="0"/>
              <a:t> le diverse </a:t>
            </a:r>
            <a:r>
              <a:rPr sz="1200" err="1"/>
              <a:t>codifiche</a:t>
            </a:r>
            <a:endParaRPr sz="1200">
              <a:ea typeface="Calibri"/>
              <a:cs typeface="Calibri"/>
            </a:endParaRPr>
          </a:p>
          <a:p>
            <a:pPr lvl="0"/>
            <a:r>
              <a:rPr sz="1200" err="1"/>
              <a:t>Aggiungere</a:t>
            </a:r>
            <a:r>
              <a:rPr sz="1200" dirty="0"/>
              <a:t> </a:t>
            </a:r>
            <a:r>
              <a:rPr sz="1200" err="1"/>
              <a:t>ulteriori</a:t>
            </a:r>
            <a:r>
              <a:rPr sz="1200" dirty="0"/>
              <a:t> </a:t>
            </a:r>
            <a:r>
              <a:rPr sz="1200" err="1"/>
              <a:t>componenti</a:t>
            </a:r>
            <a:r>
              <a:rPr sz="1200" dirty="0"/>
              <a:t> </a:t>
            </a:r>
            <a:r>
              <a:rPr sz="1200" err="1"/>
              <a:t>stagionali</a:t>
            </a:r>
            <a:r>
              <a:rPr sz="1200" dirty="0"/>
              <a:t> con </a:t>
            </a:r>
            <a:r>
              <a:rPr sz="1200" err="1"/>
              <a:t>frequenza</a:t>
            </a:r>
            <a:r>
              <a:rPr sz="1200" dirty="0"/>
              <a:t> </a:t>
            </a:r>
            <a:r>
              <a:rPr sz="1200" err="1"/>
              <a:t>più</a:t>
            </a:r>
            <a:r>
              <a:rPr sz="1200" dirty="0"/>
              <a:t> </a:t>
            </a:r>
            <a:r>
              <a:rPr sz="1200" err="1"/>
              <a:t>elevata</a:t>
            </a:r>
            <a:endParaRPr sz="1200">
              <a:ea typeface="Calibri"/>
              <a:cs typeface="Calibri"/>
            </a:endParaRPr>
          </a:p>
          <a:p>
            <a:pPr lvl="0"/>
            <a:r>
              <a:rPr sz="1200" err="1"/>
              <a:t>Condurre</a:t>
            </a:r>
            <a:r>
              <a:rPr sz="1200" dirty="0"/>
              <a:t> </a:t>
            </a:r>
            <a:r>
              <a:rPr sz="1200" err="1"/>
              <a:t>l’analisi</a:t>
            </a:r>
            <a:r>
              <a:rPr sz="1200" dirty="0"/>
              <a:t> </a:t>
            </a:r>
            <a:r>
              <a:rPr sz="1200" err="1"/>
              <a:t>basandosi</a:t>
            </a:r>
            <a:r>
              <a:rPr sz="1200" dirty="0"/>
              <a:t> </a:t>
            </a:r>
            <a:r>
              <a:rPr sz="1200" err="1"/>
              <a:t>sul</a:t>
            </a:r>
            <a:r>
              <a:rPr sz="1200" dirty="0"/>
              <a:t> </a:t>
            </a:r>
            <a:r>
              <a:rPr sz="1200" err="1"/>
              <a:t>numero</a:t>
            </a:r>
            <a:r>
              <a:rPr sz="1200" dirty="0"/>
              <a:t> di </a:t>
            </a:r>
            <a:r>
              <a:rPr sz="1200" err="1"/>
              <a:t>chiamate</a:t>
            </a:r>
            <a:r>
              <a:rPr sz="1200" dirty="0"/>
              <a:t> per </a:t>
            </a:r>
            <a:r>
              <a:rPr sz="1200" err="1"/>
              <a:t>ora</a:t>
            </a:r>
            <a:r>
              <a:rPr sz="1200" dirty="0"/>
              <a:t> </a:t>
            </a:r>
            <a:r>
              <a:rPr sz="1200" err="1"/>
              <a:t>invece</a:t>
            </a:r>
            <a:r>
              <a:rPr sz="1200" dirty="0"/>
              <a:t> </a:t>
            </a:r>
            <a:r>
              <a:rPr sz="1200" err="1"/>
              <a:t>che</a:t>
            </a:r>
            <a:r>
              <a:rPr sz="1200" dirty="0"/>
              <a:t> sui tempi </a:t>
            </a:r>
            <a:r>
              <a:rPr sz="1200" err="1"/>
              <a:t>intercorsi</a:t>
            </a:r>
            <a:r>
              <a:rPr sz="1200" dirty="0"/>
              <a:t> </a:t>
            </a:r>
            <a:r>
              <a:rPr sz="1200" err="1"/>
              <a:t>tra</a:t>
            </a:r>
            <a:r>
              <a:rPr sz="1200" dirty="0"/>
              <a:t> </a:t>
            </a:r>
            <a:r>
              <a:rPr sz="1200" err="1"/>
              <a:t>una</a:t>
            </a:r>
            <a:r>
              <a:rPr sz="1200" dirty="0"/>
              <a:t> </a:t>
            </a:r>
            <a:r>
              <a:rPr sz="1200" err="1"/>
              <a:t>telefonata</a:t>
            </a:r>
            <a:r>
              <a:rPr sz="1200" dirty="0"/>
              <a:t> e la </a:t>
            </a:r>
            <a:r>
              <a:rPr sz="1200" err="1"/>
              <a:t>successiva</a:t>
            </a:r>
            <a:endParaRPr sz="12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Come sfruttare il modello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AutoNum type="arabicPeriod"/>
            </a:pPr>
            <a:r>
              <a:t>Modellare il tempo di evazione tramite il campo </a:t>
            </a:r>
            <a:r>
              <a:rPr>
                <a:latin typeface="Courier"/>
              </a:rPr>
              <a:t>Durata conversazione</a:t>
            </a:r>
            <a:r>
              <a:t>, differenziando potenzialmente l’analisi tra i diversi valori di </a:t>
            </a:r>
            <a:r>
              <a:rPr>
                <a:latin typeface="Courier"/>
              </a:rPr>
              <a:t>GESTIONE</a:t>
            </a:r>
            <a:r>
              <a:t>.</a:t>
            </a:r>
          </a:p>
          <a:p>
            <a:pPr marL="342900" lvl="0" indent="-342900">
              <a:buAutoNum type="arabicPeriod"/>
            </a:pPr>
            <a:r>
              <a:t>Sviluppare una funzione di perdita che tenga conto dell’impatto economico del personale e della perdita di clienti in base al numero di persone al centralino.</a:t>
            </a:r>
          </a:p>
          <a:p>
            <a:pPr marL="342900" lvl="0" indent="-342900">
              <a:buAutoNum type="arabicPeriod"/>
            </a:pPr>
            <a:r>
              <a:t>Calcolare il numero di persone che minimizza la perfita media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EDA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Chiamate suddivise per ora</a:t>
            </a:r>
          </a:p>
          <a:p>
            <a:pPr marL="0" lvl="0" indent="0">
              <a:buNone/>
            </a:pPr>
            <a:r>
              <a:t>Per ogni ora di ottobre ho contato il numero di chiamate in ingresso suddividendo per </a:t>
            </a:r>
            <a:r>
              <a:rPr>
                <a:latin typeface="Courier"/>
              </a:rPr>
              <a:t>codifica</a:t>
            </a:r>
          </a:p>
        </p:txBody>
      </p:sp>
      <p:pic>
        <p:nvPicPr>
          <p:cNvPr id="3" name="Picture 1" descr="presentazione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Analisi terzi di giornata</a:t>
            </a:r>
          </a:p>
          <a:p>
            <a:pPr marL="0" lvl="0" indent="0">
              <a:buNone/>
            </a:pPr>
            <a:r>
              <a:t>Non sembrerebbe presente una periodicità ogni 8 ore per tutte le codifiche, tuttavia potrebbe essere utile considerarla nel modello per coprire i casi in cui la componente parrebbe essere significativa (Mercato Libero Retail)</a:t>
            </a:r>
          </a:p>
        </p:txBody>
      </p:sp>
      <p:pic>
        <p:nvPicPr>
          <p:cNvPr id="2" name="Picture 1" descr="presentazione_files/figure-pptx/unnamed-chunk-4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Analisi mezzi di giornata</a:t>
            </a:r>
          </a:p>
          <a:p>
            <a:pPr marL="0" lvl="0" indent="0">
              <a:buNone/>
            </a:pPr>
            <a:r>
              <a:t>Applicando la trasformazione </a:t>
            </a:r>
            <a14:m xmlns:a14="http://schemas.microsoft.com/office/drawing/2010/main">
              <m:oMath xmlns:m="http://schemas.openxmlformats.org/officeDocument/2006/math">
                <m:sSub>
                  <m:sSubPr>
                    <m:ctrlPr>
                      <a:rPr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𝛥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8</m:t>
                    </m:r>
                  </m:sub>
                </m:sSub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=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</m:sub>
                </m:sSub>
                <m:r>
                  <a:rPr>
                    <a:latin typeface="Cambria Math" panose="02040503050406030204" pitchFamily="18" charset="0"/>
                  </a:rPr>
                  <m:t>−</m:t>
                </m:r>
                <m:sSub>
                  <m:sSubPr>
                    <m:ctrlPr>
                      <a:rPr i="1">
                        <a:latin typeface="Cambria Math" panose="02040503050406030204" pitchFamily="18" charset="0"/>
                      </a:rPr>
                    </m:ctrlPr>
                  </m:sSubPr>
                  <m:e>
                    <m:r>
                      <a:rPr>
                        <a:latin typeface="Cambria Math" panose="02040503050406030204" pitchFamily="18" charset="0"/>
                      </a:rPr>
                      <m:t>𝑌</m:t>
                    </m:r>
                  </m:e>
                  <m:sub>
                    <m:r>
                      <a:rPr>
                        <a:latin typeface="Cambria Math" panose="02040503050406030204" pitchFamily="18" charset="0"/>
                      </a:rPr>
                      <m:t>𝑡</m:t>
                    </m:r>
                    <m:r>
                      <a:rPr>
                        <a:latin typeface="Cambria Math" panose="02040503050406030204" pitchFamily="18" charset="0"/>
                      </a:rPr>
                      <m:t>−8</m:t>
                    </m:r>
                  </m:sub>
                </m:sSub>
              </m:oMath>
            </a14:m>
            <a:r>
              <a:t> si rimuove la periodicità con periodo di 8 ore, permettendoci di vedere più facilmente altre periodicità nei dati.</a:t>
            </a:r>
          </a:p>
        </p:txBody>
      </p:sp>
      <p:pic>
        <p:nvPicPr>
          <p:cNvPr id="2" name="Picture 1" descr="presentazione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Anche in questo caso questa periodicità non sembra ugualmente diffusa tra tutte le codifiche, ma risulta utile includerla nel modello.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Analisi giornaliera</a:t>
            </a:r>
          </a:p>
          <a:p>
            <a:pPr marL="0" lvl="0" indent="0">
              <a:buNone/>
            </a:pPr>
            <a:r>
              <a:t>Applicando la stessa tecnica di prima, possiamo rimuovere le componenti periodiche con periodo di 12 ore.</a:t>
            </a:r>
          </a:p>
        </p:txBody>
      </p:sp>
      <p:pic>
        <p:nvPicPr>
          <p:cNvPr id="2" name="Picture 1" descr="presentazione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Anche in questo caso risulta evidente una componente giornaliera.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Analisi settimanale</a:t>
            </a:r>
          </a:p>
        </p:txBody>
      </p:sp>
      <p:pic>
        <p:nvPicPr>
          <p:cNvPr id="2" name="Picture 1" descr="presentazione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Analisi del trend</a:t>
            </a:r>
          </a:p>
          <a:p>
            <a:pPr marL="0" lvl="0" indent="0">
              <a:buNone/>
            </a:pPr>
            <a:r>
              <a:t>Rimuovendo anche la componente settimanale ci rimane da analizzare la presenza di un qualche trend.</a:t>
            </a:r>
          </a:p>
        </p:txBody>
      </p:sp>
      <p:pic>
        <p:nvPicPr>
          <p:cNvPr id="2" name="Picture 1" descr="presentazione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25500"/>
            <a:ext cx="51054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lvl="0" indent="0">
              <a:buNone/>
            </a:pPr>
            <a:r>
              <a:rPr sz="1200" dirty="0"/>
              <a:t>Non </a:t>
            </a:r>
            <a:r>
              <a:rPr sz="1200" err="1"/>
              <a:t>risulta</a:t>
            </a:r>
            <a:r>
              <a:rPr sz="1200" dirty="0"/>
              <a:t> </a:t>
            </a:r>
            <a:r>
              <a:rPr sz="1200" err="1"/>
              <a:t>apparente</a:t>
            </a:r>
            <a:r>
              <a:rPr sz="1200" dirty="0"/>
              <a:t> la </a:t>
            </a:r>
            <a:r>
              <a:rPr sz="1200" err="1"/>
              <a:t>presenza</a:t>
            </a:r>
            <a:r>
              <a:rPr sz="1200" dirty="0"/>
              <a:t> di un trend. E’ </a:t>
            </a:r>
            <a:r>
              <a:rPr sz="1200" err="1"/>
              <a:t>rimasto</a:t>
            </a:r>
            <a:r>
              <a:rPr sz="1200" dirty="0"/>
              <a:t> solo </a:t>
            </a:r>
            <a:r>
              <a:rPr sz="1200" err="1"/>
              <a:t>rumore</a:t>
            </a:r>
            <a:r>
              <a:rPr sz="1200" dirty="0"/>
              <a:t>.</a:t>
            </a:r>
            <a:endParaRPr lang="it-IT" sz="1200">
              <a:ea typeface="Calibri"/>
              <a:cs typeface="Calibri"/>
            </a:endParaRPr>
          </a:p>
          <a:p>
            <a:pPr marL="0" lvl="0" indent="0">
              <a:spcBef>
                <a:spcPts val="3000"/>
              </a:spcBef>
              <a:buNone/>
            </a:pPr>
            <a:r>
              <a:rPr sz="1200" b="1" err="1"/>
              <a:t>Conclusioni</a:t>
            </a:r>
            <a:r>
              <a:rPr sz="1200" b="1" dirty="0"/>
              <a:t> EDA</a:t>
            </a:r>
            <a:endParaRPr sz="1200" b="1">
              <a:ea typeface="Calibri"/>
              <a:cs typeface="Calibri"/>
            </a:endParaRPr>
          </a:p>
          <a:p>
            <a:pPr lvl="0"/>
            <a:r>
              <a:rPr sz="1200" dirty="0"/>
              <a:t>La </a:t>
            </a:r>
            <a:r>
              <a:rPr sz="1200" err="1"/>
              <a:t>portata</a:t>
            </a:r>
            <a:r>
              <a:rPr sz="1200" dirty="0"/>
              <a:t> </a:t>
            </a:r>
            <a:r>
              <a:rPr sz="1200" err="1"/>
              <a:t>dei</a:t>
            </a:r>
            <a:r>
              <a:rPr sz="1200" dirty="0"/>
              <a:t> </a:t>
            </a:r>
            <a:r>
              <a:rPr sz="1200" err="1"/>
              <a:t>flussi</a:t>
            </a:r>
            <a:r>
              <a:rPr sz="1200" dirty="0"/>
              <a:t> è </a:t>
            </a:r>
            <a:r>
              <a:rPr sz="1200" err="1"/>
              <a:t>sicuramente</a:t>
            </a:r>
            <a:r>
              <a:rPr sz="1200" dirty="0"/>
              <a:t> </a:t>
            </a:r>
            <a:r>
              <a:rPr sz="1200" err="1"/>
              <a:t>globalmente</a:t>
            </a:r>
            <a:r>
              <a:rPr sz="1200" dirty="0"/>
              <a:t> </a:t>
            </a:r>
            <a:r>
              <a:rPr sz="1200" err="1"/>
              <a:t>influenzata</a:t>
            </a:r>
            <a:r>
              <a:rPr sz="1200" dirty="0"/>
              <a:t> </a:t>
            </a:r>
            <a:r>
              <a:rPr sz="1200" err="1"/>
              <a:t>dalla</a:t>
            </a:r>
            <a:r>
              <a:rPr sz="1200" dirty="0"/>
              <a:t> </a:t>
            </a:r>
            <a:r>
              <a:rPr sz="1200" err="1"/>
              <a:t>codifica</a:t>
            </a:r>
            <a:r>
              <a:rPr sz="1200" dirty="0"/>
              <a:t> </a:t>
            </a:r>
            <a:r>
              <a:rPr sz="1200" err="1"/>
              <a:t>delle</a:t>
            </a:r>
            <a:r>
              <a:rPr sz="1200" dirty="0"/>
              <a:t> </a:t>
            </a:r>
            <a:r>
              <a:rPr sz="1200" err="1"/>
              <a:t>chiamate</a:t>
            </a:r>
            <a:endParaRPr sz="1200">
              <a:ea typeface="Calibri"/>
              <a:cs typeface="Calibri"/>
            </a:endParaRPr>
          </a:p>
          <a:p>
            <a:pPr lvl="0"/>
            <a:r>
              <a:rPr sz="1200" err="1"/>
              <a:t>Stagionalità</a:t>
            </a:r>
            <a:r>
              <a:rPr sz="1200" dirty="0"/>
              <a:t> </a:t>
            </a:r>
            <a:r>
              <a:rPr sz="1200" err="1"/>
              <a:t>osservate</a:t>
            </a:r>
            <a:r>
              <a:rPr sz="1200" dirty="0"/>
              <a:t> con </a:t>
            </a:r>
            <a:r>
              <a:rPr sz="1200" err="1"/>
              <a:t>periodo</a:t>
            </a:r>
            <a:r>
              <a:rPr sz="1200" dirty="0"/>
              <a:t>:</a:t>
            </a:r>
            <a:endParaRPr sz="1200">
              <a:ea typeface="Calibri"/>
              <a:cs typeface="Calibri"/>
            </a:endParaRPr>
          </a:p>
          <a:p>
            <a:pPr lvl="1"/>
            <a:r>
              <a:rPr sz="1200" dirty="0"/>
              <a:t>8 ore</a:t>
            </a:r>
            <a:endParaRPr sz="1200">
              <a:ea typeface="Calibri"/>
              <a:cs typeface="Calibri"/>
            </a:endParaRPr>
          </a:p>
          <a:p>
            <a:pPr lvl="1"/>
            <a:r>
              <a:rPr sz="1200" dirty="0"/>
              <a:t>12 ore</a:t>
            </a:r>
            <a:endParaRPr sz="1200">
              <a:ea typeface="Calibri"/>
              <a:cs typeface="Calibri"/>
            </a:endParaRPr>
          </a:p>
          <a:p>
            <a:pPr lvl="1"/>
            <a:r>
              <a:rPr sz="1200" err="1"/>
              <a:t>giornaliera</a:t>
            </a:r>
            <a:endParaRPr sz="1200">
              <a:ea typeface="Calibri"/>
              <a:cs typeface="Calibri"/>
            </a:endParaRPr>
          </a:p>
          <a:p>
            <a:pPr lvl="1"/>
            <a:r>
              <a:rPr sz="1200" err="1"/>
              <a:t>settimanale</a:t>
            </a:r>
            <a:endParaRPr sz="1200">
              <a:ea typeface="Calibri"/>
              <a:cs typeface="Calibri"/>
            </a:endParaRPr>
          </a:p>
          <a:p>
            <a:pPr lvl="0"/>
            <a:r>
              <a:rPr sz="1200" dirty="0"/>
              <a:t>La </a:t>
            </a:r>
            <a:r>
              <a:rPr sz="1200" err="1"/>
              <a:t>stagionalità</a:t>
            </a:r>
            <a:r>
              <a:rPr sz="1200" dirty="0"/>
              <a:t> a prima vista non </a:t>
            </a:r>
            <a:r>
              <a:rPr sz="1200" err="1"/>
              <a:t>sembrerebbe</a:t>
            </a:r>
            <a:r>
              <a:rPr sz="1200" dirty="0"/>
              <a:t> </a:t>
            </a:r>
            <a:r>
              <a:rPr sz="1200" err="1"/>
              <a:t>ugualmente</a:t>
            </a:r>
            <a:r>
              <a:rPr sz="1200" dirty="0"/>
              <a:t> </a:t>
            </a:r>
            <a:r>
              <a:rPr sz="1200" err="1"/>
              <a:t>diffusa</a:t>
            </a:r>
            <a:r>
              <a:rPr sz="1200" dirty="0"/>
              <a:t>, ma </a:t>
            </a:r>
            <a:r>
              <a:rPr sz="1200" err="1"/>
              <a:t>potrebbe</a:t>
            </a:r>
            <a:r>
              <a:rPr sz="1200" dirty="0"/>
              <a:t> </a:t>
            </a:r>
            <a:r>
              <a:rPr sz="1200" err="1"/>
              <a:t>essere</a:t>
            </a:r>
            <a:r>
              <a:rPr sz="1200" dirty="0"/>
              <a:t> </a:t>
            </a:r>
            <a:r>
              <a:rPr sz="1200" err="1"/>
              <a:t>presente</a:t>
            </a:r>
            <a:r>
              <a:rPr sz="1200" dirty="0"/>
              <a:t> con </a:t>
            </a:r>
            <a:r>
              <a:rPr sz="1200" err="1"/>
              <a:t>intensità</a:t>
            </a:r>
            <a:r>
              <a:rPr sz="1200" dirty="0"/>
              <a:t> </a:t>
            </a:r>
            <a:r>
              <a:rPr sz="1200" err="1"/>
              <a:t>proporzionale</a:t>
            </a:r>
            <a:r>
              <a:rPr sz="1200" dirty="0"/>
              <a:t> </a:t>
            </a:r>
            <a:r>
              <a:rPr sz="1200" err="1"/>
              <a:t>alla</a:t>
            </a:r>
            <a:r>
              <a:rPr sz="1200" dirty="0"/>
              <a:t> </a:t>
            </a:r>
            <a:r>
              <a:rPr sz="1200" err="1"/>
              <a:t>portata</a:t>
            </a:r>
            <a:r>
              <a:rPr sz="1200" dirty="0"/>
              <a:t> </a:t>
            </a:r>
            <a:r>
              <a:rPr sz="1200" err="1"/>
              <a:t>complessiva</a:t>
            </a:r>
            <a:r>
              <a:rPr sz="1200" dirty="0"/>
              <a:t> </a:t>
            </a:r>
            <a:r>
              <a:rPr sz="1200" err="1"/>
              <a:t>dei</a:t>
            </a:r>
            <a:r>
              <a:rPr sz="1200" dirty="0"/>
              <a:t> </a:t>
            </a:r>
            <a:r>
              <a:rPr sz="1200" err="1"/>
              <a:t>flussi</a:t>
            </a:r>
            <a:r>
              <a:rPr sz="1200" dirty="0"/>
              <a:t> </a:t>
            </a:r>
            <a:r>
              <a:rPr sz="1200" err="1"/>
              <a:t>della</a:t>
            </a:r>
            <a:r>
              <a:rPr sz="1200" dirty="0"/>
              <a:t> </a:t>
            </a:r>
            <a:r>
              <a:rPr sz="1200" err="1"/>
              <a:t>codifica</a:t>
            </a:r>
            <a:r>
              <a:rPr sz="1200" dirty="0"/>
              <a:t>, </a:t>
            </a:r>
            <a:r>
              <a:rPr sz="1200" err="1"/>
              <a:t>rendnedola</a:t>
            </a:r>
            <a:r>
              <a:rPr sz="1200" dirty="0"/>
              <a:t> </a:t>
            </a:r>
            <a:r>
              <a:rPr sz="1200" err="1"/>
              <a:t>più</a:t>
            </a:r>
            <a:r>
              <a:rPr sz="1200" dirty="0"/>
              <a:t> difficile da </a:t>
            </a:r>
            <a:r>
              <a:rPr sz="1200" err="1"/>
              <a:t>osservare</a:t>
            </a:r>
            <a:r>
              <a:rPr sz="1200" dirty="0"/>
              <a:t> </a:t>
            </a:r>
            <a:r>
              <a:rPr sz="1200" err="1"/>
              <a:t>nei</a:t>
            </a:r>
            <a:r>
              <a:rPr sz="1200" dirty="0"/>
              <a:t> </a:t>
            </a:r>
            <a:r>
              <a:rPr sz="1200" err="1"/>
              <a:t>gruppi</a:t>
            </a:r>
            <a:r>
              <a:rPr sz="1200" dirty="0"/>
              <a:t> con </a:t>
            </a:r>
            <a:r>
              <a:rPr sz="1200" err="1"/>
              <a:t>flussi</a:t>
            </a:r>
            <a:r>
              <a:rPr sz="1200" dirty="0"/>
              <a:t> </a:t>
            </a:r>
            <a:r>
              <a:rPr sz="1200" err="1"/>
              <a:t>globali</a:t>
            </a:r>
            <a:r>
              <a:rPr sz="1200" dirty="0"/>
              <a:t> </a:t>
            </a:r>
            <a:r>
              <a:rPr sz="1200" err="1"/>
              <a:t>inferiori</a:t>
            </a:r>
            <a:r>
              <a:rPr sz="1200" dirty="0"/>
              <a:t>.</a:t>
            </a:r>
            <a:endParaRPr sz="1200">
              <a:ea typeface="Calibri"/>
              <a:cs typeface="Calibri"/>
            </a:endParaRPr>
          </a:p>
          <a:p>
            <a:pPr lvl="0"/>
            <a:r>
              <a:rPr sz="1200" dirty="0"/>
              <a:t>Non </a:t>
            </a:r>
            <a:r>
              <a:rPr sz="1200" err="1"/>
              <a:t>risulta</a:t>
            </a:r>
            <a:r>
              <a:rPr sz="1200" dirty="0"/>
              <a:t> </a:t>
            </a:r>
            <a:r>
              <a:rPr sz="1200" err="1"/>
              <a:t>evidente</a:t>
            </a:r>
            <a:r>
              <a:rPr sz="1200" dirty="0"/>
              <a:t> la </a:t>
            </a:r>
            <a:r>
              <a:rPr sz="1200" err="1"/>
              <a:t>presenza</a:t>
            </a:r>
            <a:r>
              <a:rPr sz="1200" dirty="0"/>
              <a:t> di un trend</a:t>
            </a:r>
            <a:endParaRPr sz="12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Formalizzazione modello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6417" cy="3394472"/>
              </a:xfrm>
            </p:spPr>
            <p:txBody>
              <a:bodyPr>
                <a:normAutofit fontScale="55000" lnSpcReduction="20000"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/>
                  <a:t>Componente deterministica</a:t>
                </a:r>
              </a:p>
              <a:p>
                <a:pPr marL="0" lvl="0" indent="0">
                  <a:buNone/>
                </a:pPr>
                <a:r>
                  <a:t>Proposta di modello per il flusso di chiamate: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b>
                                  <m:sup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t> rappresenta la codifica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t> è quindi una costante additiva che dipende da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t>. Regolano il flusso globale della codifica.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=2</m:t>
                    </m:r>
                    <m:r>
                      <a:rPr>
                        <a:latin typeface="Cambria Math" panose="02040503050406030204" pitchFamily="18" charset="0"/>
                      </a:rPr>
                      <m:t>𝜋</m:t>
                    </m:r>
                    <m:r>
                      <a:rPr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t>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=8,12,24,168</m:t>
                    </m:r>
                  </m:oMath>
                </a14:m>
                <a:r>
                  <a:t> rispecchiando i periodi osservati durante l’EDA</a:t>
                </a:r>
              </a:p>
              <a:p>
                <a:pPr marL="0" lvl="0" indent="0">
                  <a:spcBef>
                    <a:spcPts val="3000"/>
                  </a:spcBef>
                  <a:buNone/>
                </a:pPr>
                <a:r>
                  <a:rPr b="1"/>
                  <a:t>Modello</a:t>
                </a:r>
              </a:p>
              <a:p>
                <a:pPr marL="0" lvl="0" indent="0">
                  <a:buNone/>
                </a:pPr>
                <a:r>
                  <a:t>Processo di Poisson non omogeneo con tasso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𝑃𝑃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/>
              </a:p>
              <a:p>
                <a:pPr marL="0" lvl="0" indent="0">
                  <a:buNone/>
                </a:pPr>
                <a:r>
                  <a:t>Ciò implica che dato un intervallo temporale </a:t>
                </a:r>
                <a14:m>
                  <m:oMath xmlns:m="http://schemas.openxmlformats.org/officeDocument/2006/math">
                    <m:d>
                      <m:d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t> il numero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t> di chiamate in ingresso segue la distribuzione: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|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𝒫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𝛬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, 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𝛬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nary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6417" cy="3394472"/>
              </a:xfrm>
              <a:blipFill>
                <a:blip r:embed="rId2"/>
                <a:stretch>
                  <a:fillRect l="-74" t="-1077" b="-2495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Presentazione su schermo (16:9)</PresentationFormat>
  <Slides>16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Office Theme</vt:lpstr>
      <vt:lpstr>Business case</vt:lpstr>
      <vt:lpstr>EDA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Formalizzazione modello</vt:lpstr>
      <vt:lpstr>Presentazione standard di PowerPoint</vt:lpstr>
      <vt:lpstr>Fitting del modello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Come sfruttare il modello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case</dc:title>
  <dc:creator/>
  <cp:keywords/>
  <cp:revision>44</cp:revision>
  <dcterms:created xsi:type="dcterms:W3CDTF">2025-09-14T01:28:51Z</dcterms:created>
  <dcterms:modified xsi:type="dcterms:W3CDTF">2025-09-14T01:44:37Z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date">
    <vt:lpwstr>2025-09-13</vt:lpwstr>
  </property>
  <property fmtid="{D5CDD505-2E9C-101B-9397-08002B2CF9AE}" pid="4" name="execute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knitr">
    <vt:lpwstr/>
  </property>
  <property fmtid="{D5CDD505-2E9C-101B-9397-08002B2CF9AE}" pid="9" name="labels">
    <vt:lpwstr/>
  </property>
  <property fmtid="{D5CDD505-2E9C-101B-9397-08002B2CF9AE}" pid="10" name="toc-title">
    <vt:lpwstr>Indice</vt:lpwstr>
  </property>
</Properties>
</file>