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guide orient="horz" pos="1620"/>
        <p:guide pos="28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5"/>
        <p:cNvGrpSpPr/>
        <p:nvPr/>
      </p:nvGrpSpPr>
      <p:grpSpPr>
        <a:xfrm>
          <a:off x="0" y="0"/>
          <a:ext cx="0" cy="0"/>
          <a:chOff x="0" y="0"/>
          <a:chExt cx="0" cy="0"/>
        </a:xfrm>
      </p:grpSpPr>
      <p:sp>
        <p:nvSpPr>
          <p:cNvPr id="56" name="Google Shape;56;g5ceb3dc704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5ceb3dc704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0"/>
        <p:cNvGrpSpPr/>
        <p:nvPr/>
      </p:nvGrpSpPr>
      <p:grpSpPr>
        <a:xfrm>
          <a:off x="0" y="0"/>
          <a:ext cx="0" cy="0"/>
          <a:chOff x="0" y="0"/>
          <a:chExt cx="0" cy="0"/>
        </a:xfrm>
      </p:grpSpPr>
      <p:sp>
        <p:nvSpPr>
          <p:cNvPr id="61" name="Google Shape;61;g5ceb3dc70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5ceb3dc70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
        <p:cNvGrpSpPr/>
        <p:nvPr/>
      </p:nvGrpSpPr>
      <p:grpSpPr>
        <a:xfrm>
          <a:off x="0" y="0"/>
          <a:ext cx="0" cy="0"/>
          <a:chOff x="0" y="0"/>
          <a:chExt cx="0" cy="0"/>
        </a:xfrm>
      </p:grpSpPr>
      <p:sp>
        <p:nvSpPr>
          <p:cNvPr id="67" name="Google Shape;67;g5ceb3dc704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5ceb3dc70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2"/>
        <p:cNvGrpSpPr/>
        <p:nvPr/>
      </p:nvGrpSpPr>
      <p:grpSpPr>
        <a:xfrm>
          <a:off x="0" y="0"/>
          <a:ext cx="0" cy="0"/>
          <a:chOff x="0" y="0"/>
          <a:chExt cx="0" cy="0"/>
        </a:xfrm>
      </p:grpSpPr>
      <p:sp>
        <p:nvSpPr>
          <p:cNvPr id="73" name="Google Shape;73;g5ceb3dc704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ceb3dc70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8"/>
        <p:cNvGrpSpPr/>
        <p:nvPr/>
      </p:nvGrpSpPr>
      <p:grpSpPr>
        <a:xfrm>
          <a:off x="0" y="0"/>
          <a:ext cx="0" cy="0"/>
          <a:chOff x="0" y="0"/>
          <a:chExt cx="0" cy="0"/>
        </a:xfrm>
      </p:grpSpPr>
      <p:sp>
        <p:nvSpPr>
          <p:cNvPr id="79" name="Google Shape;79;g5ceb3dc70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5ceb3dc70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977105C-EBAD-49A5-B276-B22DC497508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7977105C-EBAD-49A5-B276-B22DC497508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7977105C-EBAD-49A5-B276-B22DC497508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matchingName="Title and body">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7977105C-EBAD-49A5-B276-B22DC497508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7977105C-EBAD-49A5-B276-B22DC497508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7977105C-EBAD-49A5-B276-B22DC497508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7977105C-EBAD-49A5-B276-B22DC497508D}"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977105C-EBAD-49A5-B276-B22DC497508D}"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77105C-EBAD-49A5-B276-B22DC497508D}"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977105C-EBAD-49A5-B276-B22DC497508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977105C-EBAD-49A5-B276-B22DC497508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977105C-EBAD-49A5-B276-B22DC497508D}" type="datetimeFigureOut">
              <a:rPr lang="en-IN" smtClean="0"/>
            </a:fld>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4.xml"/><Relationship Id="rId5" Type="http://schemas.openxmlformats.org/officeDocument/2006/relationships/image" Target="../media/image3.png"/><Relationship Id="rId4" Type="http://schemas.microsoft.com/office/2007/relationships/media" Target="file:///C:\Users\KIIT\Desktop\Hackerearth_Solution\Hackerearth\Hackerearth%20CrowdStrike%20Hackathon\Round3_Solution\Video_Solution_Round3.mp4" TargetMode="External"/><Relationship Id="rId3" Type="http://schemas.openxmlformats.org/officeDocument/2006/relationships/video" Target="file:///C:\Users\KIIT\Desktop\Hackerearth_Solution\Hackerearth\Hackerearth%20CrowdStrike%20Hackathon\Round3_Solution\Video_Solution_Round3.mp4" TargetMode="External"/><Relationship Id="rId2" Type="http://schemas.openxmlformats.org/officeDocument/2006/relationships/image" Target="../media/image2.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900825"/>
            <a:ext cx="8520600" cy="2052600"/>
          </a:xfrm>
          <a:prstGeom prst="rect">
            <a:avLst/>
          </a:prstGeom>
        </p:spPr>
        <p:txBody>
          <a:bodyPr spcFirstLastPara="1" wrap="square" lIns="91425" tIns="91425" rIns="91425" bIns="91425" anchor="b" anchorCtr="0">
            <a:noAutofit/>
          </a:bodyPr>
          <a:lstStyle/>
          <a:p>
            <a:pPr lvl="0">
              <a:spcBef>
                <a:spcPts val="0"/>
              </a:spcBef>
            </a:pPr>
            <a:r>
              <a:rPr lang="en-IN" dirty="0" err="1"/>
              <a:t>CrowdStrike</a:t>
            </a:r>
            <a:r>
              <a:rPr lang="en-IN" dirty="0"/>
              <a:t> Hackathon - Every Second Counts</a:t>
            </a:r>
            <a:endParaRPr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90220" y="450215"/>
            <a:ext cx="7960360" cy="409067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dirty="0"/>
              <a:t>Team Name: </a:t>
            </a:r>
            <a:r>
              <a:rPr lang="en-GB" sz="2400" b="1" dirty="0"/>
              <a:t> </a:t>
            </a:r>
            <a:r>
              <a:rPr lang="en-IN" altLang="en-GB" sz="2400" b="1" dirty="0"/>
              <a:t>Invincible_007</a:t>
            </a:r>
            <a:endParaRPr sz="2400" b="1" dirty="0"/>
          </a:p>
          <a:p>
            <a:pPr marL="0" lvl="0" indent="0" algn="l" rtl="0">
              <a:spcBef>
                <a:spcPts val="0"/>
              </a:spcBef>
              <a:spcAft>
                <a:spcPts val="0"/>
              </a:spcAft>
              <a:buNone/>
            </a:pPr>
            <a:r>
              <a:rPr lang="en-GB" sz="2400" dirty="0" smtClean="0"/>
              <a:t>Theme </a:t>
            </a:r>
            <a:r>
              <a:rPr lang="en-GB" sz="2400" dirty="0"/>
              <a:t>Name: CrowdStrike Hackathon - Every Second Counts</a:t>
            </a:r>
            <a:endParaRPr lang="en-GB" sz="2400" dirty="0"/>
          </a:p>
          <a:p>
            <a:pPr marL="0" lvl="0" indent="0" algn="l" rtl="0">
              <a:spcBef>
                <a:spcPts val="0"/>
              </a:spcBef>
              <a:spcAft>
                <a:spcPts val="0"/>
              </a:spcAft>
              <a:buNone/>
            </a:pPr>
            <a:r>
              <a:rPr lang="en-GB" sz="2400" dirty="0"/>
              <a:t>Team Members: </a:t>
            </a:r>
            <a:r>
              <a:rPr lang="en-IN" altLang="en-GB" sz="2400" dirty="0"/>
              <a:t>Sayantan Ghosh</a:t>
            </a:r>
            <a:br>
              <a:rPr lang="en-IN" altLang="en-GB" sz="2400" dirty="0"/>
            </a:br>
            <a:r>
              <a:rPr lang="en-IN" altLang="en-GB" sz="2400" dirty="0"/>
              <a:t>                             Sourav Karmakar</a:t>
            </a:r>
            <a:br>
              <a:rPr lang="en-IN" altLang="en-GB" sz="2400" dirty="0"/>
            </a:br>
            <a:r>
              <a:rPr lang="en-IN" altLang="en-GB" sz="2400" dirty="0"/>
              <a:t>                             Soujanna Dutta</a:t>
            </a:r>
            <a:br>
              <a:rPr lang="en-IN" altLang="en-GB" sz="2400" dirty="0"/>
            </a:br>
            <a:r>
              <a:rPr lang="en-IN" altLang="en-GB" sz="2400" dirty="0"/>
              <a:t>                             Abhinandan Purkait</a:t>
            </a:r>
            <a:endParaRPr lang="en-IN" altLang="en-GB" sz="2400"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smtClean="0"/>
              <a:t>Background: </a:t>
            </a:r>
            <a:r>
              <a:rPr lang="en-GB" sz="2000" dirty="0"/>
              <a:t>Identify </a:t>
            </a:r>
            <a:r>
              <a:rPr lang="en-GB" sz="2000" dirty="0" smtClean="0"/>
              <a:t>the </a:t>
            </a:r>
            <a:r>
              <a:rPr lang="en-GB" sz="2000" dirty="0"/>
              <a:t>problem</a:t>
            </a:r>
            <a:endParaRPr sz="2000" dirty="0"/>
          </a:p>
        </p:txBody>
      </p:sp>
      <p:sp>
        <p:nvSpPr>
          <p:cNvPr id="65" name="Google Shape;65;p1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b="1" dirty="0"/>
              <a:t>Predict Passengers</a:t>
            </a:r>
            <a:endParaRPr lang="en-IN" b="1" dirty="0"/>
          </a:p>
          <a:p>
            <a:pPr marL="0" lvl="0" indent="0" algn="l" rtl="0">
              <a:spcBef>
                <a:spcPts val="0"/>
              </a:spcBef>
              <a:spcAft>
                <a:spcPts val="1600"/>
              </a:spcAft>
              <a:buNone/>
            </a:pPr>
            <a:r>
              <a:rPr lang="en-IN" sz="1800" dirty="0">
                <a:latin typeface="Yu Gothic UI Semilight" panose="020B0400000000000000" charset="-128"/>
                <a:ea typeface="Yu Gothic UI Semilight" panose="020B0400000000000000" charset="-128"/>
              </a:rPr>
              <a:t>Each year a large number of flights land in India carrying thousands and lakhs of people form different parts of the world. Predicting the crowd for the upcoming year can help in making the arrangements and facilities better. The prediction can be useful for a large number of business domains.</a:t>
            </a:r>
            <a:endParaRPr lang="en-IN" sz="1800" dirty="0">
              <a:latin typeface="Yu Gothic UI Semilight" panose="020B0400000000000000" charset="-128"/>
              <a:ea typeface="Yu Gothic UI Semilight" panose="020B0400000000000000" charset="-128"/>
            </a:endParaRPr>
          </a:p>
          <a:p>
            <a:pPr marL="0" lvl="0" indent="0" algn="l" rtl="0">
              <a:spcBef>
                <a:spcPts val="0"/>
              </a:spcBef>
              <a:spcAft>
                <a:spcPts val="1600"/>
              </a:spcAft>
              <a:buNone/>
            </a:pPr>
            <a:r>
              <a:rPr lang="en-IN" sz="1800" b="1" dirty="0">
                <a:latin typeface="Yu Gothic UI Semilight" panose="020B0400000000000000" charset="-128"/>
                <a:ea typeface="Yu Gothic UI Semilight" panose="020B0400000000000000" charset="-128"/>
              </a:rPr>
              <a:t>Task:</a:t>
            </a:r>
            <a:endParaRPr lang="en-IN" sz="1800" b="1" dirty="0">
              <a:latin typeface="Yu Gothic UI Semilight" panose="020B0400000000000000" charset="-128"/>
              <a:ea typeface="Yu Gothic UI Semilight" panose="020B0400000000000000" charset="-128"/>
            </a:endParaRPr>
          </a:p>
          <a:p>
            <a:pPr marL="0" lvl="0" indent="0" algn="l" rtl="0">
              <a:spcBef>
                <a:spcPts val="0"/>
              </a:spcBef>
              <a:spcAft>
                <a:spcPts val="1600"/>
              </a:spcAft>
              <a:buNone/>
            </a:pPr>
            <a:r>
              <a:rPr lang="en-IN" sz="1800" dirty="0">
                <a:latin typeface="Yu Gothic UI Semilight" panose="020B0400000000000000" charset="-128"/>
                <a:ea typeface="Yu Gothic UI Semilight" panose="020B0400000000000000" charset="-128"/>
              </a:rPr>
              <a:t>The details about the flights and their passenger capacity is provided for different years and quarters and you have to predict the passenger coming to india for the first quarter of the next year.</a:t>
            </a:r>
            <a:endParaRPr lang="en-IN" sz="1800" dirty="0">
              <a:latin typeface="Yu Gothic UI Semilight" panose="020B0400000000000000" charset="-128"/>
              <a:ea typeface="Yu Gothic UI Semilight" panose="020B0400000000000000" charset="-128"/>
            </a:endParaRPr>
          </a:p>
          <a:p>
            <a:pPr marL="0" lvl="0" indent="0" algn="l" rtl="0">
              <a:spcBef>
                <a:spcPts val="0"/>
              </a:spcBef>
              <a:spcAft>
                <a:spcPts val="1600"/>
              </a:spcAft>
              <a:buNone/>
            </a:pPr>
            <a:endParaRPr lang="en-IN" sz="1800" dirty="0">
              <a:latin typeface="Yu Gothic UI Semilight" panose="020B0400000000000000" charset="-128"/>
              <a:ea typeface="Yu Gothic UI Semilight" panose="020B0400000000000000" charset="-128"/>
            </a:endParaRPr>
          </a:p>
          <a:p>
            <a:pPr marL="0" lvl="0" indent="0" algn="l" rtl="0">
              <a:spcBef>
                <a:spcPts val="0"/>
              </a:spcBef>
              <a:spcAft>
                <a:spcPts val="1600"/>
              </a:spcAft>
              <a:buNone/>
            </a:pPr>
            <a:endParaRPr lang="en-IN" sz="1800" dirty="0">
              <a:latin typeface="Yu Gothic UI Semilight" panose="020B0400000000000000" charset="-128"/>
              <a:ea typeface="Yu Gothic UI Semilight" panose="020B0400000000000000" charset="-128"/>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dirty="0" smtClean="0"/>
              <a:t>Definition: </a:t>
            </a:r>
            <a:r>
              <a:rPr lang="en-GB" sz="2000" b="1" dirty="0"/>
              <a:t>Which problem are you trying to solve and why?</a:t>
            </a:r>
            <a:endParaRPr sz="2000" b="1" dirty="0"/>
          </a:p>
        </p:txBody>
      </p:sp>
      <p:sp>
        <p:nvSpPr>
          <p:cNvPr id="71" name="Google Shape;71;p16"/>
          <p:cNvSpPr txBox="1">
            <a:spLocks noGrp="1"/>
          </p:cNvSpPr>
          <p:nvPr>
            <p:ph type="body" idx="1"/>
          </p:nvPr>
        </p:nvSpPr>
        <p:spPr>
          <a:xfrm>
            <a:off x="311700" y="1017725"/>
            <a:ext cx="8520600" cy="3900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latin typeface="Malgun Gothic Semilight" panose="020B0502040204020203" charset="-122"/>
                <a:ea typeface="Malgun Gothic Semilight" panose="020B0502040204020203" charset="-122"/>
              </a:rPr>
              <a:t>It was given the problem that we need to </a:t>
            </a:r>
            <a:r>
              <a:rPr lang="en-IN" b="1" dirty="0">
                <a:latin typeface="Malgun Gothic Semilight" panose="020B0502040204020203" charset="-122"/>
                <a:ea typeface="Malgun Gothic Semilight" panose="020B0502040204020203" charset="-122"/>
              </a:rPr>
              <a:t>predict the numbres of passengers</a:t>
            </a:r>
            <a:r>
              <a:rPr lang="en-IN" dirty="0">
                <a:latin typeface="Malgun Gothic Semilight" panose="020B0502040204020203" charset="-122"/>
                <a:ea typeface="Malgun Gothic Semilight" panose="020B0502040204020203" charset="-122"/>
              </a:rPr>
              <a:t> that come to India from different countries.</a:t>
            </a:r>
            <a:endParaRPr lang="en-IN" dirty="0">
              <a:latin typeface="Malgun Gothic Semilight" panose="020B0502040204020203" charset="-122"/>
              <a:ea typeface="Malgun Gothic Semilight" panose="020B0502040204020203" charset="-122"/>
            </a:endParaRPr>
          </a:p>
          <a:p>
            <a:pPr marL="0" lvl="0" indent="0" algn="l" rtl="0">
              <a:spcBef>
                <a:spcPts val="0"/>
              </a:spcBef>
              <a:spcAft>
                <a:spcPts val="1600"/>
              </a:spcAft>
              <a:buNone/>
            </a:pPr>
            <a:r>
              <a:rPr lang="en-IN" dirty="0">
                <a:latin typeface="Malgun Gothic Semilight" panose="020B0502040204020203" charset="-122"/>
                <a:ea typeface="Malgun Gothic Semilight" panose="020B0502040204020203" charset="-122"/>
              </a:rPr>
              <a:t>When I analyze the given dataset I found there are 6 independent factors to predict the PASSENGERS_TO_INDIA column but when i look into the test dataset there are only 3 columns YEAR, QUARTER,a nd COUNTRY.</a:t>
            </a:r>
            <a:endParaRPr lang="en-IN" dirty="0">
              <a:latin typeface="Malgun Gothic Semilight" panose="020B0502040204020203" charset="-122"/>
              <a:ea typeface="Malgun Gothic Semilight" panose="020B0502040204020203" charset="-122"/>
            </a:endParaRPr>
          </a:p>
          <a:p>
            <a:pPr marL="0" lvl="0" indent="0" algn="l" rtl="0">
              <a:spcBef>
                <a:spcPts val="0"/>
              </a:spcBef>
              <a:spcAft>
                <a:spcPts val="1600"/>
              </a:spcAft>
              <a:buNone/>
            </a:pPr>
            <a:r>
              <a:rPr lang="en-IN" dirty="0">
                <a:latin typeface="Malgun Gothic Semilight" panose="020B0502040204020203" charset="-122"/>
                <a:ea typeface="Malgun Gothic Semilight" panose="020B0502040204020203" charset="-122"/>
              </a:rPr>
              <a:t>It is a real world problem that depicts sometimes data may be missing but its very crucial to find out the future passenger gathering for several statistical analysis and data visualization like</a:t>
            </a:r>
            <a:r>
              <a:rPr lang="en-IN" b="1" dirty="0">
                <a:latin typeface="Malgun Gothic Semilight" panose="020B0502040204020203" charset="-122"/>
                <a:ea typeface="Malgun Gothic Semilight" panose="020B0502040204020203" charset="-122"/>
              </a:rPr>
              <a:t> tourism analysis, economy</a:t>
            </a:r>
            <a:r>
              <a:rPr lang="en-IN" dirty="0">
                <a:latin typeface="Malgun Gothic Semilight" panose="020B0502040204020203" charset="-122"/>
                <a:ea typeface="Malgun Gothic Semilight" panose="020B0502040204020203" charset="-122"/>
              </a:rPr>
              <a:t> etc. So it is a very interesting problem to solve as a ML enthusiast.</a:t>
            </a:r>
            <a:endParaRPr lang="en-IN" dirty="0">
              <a:latin typeface="Malgun Gothic Semilight" panose="020B0502040204020203" charset="-122"/>
              <a:ea typeface="Malgun Gothic Semilight" panose="020B0502040204020203" charset="-122"/>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smtClean="0"/>
              <a:t>Solution: How </a:t>
            </a:r>
            <a:r>
              <a:rPr lang="en-GB" sz="2000" dirty="0"/>
              <a:t>your idea is solving the </a:t>
            </a:r>
            <a:r>
              <a:rPr lang="en-GB" sz="2000" dirty="0" smtClean="0"/>
              <a:t>problem and making a positive impact on customer experience</a:t>
            </a:r>
            <a:endParaRPr sz="2000" dirty="0"/>
          </a:p>
        </p:txBody>
      </p:sp>
      <p:sp>
        <p:nvSpPr>
          <p:cNvPr id="77" name="Google Shape;77;p17"/>
          <p:cNvSpPr txBox="1">
            <a:spLocks noGrp="1"/>
          </p:cNvSpPr>
          <p:nvPr>
            <p:ph type="body" idx="1"/>
          </p:nvPr>
        </p:nvSpPr>
        <p:spPr>
          <a:xfrm>
            <a:off x="311785" y="1292860"/>
            <a:ext cx="8520430" cy="361061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sz="1800" dirty="0"/>
              <a:t>As 3 important features </a:t>
            </a:r>
            <a:r>
              <a:rPr lang="en-IN" sz="1600" dirty="0">
                <a:solidFill>
                  <a:srgbClr val="0070C0"/>
                </a:solidFill>
                <a:sym typeface="+mn-ea"/>
              </a:rPr>
              <a:t>(PASSENGERS_FROM_INDIA,FREIGHT_TO_INDIA,FREIGHT_FROM_INDIA)</a:t>
            </a:r>
            <a:r>
              <a:rPr lang="en-IN" sz="1800" dirty="0"/>
              <a:t> are missing in the test dataset so my first approach to find out the expected values for each of this features one by one.</a:t>
            </a:r>
            <a:endParaRPr lang="en-IN" sz="1800" dirty="0"/>
          </a:p>
          <a:p>
            <a:pPr marL="0" lvl="0" indent="0" algn="l" rtl="0">
              <a:spcBef>
                <a:spcPts val="0"/>
              </a:spcBef>
              <a:spcAft>
                <a:spcPts val="1600"/>
              </a:spcAft>
              <a:buNone/>
            </a:pPr>
            <a:r>
              <a:rPr lang="en-IN" sz="1800" dirty="0">
                <a:solidFill>
                  <a:srgbClr val="C00000"/>
                </a:solidFill>
              </a:rPr>
              <a:t>Step1</a:t>
            </a:r>
            <a:r>
              <a:rPr lang="en-IN" sz="1800" dirty="0"/>
              <a:t>: I calculated the </a:t>
            </a:r>
            <a:r>
              <a:rPr lang="en-IN" sz="1800" dirty="0">
                <a:solidFill>
                  <a:srgbClr val="FF0000"/>
                </a:solidFill>
              </a:rPr>
              <a:t>PASSENGERS_FROM_INDIA</a:t>
            </a:r>
            <a:r>
              <a:rPr lang="en-IN" sz="1800" dirty="0"/>
              <a:t> column for test data using 3 features YEAR, QUARTER, COUNTRY_NAME using Random Forest regressor.Then, I append the expected value for</a:t>
            </a:r>
            <a:r>
              <a:rPr lang="en-IN" sz="1800" b="1" dirty="0">
                <a:solidFill>
                  <a:srgbClr val="FF0000"/>
                </a:solidFill>
              </a:rPr>
              <a:t> </a:t>
            </a:r>
            <a:r>
              <a:rPr lang="en-IN" sz="1800" b="1" dirty="0">
                <a:solidFill>
                  <a:srgbClr val="FF0000"/>
                </a:solidFill>
                <a:sym typeface="+mn-ea"/>
              </a:rPr>
              <a:t>PASSENGERS_FROM_INDIA</a:t>
            </a:r>
            <a:r>
              <a:rPr lang="en-IN" sz="1800" dirty="0"/>
              <a:t> in the test data for further use.</a:t>
            </a:r>
            <a:endParaRPr lang="en-IN" sz="1800" dirty="0"/>
          </a:p>
          <a:p>
            <a:pPr marL="0" lvl="0" indent="0" algn="l" rtl="0">
              <a:spcBef>
                <a:spcPts val="0"/>
              </a:spcBef>
              <a:spcAft>
                <a:spcPts val="1600"/>
              </a:spcAft>
              <a:buNone/>
            </a:pPr>
            <a:r>
              <a:rPr lang="en-IN" sz="1800" dirty="0">
                <a:solidFill>
                  <a:srgbClr val="C00000"/>
                </a:solidFill>
              </a:rPr>
              <a:t>Step2:</a:t>
            </a:r>
            <a:r>
              <a:rPr lang="en-IN" sz="1800" dirty="0"/>
              <a:t> I calculated the </a:t>
            </a:r>
            <a:r>
              <a:rPr lang="en-IN" sz="1800" b="1" dirty="0">
                <a:solidFill>
                  <a:srgbClr val="FF0000"/>
                </a:solidFill>
              </a:rPr>
              <a:t>FREIGHT_TO_INDIA</a:t>
            </a:r>
            <a:r>
              <a:rPr lang="en-IN" sz="1800" dirty="0"/>
              <a:t> by using the 4 features from the training data .</a:t>
            </a:r>
            <a:endParaRPr lang="en-IN" sz="1800" dirty="0"/>
          </a:p>
          <a:p>
            <a:pPr marL="0" lvl="0" indent="0" algn="l" rtl="0">
              <a:spcBef>
                <a:spcPts val="0"/>
              </a:spcBef>
              <a:spcAft>
                <a:spcPts val="1600"/>
              </a:spcAft>
              <a:buNone/>
            </a:pPr>
            <a:r>
              <a:rPr lang="en-IN" sz="1800" dirty="0">
                <a:solidFill>
                  <a:srgbClr val="C00000"/>
                </a:solidFill>
              </a:rPr>
              <a:t>Step3: </a:t>
            </a:r>
            <a:r>
              <a:rPr lang="en-IN" sz="1800" dirty="0">
                <a:sym typeface="+mn-ea"/>
              </a:rPr>
              <a:t> Then, I calculated the </a:t>
            </a:r>
            <a:r>
              <a:rPr lang="en-IN" sz="1800" b="1" dirty="0">
                <a:solidFill>
                  <a:srgbClr val="FF0000"/>
                </a:solidFill>
                <a:sym typeface="+mn-ea"/>
              </a:rPr>
              <a:t>FREIGHT_FROM_INDIA</a:t>
            </a:r>
            <a:r>
              <a:rPr lang="en-IN" sz="1800" dirty="0">
                <a:sym typeface="+mn-ea"/>
              </a:rPr>
              <a:t> by using the 4 features from the training data and finally I calculated the PASSENGERS_TO_INDIA.</a:t>
            </a:r>
            <a:endParaRPr lang="en-IN" dirty="0"/>
          </a:p>
          <a:p>
            <a:pPr marL="0" lvl="0" indent="0" algn="l" rtl="0">
              <a:spcBef>
                <a:spcPts val="0"/>
              </a:spcBef>
              <a:spcAft>
                <a:spcPts val="1600"/>
              </a:spcAft>
              <a:buNone/>
            </a:pPr>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25697" y="4568024"/>
            <a:ext cx="2019582" cy="485843"/>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a:t>Deliver: Share images of your solution or </a:t>
            </a:r>
            <a:r>
              <a:rPr lang="en-GB" sz="2000" dirty="0" smtClean="0"/>
              <a:t>prototype or provide a demo video link </a:t>
            </a:r>
            <a:endParaRPr sz="20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pic>
        <p:nvPicPr>
          <p:cNvPr id="2" name="Content Placeholder 1" descr="bandicam 2020-03-17 14-41-54-724"/>
          <p:cNvPicPr>
            <a:picLocks noChangeAspect="1"/>
          </p:cNvPicPr>
          <p:nvPr>
            <p:ph sz="half" idx="1"/>
          </p:nvPr>
        </p:nvPicPr>
        <p:blipFill>
          <a:blip r:embed="rId2"/>
          <a:stretch>
            <a:fillRect/>
          </a:stretch>
        </p:blipFill>
        <p:spPr>
          <a:xfrm>
            <a:off x="72390" y="1109345"/>
            <a:ext cx="4442460" cy="3067685"/>
          </a:xfrm>
          <a:prstGeom prst="rect">
            <a:avLst/>
          </a:prstGeom>
        </p:spPr>
      </p:pic>
      <p:pic>
        <p:nvPicPr>
          <p:cNvPr id="6" name="Video_Solution_Round3">
            <a:hlinkClick r:id="" action="ppaction://media"/>
          </p:cNvPr>
          <p:cNvPicPr/>
          <p:nvPr>
            <p:ph sz="half" idx="2"/>
            <a:videoFile r:link="rId3"/>
            <p:extLst>
              <p:ext uri="{DAA4B4D4-6D71-4841-9C94-3DE7FCFB9230}">
                <p14:media xmlns:p14="http://schemas.microsoft.com/office/powerpoint/2010/main" r:link="rId4"/>
              </p:ext>
            </p:extLst>
          </p:nvPr>
        </p:nvPicPr>
        <p:blipFill>
          <a:blip r:embed="rId5"/>
          <a:stretch>
            <a:fillRect/>
          </a:stretch>
        </p:blipFill>
        <p:spPr>
          <a:xfrm>
            <a:off x="4577080" y="1109345"/>
            <a:ext cx="4048125" cy="3017520"/>
          </a:xfrm>
          <a:prstGeom prst="rect">
            <a:avLst/>
          </a:prstGeom>
        </p:spPr>
      </p:pic>
      <p:sp>
        <p:nvSpPr>
          <p:cNvPr id="7" name="Text Box 6"/>
          <p:cNvSpPr txBox="1"/>
          <p:nvPr/>
        </p:nvSpPr>
        <p:spPr>
          <a:xfrm>
            <a:off x="6003925" y="4603750"/>
            <a:ext cx="1487805" cy="306705"/>
          </a:xfrm>
          <a:prstGeom prst="rect">
            <a:avLst/>
          </a:prstGeom>
          <a:noFill/>
        </p:spPr>
        <p:txBody>
          <a:bodyPr wrap="square" rtlCol="0">
            <a:spAutoFit/>
          </a:bodyPr>
          <a:p>
            <a:r>
              <a:rPr lang="en-IN" altLang="en-US"/>
              <a:t>Video_Solution</a:t>
            </a:r>
            <a:endParaRPr lang="en-IN" altLang="en-US"/>
          </a:p>
        </p:txBody>
      </p:sp>
      <p:sp>
        <p:nvSpPr>
          <p:cNvPr id="8" name="Text Box 7"/>
          <p:cNvSpPr txBox="1"/>
          <p:nvPr/>
        </p:nvSpPr>
        <p:spPr>
          <a:xfrm>
            <a:off x="1468120" y="4464685"/>
            <a:ext cx="1644650" cy="306705"/>
          </a:xfrm>
          <a:prstGeom prst="rect">
            <a:avLst/>
          </a:prstGeom>
          <a:noFill/>
        </p:spPr>
        <p:txBody>
          <a:bodyPr wrap="square" rtlCol="0">
            <a:spAutoFit/>
          </a:bodyPr>
          <a:p>
            <a:r>
              <a:rPr lang="en-IN" altLang="en-US"/>
              <a:t>Code Screenshot</a:t>
            </a:r>
            <a:endParaRPr lang="en-IN" altLang="en-US"/>
          </a:p>
        </p:txBody>
      </p:sp>
    </p:spTree>
  </p:cSld>
  <p:clrMapOvr>
    <a:masterClrMapping/>
  </p:clrMapOvr>
  <p:timing>
    <p:tnLst>
      <p:par>
        <p:cTn id="1" dur="indefinite" restart="never" nodeType="tmRoot">
          <p:childTnLst>
            <p:video fullScrn="0">
              <p:cMediaNode>
                <p:cTn id="2" fill="hold" display="1">
                  <p:stCondLst>
                    <p:cond delay="indefinite"/>
                  </p:stCondLst>
                  <p:endCondLst>
                    <p:cond evt="onNext">
                      <p:tgtEl>
                        <p:sldTgt/>
                      </p:tgtEl>
                    </p:cond>
                    <p:cond evt="onPrev">
                      <p:tgtEl>
                        <p:sldTgt/>
                      </p:tgtEl>
                    </p:cond>
                  </p:endCondLst>
                </p:cTn>
                <p:tgtEl>
                  <p:spTgt spid="6"/>
                </p:tgtEl>
              </p:cMediaNode>
            </p:video>
            <p:seq concurrent="1" nextAc="seek">
              <p:cTn id="3" restart="whenNotActive" fill="hold" evtFilter="cancelBubble" nodeType="interactiveSeq">
                <p:stCondLst>
                  <p:cond evt="onClick" delay="0">
                    <p:tgtEl>
                      <p:spTgt spid="6"/>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2391</Words>
  <Application>WPS Presentation</Application>
  <PresentationFormat>On-screen Show (16:9)</PresentationFormat>
  <Paragraphs>35</Paragraphs>
  <Slides>6</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vt:i4>
      </vt:variant>
    </vt:vector>
  </HeadingPairs>
  <TitlesOfParts>
    <vt:vector size="17" baseType="lpstr">
      <vt:lpstr>Arial</vt:lpstr>
      <vt:lpstr>SimSun</vt:lpstr>
      <vt:lpstr>Wingdings</vt:lpstr>
      <vt:lpstr>Arial</vt:lpstr>
      <vt:lpstr>Yu Gothic UI Semilight</vt:lpstr>
      <vt:lpstr>Malgun Gothic Semilight</vt:lpstr>
      <vt:lpstr>Calibri Light</vt:lpstr>
      <vt:lpstr>Microsoft YaHei</vt:lpstr>
      <vt:lpstr>Arial Unicode MS</vt:lpstr>
      <vt:lpstr>Calibri</vt:lpstr>
      <vt:lpstr>Office Theme</vt:lpstr>
      <vt:lpstr>CrowdStrike Hackathon - Every Second Counts</vt:lpstr>
      <vt:lpstr>Team Members: Sayantan Ghosh                              Sourav Karmakar                              Soujanna Dutta                              Abhinandan Purkait</vt:lpstr>
      <vt:lpstr>Background: Identify the problem</vt:lpstr>
      <vt:lpstr>Definition: Which problem are you trying to solve and why?</vt:lpstr>
      <vt:lpstr>Solution: How your idea is solving the problem and making a positive impact on customer experience</vt:lpstr>
      <vt:lpstr>Deliver: Share images of your solution or prototype or provide a demo video link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NEC Hackathon: Transport</dc:title>
  <dc:creator>Mohor Basu</dc:creator>
  <cp:lastModifiedBy>KIIT</cp:lastModifiedBy>
  <cp:revision>25</cp:revision>
  <dcterms:created xsi:type="dcterms:W3CDTF">2020-03-09T04:36:00Z</dcterms:created>
  <dcterms:modified xsi:type="dcterms:W3CDTF">2020-03-17T09:27:00Z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1033-11.2.0.8684</vt:lpwstr>
  </property>
</Properties>
</file>