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Courier Prime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32A532-3E88-4745-9E50-A38B16833965}">
  <a:tblStyle styleId="{8132A532-3E88-4745-9E50-A38B168339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CourierPrime-bold.fntdata"/><Relationship Id="rId27" Type="http://schemas.openxmlformats.org/officeDocument/2006/relationships/font" Target="fonts/CourierPrim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ourierPrime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CourierPrime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31f6b9aa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31f6b9aa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6a0c2787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6a0c2787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6a0c2787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6a0c2787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67d5cb0c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67d5cb0c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67d5cb0c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67d5cb0c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67d5cb0c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67d5cb0c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31f6b9aa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031f6b9aa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563095f6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0563095f6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563095f6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0563095f6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5ee35252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05ee35252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3d92c84d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3d92c84d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31f6b9aa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31f6b9aa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31f6b9aa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31f6b9aa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58c4413a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58c4413a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3d92c84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3d92c84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3d92c84d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3d92c84d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62f176cc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62f176cc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6a0c2787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6a0c2787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6a0c2787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6a0c2787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8.png"/><Relationship Id="rId4" Type="http://schemas.openxmlformats.org/officeDocument/2006/relationships/image" Target="../media/image4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2.png"/><Relationship Id="rId4" Type="http://schemas.openxmlformats.org/officeDocument/2006/relationships/image" Target="../media/image39.png"/><Relationship Id="rId5" Type="http://schemas.openxmlformats.org/officeDocument/2006/relationships/image" Target="../media/image51.png"/><Relationship Id="rId6" Type="http://schemas.openxmlformats.org/officeDocument/2006/relationships/image" Target="../media/image46.png"/></Relationships>
</file>

<file path=ppt/slides/_rels/slide13.xml.rels><?xml version="1.0" encoding="UTF-8" standalone="yes"?><Relationships xmlns="http://schemas.openxmlformats.org/package/2006/relationships"><Relationship Id="rId10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7.png"/><Relationship Id="rId4" Type="http://schemas.openxmlformats.org/officeDocument/2006/relationships/image" Target="../media/image43.png"/><Relationship Id="rId9" Type="http://schemas.openxmlformats.org/officeDocument/2006/relationships/image" Target="../media/image45.png"/><Relationship Id="rId5" Type="http://schemas.openxmlformats.org/officeDocument/2006/relationships/image" Target="../media/image41.png"/><Relationship Id="rId6" Type="http://schemas.openxmlformats.org/officeDocument/2006/relationships/image" Target="../media/image50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7.png"/><Relationship Id="rId4" Type="http://schemas.openxmlformats.org/officeDocument/2006/relationships/image" Target="../media/image5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en.wikipedia.org/wiki/Cosine_similarity" TargetMode="External"/><Relationship Id="rId4" Type="http://schemas.openxmlformats.org/officeDocument/2006/relationships/hyperlink" Target="https://github.com/drCtul/3m201_groupe8/blob/23234790779fd95a10126758ff006caee949ed2e/tangent_distance_algorithm/tangent_distance_algorithm.ipynb" TargetMode="External"/><Relationship Id="rId5" Type="http://schemas.openxmlformats.org/officeDocument/2006/relationships/hyperlink" Target="https://stackoverflow.com/questions/13340353/distance-between-hyperplanes/13352507#13352507" TargetMode="External"/><Relationship Id="rId6" Type="http://schemas.openxmlformats.org/officeDocument/2006/relationships/hyperlink" Target="https://towardsdatascience.com/understanding-k-means-k-means-and-k-medoids-clustering-algorithms-ad9c9fbf47c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5.png"/><Relationship Id="rId13" Type="http://schemas.openxmlformats.org/officeDocument/2006/relationships/image" Target="../media/image6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13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36.png"/><Relationship Id="rId5" Type="http://schemas.openxmlformats.org/officeDocument/2006/relationships/image" Target="../media/image60.png"/><Relationship Id="rId6" Type="http://schemas.openxmlformats.org/officeDocument/2006/relationships/image" Target="../media/image40.png"/><Relationship Id="rId7" Type="http://schemas.openxmlformats.org/officeDocument/2006/relationships/image" Target="../media/image29.png"/><Relationship Id="rId8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33.png"/><Relationship Id="rId5" Type="http://schemas.openxmlformats.org/officeDocument/2006/relationships/image" Target="../media/image37.png"/><Relationship Id="rId6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Relationship Id="rId5" Type="http://schemas.openxmlformats.org/officeDocument/2006/relationships/image" Target="../media/image32.png"/><Relationship Id="rId6" Type="http://schemas.openxmlformats.org/officeDocument/2006/relationships/image" Target="../media/image31.png"/><Relationship Id="rId7" Type="http://schemas.openxmlformats.org/officeDocument/2006/relationships/image" Target="../media/image23.png"/><Relationship Id="rId8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Recognizing Handwritten Digits</a:t>
            </a:r>
            <a:endParaRPr sz="4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Jedidiah Harwood, Darya Petrov, </a:t>
            </a:r>
            <a:r>
              <a:rPr lang="en" sz="1200">
                <a:solidFill>
                  <a:schemeClr val="dk1"/>
                </a:solidFill>
              </a:rPr>
              <a:t>Kevin Xu, Katya Katsy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252925" y="6075"/>
            <a:ext cx="5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Performance</a:t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321400" y="364650"/>
            <a:ext cx="8694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These computations use </a:t>
            </a:r>
            <a:r>
              <a:rPr lang="en" sz="1100">
                <a:solidFill>
                  <a:schemeClr val="dk1"/>
                </a:solidFill>
              </a:rPr>
              <a:t>10-fold cross validation (10% testing, 90% training) with combinations: k=1,3,5, Inverse Weighted or Equally Weighted, Euclidean, Cosine, Cubic distance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187" name="Google Shape;187;p22"/>
          <p:cNvGraphicFramePr/>
          <p:nvPr/>
        </p:nvGraphicFramePr>
        <p:xfrm>
          <a:off x="59050" y="248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{8132A532-3E88-4745-9E50-A38B16833965}</a:tableStyleId>
              </a:tblPr>
              <a:tblGrid>
                <a:gridCol w="740725"/>
                <a:gridCol w="740725"/>
                <a:gridCol w="740725"/>
                <a:gridCol w="740725"/>
                <a:gridCol w="740725"/>
                <a:gridCol w="740725"/>
              </a:tblGrid>
              <a:tr h="383550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Cubic distance</a:t>
                      </a:r>
                      <a:endParaRPr sz="11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</a:tr>
              <a:tr h="3835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Inverse </a:t>
                      </a:r>
                      <a:r>
                        <a:rPr lang="en" sz="1100"/>
                        <a:t>Weight</a:t>
                      </a:r>
                      <a:endParaRPr sz="1100"/>
                    </a:p>
                  </a:txBody>
                  <a:tcPr marT="91425" marB="91425" marR="91425" marL="91425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Equal W</a:t>
                      </a:r>
                      <a:r>
                        <a:rPr lang="en" sz="1100"/>
                        <a:t>eight</a:t>
                      </a:r>
                      <a:endParaRPr sz="1100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k=1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k=3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k=5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k=1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k=3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k=5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97.7%, 1144.6s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97.5%, 1134.5s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97.4%, 1079.4s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97.6%, 1129.3s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97.4%, 1292.5s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97.5%, 1015.4s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8" name="Google Shape;188;p22"/>
          <p:cNvGraphicFramePr/>
          <p:nvPr/>
        </p:nvGraphicFramePr>
        <p:xfrm>
          <a:off x="4572000" y="248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{8132A532-3E88-4745-9E50-A38B16833965}</a:tableStyleId>
              </a:tblPr>
              <a:tblGrid>
                <a:gridCol w="740725"/>
                <a:gridCol w="740725"/>
                <a:gridCol w="740725"/>
                <a:gridCol w="740725"/>
                <a:gridCol w="740725"/>
                <a:gridCol w="740725"/>
              </a:tblGrid>
              <a:tr h="383550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Manhattan</a:t>
                      </a:r>
                      <a:r>
                        <a:rPr lang="en" sz="1100"/>
                        <a:t> distance</a:t>
                      </a:r>
                      <a:endParaRPr sz="11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</a:tr>
              <a:tr h="3835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Inverse </a:t>
                      </a:r>
                      <a:r>
                        <a:rPr lang="en" sz="1100"/>
                        <a:t>Weight</a:t>
                      </a:r>
                      <a:endParaRPr sz="1100"/>
                    </a:p>
                  </a:txBody>
                  <a:tcPr marT="91425" marB="91425" marR="91425" marL="91425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Equal W</a:t>
                      </a:r>
                      <a:r>
                        <a:rPr lang="en" sz="1100"/>
                        <a:t>eight</a:t>
                      </a:r>
                      <a:endParaRPr sz="1100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k=1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k=3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k=5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k=1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k=3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k=5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96.3%, 34.6s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96.8%, 36.8s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96.5%, 39.2s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96.3%, 51.582s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96.6%, 35.43s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96.4%, 39.4s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9" name="Google Shape;189;p22"/>
          <p:cNvGraphicFramePr/>
          <p:nvPr/>
        </p:nvGraphicFramePr>
        <p:xfrm>
          <a:off x="59050" y="810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{8132A532-3E88-4745-9E50-A38B16833965}</a:tableStyleId>
              </a:tblPr>
              <a:tblGrid>
                <a:gridCol w="740725"/>
                <a:gridCol w="740725"/>
                <a:gridCol w="740725"/>
                <a:gridCol w="740725"/>
                <a:gridCol w="740725"/>
                <a:gridCol w="740725"/>
              </a:tblGrid>
              <a:tr h="383550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Euclidean</a:t>
                      </a:r>
                      <a:r>
                        <a:rPr lang="en" sz="1100"/>
                        <a:t> distance</a:t>
                      </a:r>
                      <a:endParaRPr sz="11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</a:tr>
              <a:tr h="3835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Inverse </a:t>
                      </a:r>
                      <a:r>
                        <a:rPr lang="en" sz="1100"/>
                        <a:t>Weight</a:t>
                      </a:r>
                      <a:endParaRPr sz="1100"/>
                    </a:p>
                  </a:txBody>
                  <a:tcPr marT="91425" marB="91425" marR="91425" marL="91425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Equal W</a:t>
                      </a:r>
                      <a:r>
                        <a:rPr lang="en" sz="1100"/>
                        <a:t>eight</a:t>
                      </a:r>
                      <a:endParaRPr sz="1100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k=1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k=3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k=5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k=1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k=3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k=5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97.4%, 38.3s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97.5%, 40.84s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97.1%, 42.44s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97.4%, 56.6s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97.3%, 56.024s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97.1%, 45.8s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0" name="Google Shape;190;p22"/>
          <p:cNvGraphicFramePr/>
          <p:nvPr/>
        </p:nvGraphicFramePr>
        <p:xfrm>
          <a:off x="4572000" y="810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{8132A532-3E88-4745-9E50-A38B16833965}</a:tableStyleId>
              </a:tblPr>
              <a:tblGrid>
                <a:gridCol w="740725"/>
                <a:gridCol w="740725"/>
                <a:gridCol w="740725"/>
                <a:gridCol w="740725"/>
                <a:gridCol w="740725"/>
                <a:gridCol w="740725"/>
              </a:tblGrid>
              <a:tr h="383550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Cosine distance</a:t>
                      </a:r>
                      <a:endParaRPr sz="11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</a:tr>
              <a:tr h="3835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Inverse </a:t>
                      </a:r>
                      <a:r>
                        <a:rPr lang="en" sz="1100"/>
                        <a:t>Weight</a:t>
                      </a:r>
                      <a:endParaRPr sz="1100"/>
                    </a:p>
                  </a:txBody>
                  <a:tcPr marT="91425" marB="91425" marR="91425" marL="91425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Equal W</a:t>
                      </a:r>
                      <a:r>
                        <a:rPr lang="en" sz="1100"/>
                        <a:t>eight</a:t>
                      </a:r>
                      <a:endParaRPr sz="1100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k=1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k=3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k=5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k=1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k=3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k=5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97.3%, 42.65s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97.3%, 40.28s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97.1%, 39.173s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97.3%, 40.86s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97.2%, 41.80s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96.9%, 49.06s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0" y="810650"/>
            <a:ext cx="3644525" cy="22491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2" name="Google Shape;192;p22"/>
          <p:cNvSpPr/>
          <p:nvPr/>
        </p:nvSpPr>
        <p:spPr>
          <a:xfrm>
            <a:off x="440850" y="1003400"/>
            <a:ext cx="213000" cy="190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22"/>
          <p:cNvCxnSpPr/>
          <p:nvPr/>
        </p:nvCxnSpPr>
        <p:spPr>
          <a:xfrm>
            <a:off x="653857" y="1140108"/>
            <a:ext cx="3370800" cy="1946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4" name="Google Shape;19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8425" y="810650"/>
            <a:ext cx="5295575" cy="3268128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50" y="1006650"/>
            <a:ext cx="4410650" cy="326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/>
          <p:nvPr/>
        </p:nvSpPr>
        <p:spPr>
          <a:xfrm>
            <a:off x="374725" y="450125"/>
            <a:ext cx="29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accuracy:</a:t>
            </a:r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4572000" y="450125"/>
            <a:ext cx="29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Lowest</a:t>
            </a:r>
            <a:r>
              <a:rPr lang="en"/>
              <a:t> Run time:</a:t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525" y="1006638"/>
            <a:ext cx="4352851" cy="322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/>
          <p:nvPr/>
        </p:nvSpPr>
        <p:spPr>
          <a:xfrm>
            <a:off x="1993138" y="2522400"/>
            <a:ext cx="356400" cy="350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6418975" y="2522250"/>
            <a:ext cx="356400" cy="350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1390613" y="2547000"/>
            <a:ext cx="294000" cy="301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5832275" y="2547000"/>
            <a:ext cx="294000" cy="301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1993138" y="1986725"/>
            <a:ext cx="294000" cy="301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/>
          <p:nvPr/>
        </p:nvSpPr>
        <p:spPr>
          <a:xfrm>
            <a:off x="6450175" y="1986725"/>
            <a:ext cx="294000" cy="301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311700" y="12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Tangent Distance Algorithm</a:t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302700" y="693550"/>
            <a:ext cx="4160100" cy="429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4572000" y="693575"/>
            <a:ext cx="4160100" cy="429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 txBox="1"/>
          <p:nvPr/>
        </p:nvSpPr>
        <p:spPr>
          <a:xfrm>
            <a:off x="302700" y="693550"/>
            <a:ext cx="41601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/>
              <a:t>Background</a:t>
            </a:r>
            <a:endParaRPr b="1" sz="13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•</a:t>
            </a:r>
            <a:r>
              <a:rPr lang="en" sz="1300"/>
              <a:t> </a:t>
            </a:r>
            <a:r>
              <a:rPr lang="en" sz="1300">
                <a:solidFill>
                  <a:schemeClr val="dk1"/>
                </a:solidFill>
              </a:rPr>
              <a:t>s(p, α</a:t>
            </a:r>
            <a:r>
              <a:rPr baseline="-25000" lang="en" sz="1300">
                <a:solidFill>
                  <a:schemeClr val="dk1"/>
                </a:solidFill>
              </a:rPr>
              <a:t>p</a:t>
            </a:r>
            <a:r>
              <a:rPr lang="en" sz="1300">
                <a:solidFill>
                  <a:schemeClr val="dk1"/>
                </a:solidFill>
              </a:rPr>
              <a:t>) → </a:t>
            </a:r>
            <a:r>
              <a:rPr lang="en" sz="1300"/>
              <a:t>rotations</a:t>
            </a:r>
            <a:r>
              <a:rPr lang="en" sz="1300"/>
              <a:t> of the digit p by a parameterized curve, where α</a:t>
            </a:r>
            <a:r>
              <a:rPr baseline="-25000" lang="en" sz="1300"/>
              <a:t>p</a:t>
            </a:r>
            <a:r>
              <a:rPr lang="en" sz="1300"/>
              <a:t> is the angle of rotation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• transformation types: horizontal/vertical shift, rotation, scaling, thickness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• small rotations have minimal effect on tangent distance, unlike Euclidean distance</a:t>
            </a:r>
            <a:endParaRPr sz="1300"/>
          </a:p>
        </p:txBody>
      </p:sp>
      <p:sp>
        <p:nvSpPr>
          <p:cNvPr id="217" name="Google Shape;217;p24"/>
          <p:cNvSpPr txBox="1"/>
          <p:nvPr/>
        </p:nvSpPr>
        <p:spPr>
          <a:xfrm>
            <a:off x="4581750" y="703475"/>
            <a:ext cx="41601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1"/>
                </a:solidFill>
              </a:rPr>
              <a:t>A Least Squares Problem</a:t>
            </a:r>
            <a:endParaRPr b="1" sz="13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•  to find distance between digits p and d, need distance s(p, α</a:t>
            </a:r>
            <a:r>
              <a:rPr baseline="-25000" lang="en" sz="1300">
                <a:solidFill>
                  <a:schemeClr val="dk1"/>
                </a:solidFill>
              </a:rPr>
              <a:t>p</a:t>
            </a:r>
            <a:r>
              <a:rPr lang="en" sz="1300">
                <a:solidFill>
                  <a:schemeClr val="dk1"/>
                </a:solidFill>
              </a:rPr>
              <a:t>) and s(d, α</a:t>
            </a:r>
            <a:r>
              <a:rPr baseline="-25000" lang="en" sz="1300">
                <a:solidFill>
                  <a:schemeClr val="dk1"/>
                </a:solidFill>
              </a:rPr>
              <a:t>d</a:t>
            </a:r>
            <a:r>
              <a:rPr lang="en" sz="1300">
                <a:solidFill>
                  <a:schemeClr val="dk1"/>
                </a:solidFill>
              </a:rPr>
              <a:t>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• parametrized curves ≈ Taylor expansion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• tangent distance = min distance between curves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• α</a:t>
            </a:r>
            <a:r>
              <a:rPr baseline="-25000" lang="en" sz="1300">
                <a:solidFill>
                  <a:schemeClr val="dk1"/>
                </a:solidFill>
              </a:rPr>
              <a:t>p</a:t>
            </a:r>
            <a:r>
              <a:rPr lang="en" sz="1300">
                <a:solidFill>
                  <a:schemeClr val="dk1"/>
                </a:solidFill>
              </a:rPr>
              <a:t> is only one transformation → what if more? 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218" name="Google Shape;218;p24"/>
          <p:cNvPicPr preferRelativeResize="0"/>
          <p:nvPr/>
        </p:nvPicPr>
        <p:blipFill rotWithShape="1">
          <a:blip r:embed="rId3">
            <a:alphaModFix/>
          </a:blip>
          <a:srcRect b="2962" l="6105" r="11058" t="8604"/>
          <a:stretch/>
        </p:blipFill>
        <p:spPr>
          <a:xfrm>
            <a:off x="970750" y="2877450"/>
            <a:ext cx="2824002" cy="1955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9" name="Google Shape;219;p24"/>
          <p:cNvPicPr preferRelativeResize="0"/>
          <p:nvPr/>
        </p:nvPicPr>
        <p:blipFill rotWithShape="1">
          <a:blip r:embed="rId4">
            <a:alphaModFix/>
          </a:blip>
          <a:srcRect b="4580" l="1185" r="1680" t="6483"/>
          <a:stretch/>
        </p:blipFill>
        <p:spPr>
          <a:xfrm>
            <a:off x="4749775" y="2088875"/>
            <a:ext cx="3804548" cy="46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6575" y="2551725"/>
            <a:ext cx="1510950" cy="2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1264" y="3299401"/>
            <a:ext cx="3901074" cy="73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311700" y="20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Tangent Distance Algorithm</a:t>
            </a:r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302700" y="897575"/>
            <a:ext cx="4160100" cy="409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4572000" y="897575"/>
            <a:ext cx="4160100" cy="409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"/>
          <p:cNvSpPr txBox="1"/>
          <p:nvPr/>
        </p:nvSpPr>
        <p:spPr>
          <a:xfrm>
            <a:off x="302700" y="897575"/>
            <a:ext cx="41601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1"/>
                </a:solidFill>
              </a:rPr>
              <a:t>A Least Squares Problem (continued)</a:t>
            </a:r>
            <a:endParaRPr b="1" sz="13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• </a:t>
            </a:r>
            <a:r>
              <a:rPr i="1" lang="en" sz="1300">
                <a:solidFill>
                  <a:schemeClr val="dk1"/>
                </a:solidFill>
              </a:rPr>
              <a:t>k</a:t>
            </a:r>
            <a:r>
              <a:rPr lang="en" sz="1300">
                <a:solidFill>
                  <a:schemeClr val="dk1"/>
                </a:solidFill>
              </a:rPr>
              <a:t> transformations on </a:t>
            </a:r>
            <a:r>
              <a:rPr i="1" lang="en" sz="1300">
                <a:solidFill>
                  <a:schemeClr val="dk1"/>
                </a:solidFill>
              </a:rPr>
              <a:t>p</a:t>
            </a:r>
            <a:r>
              <a:rPr lang="en" sz="1300">
                <a:solidFill>
                  <a:schemeClr val="dk1"/>
                </a:solidFill>
              </a:rPr>
              <a:t>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• Multivariate Taylor expansion: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• Multivariate tangent distance: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• T</a:t>
            </a:r>
            <a:r>
              <a:rPr baseline="-25000" lang="en" sz="1300">
                <a:solidFill>
                  <a:schemeClr val="dk1"/>
                </a:solidFill>
              </a:rPr>
              <a:t>p</a:t>
            </a:r>
            <a:r>
              <a:rPr lang="en" sz="1300">
                <a:solidFill>
                  <a:schemeClr val="dk1"/>
                </a:solidFill>
              </a:rPr>
              <a:t> → matrix of derivatives of transformations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5"/>
          <p:cNvSpPr txBox="1"/>
          <p:nvPr/>
        </p:nvSpPr>
        <p:spPr>
          <a:xfrm>
            <a:off x="4581750" y="875975"/>
            <a:ext cx="41601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/>
              <a:t>Transformations</a:t>
            </a:r>
            <a:endParaRPr b="1" sz="13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• </a:t>
            </a:r>
            <a:r>
              <a:rPr lang="en" sz="1300"/>
              <a:t>derivatives of the transformations at α = 0: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• e</a:t>
            </a:r>
            <a:r>
              <a:rPr lang="en" sz="1300"/>
              <a:t>xample for scaling: plug transformation in f(x,y), differentiate using chain rule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31" name="Google Shape;231;p25"/>
          <p:cNvPicPr preferRelativeResize="0"/>
          <p:nvPr/>
        </p:nvPicPr>
        <p:blipFill rotWithShape="1">
          <a:blip r:embed="rId3">
            <a:alphaModFix/>
          </a:blip>
          <a:srcRect b="9264" l="0" r="0" t="0"/>
          <a:stretch/>
        </p:blipFill>
        <p:spPr>
          <a:xfrm>
            <a:off x="2215725" y="1342950"/>
            <a:ext cx="2148476" cy="3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5"/>
          <p:cNvPicPr preferRelativeResize="0"/>
          <p:nvPr/>
        </p:nvPicPr>
        <p:blipFill rotWithShape="1">
          <a:blip r:embed="rId4">
            <a:alphaModFix/>
          </a:blip>
          <a:srcRect b="0" l="1284" r="2884" t="0"/>
          <a:stretch/>
        </p:blipFill>
        <p:spPr>
          <a:xfrm>
            <a:off x="599775" y="2030588"/>
            <a:ext cx="3565927" cy="10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5"/>
          <p:cNvPicPr preferRelativeResize="0"/>
          <p:nvPr/>
        </p:nvPicPr>
        <p:blipFill rotWithShape="1">
          <a:blip r:embed="rId5">
            <a:alphaModFix/>
          </a:blip>
          <a:srcRect b="9535" l="2467" r="0" t="0"/>
          <a:stretch/>
        </p:blipFill>
        <p:spPr>
          <a:xfrm>
            <a:off x="722113" y="3383475"/>
            <a:ext cx="3321230" cy="84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2738" y="4499375"/>
            <a:ext cx="1618349" cy="4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01566" y="1342953"/>
            <a:ext cx="392047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16938" y="2404082"/>
            <a:ext cx="3870224" cy="10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25818" y="4050449"/>
            <a:ext cx="2852470" cy="3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5"/>
          <p:cNvPicPr preferRelativeResize="0"/>
          <p:nvPr/>
        </p:nvPicPr>
        <p:blipFill rotWithShape="1">
          <a:blip r:embed="rId10">
            <a:alphaModFix/>
          </a:blip>
          <a:srcRect b="0" l="2458" r="0" t="0"/>
          <a:stretch/>
        </p:blipFill>
        <p:spPr>
          <a:xfrm>
            <a:off x="5406859" y="4462475"/>
            <a:ext cx="2490379" cy="4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type="title"/>
          </p:nvPr>
        </p:nvSpPr>
        <p:spPr>
          <a:xfrm>
            <a:off x="311700" y="20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Tangent Distance Algorithm</a:t>
            </a:r>
            <a:endParaRPr/>
          </a:p>
        </p:txBody>
      </p:sp>
      <p:sp>
        <p:nvSpPr>
          <p:cNvPr id="244" name="Google Shape;244;p26"/>
          <p:cNvSpPr/>
          <p:nvPr/>
        </p:nvSpPr>
        <p:spPr>
          <a:xfrm>
            <a:off x="302700" y="897575"/>
            <a:ext cx="4160100" cy="409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"/>
          <p:cNvSpPr/>
          <p:nvPr/>
        </p:nvSpPr>
        <p:spPr>
          <a:xfrm>
            <a:off x="4572000" y="897575"/>
            <a:ext cx="4160100" cy="409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6"/>
          <p:cNvSpPr txBox="1"/>
          <p:nvPr/>
        </p:nvSpPr>
        <p:spPr>
          <a:xfrm>
            <a:off x="302700" y="897575"/>
            <a:ext cx="4160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/>
              <a:t>Algorithm</a:t>
            </a:r>
            <a:endParaRPr b="1" sz="1300" u="sng"/>
          </a:p>
        </p:txBody>
      </p:sp>
      <p:sp>
        <p:nvSpPr>
          <p:cNvPr id="247" name="Google Shape;247;p26"/>
          <p:cNvSpPr txBox="1"/>
          <p:nvPr/>
        </p:nvSpPr>
        <p:spPr>
          <a:xfrm>
            <a:off x="4572000" y="897575"/>
            <a:ext cx="4160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/>
              <a:t>Code for Horizontal Transformation</a:t>
            </a:r>
            <a:endParaRPr b="1" sz="1300" u="sng"/>
          </a:p>
        </p:txBody>
      </p:sp>
      <p:sp>
        <p:nvSpPr>
          <p:cNvPr id="248" name="Google Shape;248;p26"/>
          <p:cNvSpPr/>
          <p:nvPr/>
        </p:nvSpPr>
        <p:spPr>
          <a:xfrm>
            <a:off x="4797900" y="1282475"/>
            <a:ext cx="3708300" cy="359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6"/>
          <p:cNvSpPr/>
          <p:nvPr/>
        </p:nvSpPr>
        <p:spPr>
          <a:xfrm>
            <a:off x="377250" y="1282475"/>
            <a:ext cx="4012200" cy="248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6"/>
          <p:cNvSpPr txBox="1"/>
          <p:nvPr/>
        </p:nvSpPr>
        <p:spPr>
          <a:xfrm>
            <a:off x="4441500" y="1184425"/>
            <a:ext cx="47025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p</a:t>
            </a: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_x_train = []; </a:t>
            </a: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p</a:t>
            </a: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_y_train = [];</a:t>
            </a:r>
            <a:endParaRPr sz="1000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E00FF"/>
                </a:solidFill>
                <a:latin typeface="Courier Prime"/>
                <a:ea typeface="Courier Prime"/>
                <a:cs typeface="Courier Prime"/>
                <a:sym typeface="Courier Prime"/>
              </a:rPr>
              <a:t>for </a:t>
            </a: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i = 1:len_train</a:t>
            </a:r>
            <a:endParaRPr sz="1000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image = reshape(train_data(:,i),[16,16])';</a:t>
            </a:r>
            <a:endParaRPr sz="1000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[</a:t>
            </a: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G</a:t>
            </a: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x,</a:t>
            </a: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G</a:t>
            </a: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y] = imgradientxy(image);</a:t>
            </a:r>
            <a:endParaRPr sz="1000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Gx_flat = reshape(</a:t>
            </a: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G</a:t>
            </a: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x,[1,256]);</a:t>
            </a:r>
            <a:endParaRPr sz="1000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Gy_flat = reshape(Gy,[1,256]);</a:t>
            </a:r>
            <a:endParaRPr sz="1000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</a:t>
            </a: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p</a:t>
            </a: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_x_train = [</a:t>
            </a: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p</a:t>
            </a: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_x_train; Gx_flat];</a:t>
            </a:r>
            <a:endParaRPr sz="1000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p_y_train = [</a:t>
            </a: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p</a:t>
            </a: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_y_train; Gy_flat];</a:t>
            </a:r>
            <a:endParaRPr sz="1000">
              <a:solidFill>
                <a:srgbClr val="0E00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marR="2921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predictions = [];</a:t>
            </a:r>
            <a:endParaRPr sz="1000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E00FF"/>
                </a:solidFill>
                <a:latin typeface="Courier Prime"/>
                <a:ea typeface="Courier Prime"/>
                <a:cs typeface="Courier Prime"/>
                <a:sym typeface="Courier Prime"/>
              </a:rPr>
              <a:t>for </a:t>
            </a: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t = 1:len_test</a:t>
            </a:r>
            <a:endParaRPr sz="1000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residuals = [];</a:t>
            </a:r>
            <a:endParaRPr sz="1000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</a:t>
            </a:r>
            <a:r>
              <a:rPr lang="en" sz="1000">
                <a:solidFill>
                  <a:srgbClr val="0E00FF"/>
                </a:solidFill>
                <a:latin typeface="Courier Prime"/>
                <a:ea typeface="Courier Prime"/>
                <a:cs typeface="Courier Prime"/>
                <a:sym typeface="Courier Prime"/>
              </a:rPr>
              <a:t>for </a:t>
            </a: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r = 1:len_train</a:t>
            </a:r>
            <a:endParaRPr sz="1000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4572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 A = [-p_x_train(r,:); p_x_test(t,:)]';</a:t>
            </a:r>
            <a:endParaRPr sz="1000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   b = train_data(:,r) - test_data(:,t);</a:t>
            </a:r>
            <a:endParaRPr sz="1000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   [x,flag,relres] = lsqr(A, b);</a:t>
            </a:r>
            <a:endParaRPr sz="1000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   residuals = [residuals relres];</a:t>
            </a:r>
            <a:endParaRPr sz="600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[min_resid,ind] = min(residuals);</a:t>
            </a:r>
            <a:endParaRPr sz="1000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disp(min_resid)</a:t>
            </a:r>
            <a:endParaRPr sz="1000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predictions = [predictions train_labels(ind)]</a:t>
            </a:r>
            <a:endParaRPr sz="1000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" name="Google Shape;251;p26"/>
          <p:cNvCxnSpPr/>
          <p:nvPr/>
        </p:nvCxnSpPr>
        <p:spPr>
          <a:xfrm>
            <a:off x="4797900" y="2770050"/>
            <a:ext cx="370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26"/>
          <p:cNvSpPr txBox="1"/>
          <p:nvPr/>
        </p:nvSpPr>
        <p:spPr>
          <a:xfrm>
            <a:off x="377250" y="1278325"/>
            <a:ext cx="4012200" cy="27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E00FF"/>
                </a:solidFill>
                <a:latin typeface="Courier Prime"/>
                <a:ea typeface="Courier Prime"/>
                <a:cs typeface="Courier Prime"/>
                <a:sym typeface="Courier Prime"/>
              </a:rPr>
              <a:t>For</a:t>
            </a: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 each train/test image:</a:t>
            </a:r>
            <a:endParaRPr sz="1000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Find f</a:t>
            </a:r>
            <a:r>
              <a:rPr baseline="-25000"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x</a:t>
            </a: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 and f</a:t>
            </a:r>
            <a:r>
              <a:rPr baseline="-25000"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y</a:t>
            </a: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 of image</a:t>
            </a:r>
            <a:endParaRPr sz="1000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Determine transformation function: T</a:t>
            </a:r>
            <a:r>
              <a:rPr baseline="-25000"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x</a:t>
            </a: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 = f</a:t>
            </a:r>
            <a:r>
              <a:rPr baseline="-25000"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x</a:t>
            </a:r>
            <a:endParaRPr baseline="-25000" sz="1000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E00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E00FF"/>
                </a:solidFill>
                <a:latin typeface="Courier Prime"/>
                <a:ea typeface="Courier Prime"/>
                <a:cs typeface="Courier Prime"/>
                <a:sym typeface="Courier Prime"/>
              </a:rPr>
              <a:t>For</a:t>
            </a: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 each test image, p:</a:t>
            </a:r>
            <a:endParaRPr sz="1000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	</a:t>
            </a:r>
            <a:r>
              <a:rPr lang="en" sz="1000">
                <a:solidFill>
                  <a:srgbClr val="0E00FF"/>
                </a:solidFill>
                <a:latin typeface="Courier Prime"/>
                <a:ea typeface="Courier Prime"/>
                <a:cs typeface="Courier Prime"/>
                <a:sym typeface="Courier Prime"/>
              </a:rPr>
              <a:t>For</a:t>
            </a: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 each train image, d:</a:t>
            </a:r>
            <a:endParaRPr sz="1000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Subtract train p from test d</a:t>
            </a:r>
            <a:endParaRPr sz="1000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		</a:t>
            </a: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Compute</a:t>
            </a: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 tangent matrices</a:t>
            </a: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 and combine</a:t>
            </a:r>
            <a:endParaRPr sz="1000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		Solve least squares problem</a:t>
            </a:r>
            <a:endParaRPr sz="1000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		Get residual</a:t>
            </a:r>
            <a:endParaRPr sz="1000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	Find minimum residual among train images</a:t>
            </a:r>
            <a:endParaRPr sz="1000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	Set prediction to label of smallest residual</a:t>
            </a:r>
            <a:endParaRPr sz="1000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253" name="Google Shape;253;p26"/>
          <p:cNvPicPr preferRelativeResize="0"/>
          <p:nvPr/>
        </p:nvPicPr>
        <p:blipFill rotWithShape="1">
          <a:blip r:embed="rId3">
            <a:alphaModFix/>
          </a:blip>
          <a:srcRect b="9535" l="2467" r="0" t="0"/>
          <a:stretch/>
        </p:blipFill>
        <p:spPr>
          <a:xfrm>
            <a:off x="722138" y="3894925"/>
            <a:ext cx="3321230" cy="845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26"/>
          <p:cNvCxnSpPr/>
          <p:nvPr/>
        </p:nvCxnSpPr>
        <p:spPr>
          <a:xfrm flipH="1" rot="10800000">
            <a:off x="371400" y="1980525"/>
            <a:ext cx="40227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>
            <p:ph type="title"/>
          </p:nvPr>
        </p:nvSpPr>
        <p:spPr>
          <a:xfrm>
            <a:off x="311700" y="14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Tangent Distance Algorithm</a:t>
            </a:r>
            <a:endParaRPr/>
          </a:p>
        </p:txBody>
      </p:sp>
      <p:sp>
        <p:nvSpPr>
          <p:cNvPr id="260" name="Google Shape;260;p27"/>
          <p:cNvSpPr/>
          <p:nvPr/>
        </p:nvSpPr>
        <p:spPr>
          <a:xfrm>
            <a:off x="302700" y="780000"/>
            <a:ext cx="4160100" cy="21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7"/>
          <p:cNvSpPr/>
          <p:nvPr/>
        </p:nvSpPr>
        <p:spPr>
          <a:xfrm>
            <a:off x="308475" y="3038600"/>
            <a:ext cx="4160100" cy="197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"/>
          <p:cNvSpPr txBox="1"/>
          <p:nvPr/>
        </p:nvSpPr>
        <p:spPr>
          <a:xfrm>
            <a:off x="308475" y="780000"/>
            <a:ext cx="41601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/>
              <a:t>Results</a:t>
            </a:r>
            <a:endParaRPr b="1" sz="13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USPS dataset + our implementation: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10.66%, not much better than random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2417 seconds = 40 minutes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MNIST + outside source: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21.35% without smoothing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91.41% with smoothing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63" name="Google Shape;263;p27"/>
          <p:cNvSpPr txBox="1"/>
          <p:nvPr/>
        </p:nvSpPr>
        <p:spPr>
          <a:xfrm>
            <a:off x="308475" y="3038600"/>
            <a:ext cx="41601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/>
              <a:t>Challenges</a:t>
            </a:r>
            <a:endParaRPr b="1" sz="13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• works poorly without smoothing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• much slower and more expensive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• </a:t>
            </a:r>
            <a:r>
              <a:rPr i="1" lang="en" sz="1300">
                <a:solidFill>
                  <a:schemeClr val="dk1"/>
                </a:solidFill>
              </a:rPr>
              <a:t>length(test)・length(train)</a:t>
            </a:r>
            <a:r>
              <a:rPr lang="en" sz="1300">
                <a:solidFill>
                  <a:schemeClr val="dk1"/>
                </a:solidFill>
              </a:rPr>
              <a:t>  # of comparisons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• does not significantly outperform other methods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264" name="Google Shape;264;p27"/>
          <p:cNvPicPr preferRelativeResize="0"/>
          <p:nvPr/>
        </p:nvPicPr>
        <p:blipFill rotWithShape="1">
          <a:blip r:embed="rId3">
            <a:alphaModFix/>
          </a:blip>
          <a:srcRect b="3900" l="8354" r="2858" t="3891"/>
          <a:stretch/>
        </p:blipFill>
        <p:spPr>
          <a:xfrm>
            <a:off x="4714125" y="1016450"/>
            <a:ext cx="4118176" cy="32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SVD Classification Algorithm</a:t>
            </a:r>
            <a:endParaRPr/>
          </a:p>
        </p:txBody>
      </p:sp>
      <p:pic>
        <p:nvPicPr>
          <p:cNvPr id="270" name="Google Shape;2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5300"/>
            <a:ext cx="6884800" cy="28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3325" y="291100"/>
            <a:ext cx="4199725" cy="31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MATLAB Code</a:t>
            </a:r>
            <a:endParaRPr/>
          </a:p>
        </p:txBody>
      </p:sp>
      <p:pic>
        <p:nvPicPr>
          <p:cNvPr id="277" name="Google Shape;2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25" y="1069675"/>
            <a:ext cx="5043149" cy="200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077350"/>
            <a:ext cx="3605299" cy="200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4074" y="1170125"/>
            <a:ext cx="2500144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p29"/>
          <p:cNvCxnSpPr/>
          <p:nvPr/>
        </p:nvCxnSpPr>
        <p:spPr>
          <a:xfrm>
            <a:off x="3455250" y="2157800"/>
            <a:ext cx="11700" cy="75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29"/>
          <p:cNvCxnSpPr/>
          <p:nvPr/>
        </p:nvCxnSpPr>
        <p:spPr>
          <a:xfrm flipH="1" rot="10800000">
            <a:off x="3757699" y="4069187"/>
            <a:ext cx="15627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SVD</a:t>
            </a:r>
            <a:endParaRPr/>
          </a:p>
        </p:txBody>
      </p:sp>
      <p:pic>
        <p:nvPicPr>
          <p:cNvPr id="287" name="Google Shape;2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290" y="1017725"/>
            <a:ext cx="4451425" cy="33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0"/>
          <p:cNvSpPr txBox="1"/>
          <p:nvPr/>
        </p:nvSpPr>
        <p:spPr>
          <a:xfrm>
            <a:off x="139025" y="1318300"/>
            <a:ext cx="397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 96.45%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Runtime: </a:t>
            </a:r>
            <a:r>
              <a:rPr lang="en">
                <a:solidFill>
                  <a:srgbClr val="444444"/>
                </a:solidFill>
              </a:rPr>
              <a:t>219.452 s</a:t>
            </a:r>
            <a:endParaRPr/>
          </a:p>
        </p:txBody>
      </p:sp>
      <p:sp>
        <p:nvSpPr>
          <p:cNvPr id="289" name="Google Shape;289;p30"/>
          <p:cNvSpPr txBox="1"/>
          <p:nvPr/>
        </p:nvSpPr>
        <p:spPr>
          <a:xfrm>
            <a:off x="234775" y="2048125"/>
            <a:ext cx="1911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3’s often misclassified as 5’s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9’s often misclassified as 4’s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Overall, algorithm made some (reasonable) mistakes.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Evaluation</a:t>
            </a:r>
            <a:endParaRPr/>
          </a:p>
        </p:txBody>
      </p:sp>
      <p:graphicFrame>
        <p:nvGraphicFramePr>
          <p:cNvPr id="295" name="Google Shape;295;p31"/>
          <p:cNvGraphicFramePr/>
          <p:nvPr/>
        </p:nvGraphicFramePr>
        <p:xfrm>
          <a:off x="6225050" y="363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{8132A532-3E88-4745-9E50-A38B16833965}</a:tableStyleId>
              </a:tblPr>
              <a:tblGrid>
                <a:gridCol w="921775"/>
                <a:gridCol w="1562575"/>
              </a:tblGrid>
              <a:tr h="45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Digit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Observations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6" name="Google Shape;296;p31"/>
          <p:cNvGraphicFramePr/>
          <p:nvPr/>
        </p:nvGraphicFramePr>
        <p:xfrm>
          <a:off x="816900" y="13742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{8132A532-3E88-4745-9E50-A38B16833965}</a:tableStyleId>
              </a:tblPr>
              <a:tblGrid>
                <a:gridCol w="898825"/>
                <a:gridCol w="1333075"/>
                <a:gridCol w="1095500"/>
                <a:gridCol w="1062700"/>
              </a:tblGrid>
              <a:tr h="51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Ranking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Algorithm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Accuracy (%)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Run Time (s)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E8EAED"/>
                    </a:solidFill>
                  </a:tcPr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Simple Classification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86.44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~ .15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 means ++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~72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~ 3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KNN (Manhattan, k=1, inv weight)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96.3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34.6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Tangent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10.66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2417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SVD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96.45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219.5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7" name="Google Shape;297;p31"/>
          <p:cNvSpPr txBox="1"/>
          <p:nvPr/>
        </p:nvSpPr>
        <p:spPr>
          <a:xfrm>
            <a:off x="975025" y="4227875"/>
            <a:ext cx="403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performance may be affected by the difference in </a:t>
            </a:r>
            <a:r>
              <a:rPr lang="en"/>
              <a:t>observations</a:t>
            </a:r>
            <a:r>
              <a:rPr lang="en"/>
              <a:t> per digit</a:t>
            </a:r>
            <a:endParaRPr/>
          </a:p>
        </p:txBody>
      </p:sp>
      <p:cxnSp>
        <p:nvCxnSpPr>
          <p:cNvPr id="298" name="Google Shape;298;p31"/>
          <p:cNvCxnSpPr>
            <a:endCxn id="297" idx="3"/>
          </p:cNvCxnSpPr>
          <p:nvPr/>
        </p:nvCxnSpPr>
        <p:spPr>
          <a:xfrm flipH="1">
            <a:off x="5014525" y="4448975"/>
            <a:ext cx="1155300" cy="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3050" y="2904375"/>
            <a:ext cx="2052870" cy="1949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7600" y="685075"/>
            <a:ext cx="2603774" cy="161749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4448" y="3323277"/>
            <a:ext cx="2801174" cy="153061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3150" y="964399"/>
            <a:ext cx="2603776" cy="1949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4" name="Google Shape;64;p14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14"/>
          <p:cNvCxnSpPr>
            <a:stCxn id="63" idx="2"/>
            <a:endCxn id="62" idx="0"/>
          </p:cNvCxnSpPr>
          <p:nvPr/>
        </p:nvCxnSpPr>
        <p:spPr>
          <a:xfrm>
            <a:off x="4355038" y="2913774"/>
            <a:ext cx="0" cy="4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4"/>
          <p:cNvCxnSpPr>
            <a:stCxn id="62" idx="3"/>
            <a:endCxn id="61" idx="1"/>
          </p:cNvCxnSpPr>
          <p:nvPr/>
        </p:nvCxnSpPr>
        <p:spPr>
          <a:xfrm flipH="1" rot="10800000">
            <a:off x="5755622" y="1493885"/>
            <a:ext cx="612000" cy="25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4"/>
          <p:cNvCxnSpPr>
            <a:stCxn id="61" idx="2"/>
            <a:endCxn id="60" idx="0"/>
          </p:cNvCxnSpPr>
          <p:nvPr/>
        </p:nvCxnSpPr>
        <p:spPr>
          <a:xfrm>
            <a:off x="7669487" y="2302573"/>
            <a:ext cx="0" cy="6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6900" y="823463"/>
            <a:ext cx="2406625" cy="73111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idx="4294967295" type="body"/>
          </p:nvPr>
        </p:nvSpPr>
        <p:spPr>
          <a:xfrm>
            <a:off x="83100" y="1609675"/>
            <a:ext cx="2780400" cy="3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USPS handwritten digit data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9298 total images (16x16)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Training set: 4649 images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Testing set: 4649 images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The *_patterns variables 16x16 grey level pixel intensities, scaled to the range [-1, 1]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The *_labels variables contain encode with values -1 and +1 of the classification with one +1 per column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Possible labels 0-9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304" name="Google Shape;30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62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0"/>
              <a:buChar char="●"/>
            </a:pPr>
            <a:r>
              <a:rPr lang="en" sz="1380">
                <a:solidFill>
                  <a:schemeClr val="dk1"/>
                </a:solidFill>
              </a:rPr>
              <a:t>Saito's Notes: https://www.math.ucdavis.edu/~saito/courses/167.s17/Lecture21.pdf</a:t>
            </a:r>
            <a:endParaRPr sz="1380">
              <a:solidFill>
                <a:schemeClr val="dk1"/>
              </a:solidFill>
            </a:endParaRPr>
          </a:p>
          <a:p>
            <a:pPr indent="-3162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0"/>
              <a:buChar char="●"/>
            </a:pPr>
            <a:r>
              <a:rPr lang="en" sz="1380">
                <a:solidFill>
                  <a:schemeClr val="dk1"/>
                </a:solidFill>
              </a:rPr>
              <a:t>Textbook CH 10</a:t>
            </a:r>
            <a:endParaRPr sz="1380">
              <a:solidFill>
                <a:schemeClr val="dk1"/>
              </a:solidFill>
            </a:endParaRPr>
          </a:p>
          <a:p>
            <a:pPr indent="-3162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0"/>
              <a:buChar char="●"/>
            </a:pPr>
            <a:r>
              <a:rPr lang="en" sz="1380">
                <a:solidFill>
                  <a:schemeClr val="dk1"/>
                </a:solidFill>
              </a:rPr>
              <a:t>https://en.wikipedia.org/wiki/K-nearest_neighbors_algorithm</a:t>
            </a:r>
            <a:endParaRPr sz="1380">
              <a:solidFill>
                <a:schemeClr val="dk1"/>
              </a:solidFill>
            </a:endParaRPr>
          </a:p>
          <a:p>
            <a:pPr indent="-3162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0"/>
              <a:buChar char="●"/>
            </a:pPr>
            <a:r>
              <a:rPr lang="en" sz="138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https://en.wikipedia.org/wiki/Cosine_similarity</a:t>
            </a:r>
            <a:endParaRPr sz="1380">
              <a:solidFill>
                <a:schemeClr val="dk1"/>
              </a:solidFill>
            </a:endParaRPr>
          </a:p>
          <a:p>
            <a:pPr indent="-31623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0"/>
              <a:buChar char="●"/>
            </a:pPr>
            <a:r>
              <a:rPr lang="en" sz="1380">
                <a:solidFill>
                  <a:schemeClr val="dk1"/>
                </a:solidFill>
              </a:rPr>
              <a:t>https://bib.dbvis.de/uploadedFiles/155.pdf</a:t>
            </a:r>
            <a:endParaRPr sz="1380">
              <a:solidFill>
                <a:schemeClr val="dk1"/>
              </a:solidFill>
            </a:endParaRPr>
          </a:p>
          <a:p>
            <a:pPr indent="-3162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0"/>
              <a:buChar char="●"/>
            </a:pPr>
            <a:r>
              <a:rPr lang="en" sz="138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https://github.com/drCtul/3m201_groupe8/blob/23234790779fd95a10126758ff006caee949ed2e/tangent_distance_algorithm/tangent_distance_algorithm.ipynb</a:t>
            </a:r>
            <a:endParaRPr sz="1380">
              <a:solidFill>
                <a:schemeClr val="dk1"/>
              </a:solidFill>
            </a:endParaRPr>
          </a:p>
          <a:p>
            <a:pPr indent="-3162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0"/>
              <a:buChar char="●"/>
            </a:pPr>
            <a:r>
              <a:rPr lang="en" sz="138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https://stackoverflow.com/questions/13340353/distance-between-hyperplanes/13352507#13352507</a:t>
            </a:r>
            <a:endParaRPr sz="1380">
              <a:solidFill>
                <a:schemeClr val="dk1"/>
              </a:solidFill>
            </a:endParaRPr>
          </a:p>
          <a:p>
            <a:pPr indent="-3162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0"/>
              <a:buChar char="●"/>
            </a:pPr>
            <a:r>
              <a:rPr lang="en" sz="1380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https://towardsdatascience.com/understanding-k-means-k-means-and-k-medoids-clustering-algorithms-ad9c9fbf47ca </a:t>
            </a:r>
            <a:endParaRPr sz="1380">
              <a:solidFill>
                <a:schemeClr val="dk1"/>
              </a:solidFill>
            </a:endParaRPr>
          </a:p>
          <a:p>
            <a:pPr indent="-3162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0"/>
              <a:buChar char="●"/>
            </a:pPr>
            <a:r>
              <a:rPr lang="en" sz="1380">
                <a:solidFill>
                  <a:schemeClr val="dk1"/>
                </a:solidFill>
              </a:rPr>
              <a:t>NMNV468: Numerical Linear Algebra for data science and informatics; Lecture 3: Handwriting Recognition and Classification</a:t>
            </a:r>
            <a:endParaRPr sz="1380">
              <a:solidFill>
                <a:schemeClr val="dk1"/>
              </a:solidFill>
            </a:endParaRPr>
          </a:p>
          <a:p>
            <a:pPr indent="-3162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0"/>
              <a:buChar char="●"/>
            </a:pPr>
            <a:r>
              <a:rPr lang="en" sz="1380">
                <a:solidFill>
                  <a:schemeClr val="dk1"/>
                </a:solidFill>
              </a:rPr>
              <a:t>Algorithms for Handwritten Digit Recognition; Michael J. M. Mazack, Western Washington University</a:t>
            </a:r>
            <a:endParaRPr sz="138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Classification Algorithm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750" y="1167675"/>
            <a:ext cx="3456050" cy="36462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6" name="Google Shape;76;p15"/>
          <p:cNvSpPr txBox="1"/>
          <p:nvPr/>
        </p:nvSpPr>
        <p:spPr>
          <a:xfrm>
            <a:off x="204275" y="3189163"/>
            <a:ext cx="5028900" cy="77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Results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Euclidean Distance </a:t>
            </a:r>
            <a:r>
              <a:rPr lang="en" sz="900">
                <a:solidFill>
                  <a:schemeClr val="dk1"/>
                </a:solidFill>
              </a:rPr>
              <a:t> Accuracy: 86.44%, Run Time: ~ (0.1 - 0.2) seconds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Cosine Distance  </a:t>
            </a:r>
            <a:r>
              <a:rPr lang="en" sz="900">
                <a:solidFill>
                  <a:schemeClr val="dk1"/>
                </a:solidFill>
              </a:rPr>
              <a:t>Accuracy: 84.51%, Run Time: ~ (0.1 - 0.2) seconds 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250" y="1234113"/>
            <a:ext cx="5028950" cy="184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8" name="Google Shape;78;p15"/>
          <p:cNvSpPr txBox="1"/>
          <p:nvPr/>
        </p:nvSpPr>
        <p:spPr>
          <a:xfrm>
            <a:off x="219250" y="4077913"/>
            <a:ext cx="5028900" cy="66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Flaws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900">
                <a:solidFill>
                  <a:schemeClr val="dk1"/>
                </a:solidFill>
              </a:rPr>
              <a:t>algorithm doesn't use any information about the variance of handwritten digits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62113"/>
            <a:ext cx="5019600" cy="384604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2576375" y="4011738"/>
            <a:ext cx="254100" cy="303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4731300" y="2314788"/>
            <a:ext cx="254100" cy="303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7975" y="383950"/>
            <a:ext cx="811750" cy="8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2013" y="2824900"/>
            <a:ext cx="975966" cy="96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38813" y="4027923"/>
            <a:ext cx="975975" cy="93693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7681738" y="589713"/>
            <a:ext cx="3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5816150" y="589725"/>
            <a:ext cx="14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Mean Digits</a:t>
            </a:r>
            <a:endParaRPr b="1"/>
          </a:p>
        </p:txBody>
      </p:sp>
      <p:sp>
        <p:nvSpPr>
          <p:cNvPr id="91" name="Google Shape;91;p16"/>
          <p:cNvSpPr txBox="1"/>
          <p:nvPr/>
        </p:nvSpPr>
        <p:spPr>
          <a:xfrm>
            <a:off x="8234813" y="3711013"/>
            <a:ext cx="3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 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5856038" y="2500888"/>
            <a:ext cx="3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3" name="Google Shape;93;p16"/>
          <p:cNvSpPr txBox="1"/>
          <p:nvPr>
            <p:ph idx="4294967295" type="title"/>
          </p:nvPr>
        </p:nvSpPr>
        <p:spPr>
          <a:xfrm>
            <a:off x="311700" y="178175"/>
            <a:ext cx="441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Classification Results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1150" y="1612239"/>
            <a:ext cx="960225" cy="97624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5856038" y="1245113"/>
            <a:ext cx="3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51225" y="1605700"/>
            <a:ext cx="960225" cy="989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10775" y="1604375"/>
            <a:ext cx="975975" cy="9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39900" y="2816900"/>
            <a:ext cx="1032009" cy="9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003825" y="2824862"/>
            <a:ext cx="960225" cy="974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532025" y="4021550"/>
            <a:ext cx="975950" cy="961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767913" y="4015000"/>
            <a:ext cx="975975" cy="94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/>
        </p:nvSpPr>
        <p:spPr>
          <a:xfrm>
            <a:off x="7091813" y="3711013"/>
            <a:ext cx="3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r>
              <a:rPr lang="en"/>
              <a:t> 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5872613" y="3711013"/>
            <a:ext cx="3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 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8311013" y="2491813"/>
            <a:ext cx="3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 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7091813" y="2491813"/>
            <a:ext cx="3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 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8234813" y="1272613"/>
            <a:ext cx="3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 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7015613" y="1272613"/>
            <a:ext cx="3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 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5864213" y="2526663"/>
            <a:ext cx="254100" cy="303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8271713" y="3759613"/>
            <a:ext cx="254100" cy="303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616500" y="146000"/>
            <a:ext cx="354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/>
              <a:t>K Means Clustering</a:t>
            </a:r>
            <a:endParaRPr b="1" sz="212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60525"/>
            <a:ext cx="4349404" cy="2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5638850" y="1562875"/>
            <a:ext cx="34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4731875" y="299700"/>
            <a:ext cx="4104900" cy="264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Algorithm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en" sz="1100"/>
              <a:t>Initialize 10 </a:t>
            </a:r>
            <a:r>
              <a:rPr i="1" lang="en" sz="1100"/>
              <a:t>random</a:t>
            </a:r>
            <a:r>
              <a:rPr lang="en" sz="1100"/>
              <a:t> cluster </a:t>
            </a:r>
            <a:r>
              <a:rPr lang="en" sz="1100"/>
              <a:t>means (one cluster mean for each digit 0-9)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lphaLcPeriod"/>
            </a:pPr>
            <a:r>
              <a:rPr lang="en" sz="1100"/>
              <a:t>(K Means ++) Higher probability of being initialized further away from each other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en" sz="1100"/>
              <a:t>For each handwritten digit, assign it to the closest cluster mean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en" sz="1100"/>
              <a:t>For each of cluster C_i (i=1,...,10), calculate the mean of all the handwritten digits in cluster C_i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en" sz="1100"/>
              <a:t>Repeat steps 2-3 until convergence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/>
              <a:t>After convergence, classify each cluster to represent a digit by the closest digit mean </a:t>
            </a:r>
            <a:endParaRPr sz="1100"/>
          </a:p>
        </p:txBody>
      </p:sp>
      <p:sp>
        <p:nvSpPr>
          <p:cNvPr id="118" name="Google Shape;118;p17"/>
          <p:cNvSpPr txBox="1"/>
          <p:nvPr/>
        </p:nvSpPr>
        <p:spPr>
          <a:xfrm>
            <a:off x="105175" y="3716775"/>
            <a:ext cx="8731500" cy="133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K Means  % Accuracy: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105175" y="3220925"/>
            <a:ext cx="4159500" cy="45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867049" y="3201975"/>
            <a:ext cx="279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Cluster Assignments for K Means ++</a:t>
            </a:r>
            <a:endParaRPr b="1" sz="1100"/>
          </a:p>
        </p:txBody>
      </p:sp>
      <p:sp>
        <p:nvSpPr>
          <p:cNvPr id="121" name="Google Shape;121;p17"/>
          <p:cNvSpPr txBox="1"/>
          <p:nvPr/>
        </p:nvSpPr>
        <p:spPr>
          <a:xfrm>
            <a:off x="4655913" y="3717738"/>
            <a:ext cx="189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K Means ++ % Accuracy:</a:t>
            </a:r>
            <a:endParaRPr b="1" sz="1200"/>
          </a:p>
        </p:txBody>
      </p:sp>
      <p:sp>
        <p:nvSpPr>
          <p:cNvPr id="122" name="Google Shape;122;p17"/>
          <p:cNvSpPr txBox="1"/>
          <p:nvPr/>
        </p:nvSpPr>
        <p:spPr>
          <a:xfrm>
            <a:off x="4676463" y="4431513"/>
            <a:ext cx="189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K Means ++ Run Time:</a:t>
            </a:r>
            <a:endParaRPr b="1" sz="1200"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100" y="4139175"/>
            <a:ext cx="4104899" cy="213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1100" y="4737375"/>
            <a:ext cx="4104899" cy="23415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174013" y="4421313"/>
            <a:ext cx="189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K Means Run Time:</a:t>
            </a:r>
            <a:endParaRPr b="1" sz="1200"/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6">
            <a:alphaModFix/>
          </a:blip>
          <a:srcRect b="21425" l="0" r="0" t="18099"/>
          <a:stretch/>
        </p:blipFill>
        <p:spPr>
          <a:xfrm>
            <a:off x="382075" y="3461250"/>
            <a:ext cx="3660500" cy="1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5500" y="4748775"/>
            <a:ext cx="3887983" cy="23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2475" y="4168551"/>
            <a:ext cx="3877486" cy="18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2200" y="289400"/>
            <a:ext cx="3548399" cy="456468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>
            <a:off x="4731875" y="2998388"/>
            <a:ext cx="4104900" cy="66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6014450" y="2990000"/>
            <a:ext cx="122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Flaws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5216925" y="3162950"/>
            <a:ext cx="3660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Finding local instead of global minima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Initialization sensitivity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 b="0" l="0" r="19935" t="0"/>
          <a:stretch/>
        </p:blipFill>
        <p:spPr>
          <a:xfrm>
            <a:off x="5611925" y="908175"/>
            <a:ext cx="2088607" cy="1126475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100" y="412350"/>
            <a:ext cx="3592227" cy="343607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/>
        </p:nvSpPr>
        <p:spPr>
          <a:xfrm>
            <a:off x="5300850" y="94038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K Means Code</a:t>
            </a:r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 rotWithShape="1">
          <a:blip r:embed="rId5">
            <a:alphaModFix/>
          </a:blip>
          <a:srcRect b="0" l="0" r="960" t="29273"/>
          <a:stretch/>
        </p:blipFill>
        <p:spPr>
          <a:xfrm>
            <a:off x="4697525" y="2429375"/>
            <a:ext cx="3846726" cy="2561724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4650" y="3808474"/>
            <a:ext cx="3592225" cy="111709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/>
          <p:nvPr/>
        </p:nvSpPr>
        <p:spPr>
          <a:xfrm>
            <a:off x="222475" y="342050"/>
            <a:ext cx="3636900" cy="45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6240350" y="633450"/>
            <a:ext cx="52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step 1</a:t>
            </a:r>
            <a:endParaRPr sz="900"/>
          </a:p>
        </p:txBody>
      </p:sp>
      <p:sp>
        <p:nvSpPr>
          <p:cNvPr id="144" name="Google Shape;144;p18"/>
          <p:cNvSpPr/>
          <p:nvPr/>
        </p:nvSpPr>
        <p:spPr>
          <a:xfrm>
            <a:off x="467825" y="792000"/>
            <a:ext cx="3207300" cy="18243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3935526" y="792000"/>
            <a:ext cx="588900" cy="323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step 2</a:t>
            </a:r>
            <a:endParaRPr sz="900"/>
          </a:p>
        </p:txBody>
      </p:sp>
      <p:cxnSp>
        <p:nvCxnSpPr>
          <p:cNvPr id="146" name="Google Shape;146;p18"/>
          <p:cNvCxnSpPr>
            <a:stCxn id="145" idx="1"/>
          </p:cNvCxnSpPr>
          <p:nvPr/>
        </p:nvCxnSpPr>
        <p:spPr>
          <a:xfrm flipH="1">
            <a:off x="3724626" y="953550"/>
            <a:ext cx="210900" cy="1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8"/>
          <p:cNvSpPr txBox="1"/>
          <p:nvPr/>
        </p:nvSpPr>
        <p:spPr>
          <a:xfrm>
            <a:off x="6297775" y="2180200"/>
            <a:ext cx="952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step 5</a:t>
            </a:r>
            <a:endParaRPr sz="900"/>
          </a:p>
        </p:txBody>
      </p:sp>
      <p:sp>
        <p:nvSpPr>
          <p:cNvPr id="148" name="Google Shape;148;p18"/>
          <p:cNvSpPr/>
          <p:nvPr/>
        </p:nvSpPr>
        <p:spPr>
          <a:xfrm>
            <a:off x="467825" y="2714125"/>
            <a:ext cx="3349800" cy="1117200"/>
          </a:xfrm>
          <a:prstGeom prst="rect">
            <a:avLst/>
          </a:prstGeom>
          <a:noFill/>
          <a:ln cap="flat" cmpd="sng" w="9525">
            <a:solidFill>
              <a:srgbClr val="0E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3935526" y="2849400"/>
            <a:ext cx="588900" cy="323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step 3</a:t>
            </a:r>
            <a:endParaRPr sz="900"/>
          </a:p>
        </p:txBody>
      </p:sp>
      <p:cxnSp>
        <p:nvCxnSpPr>
          <p:cNvPr id="150" name="Google Shape;150;p18"/>
          <p:cNvCxnSpPr>
            <a:stCxn id="149" idx="1"/>
          </p:cNvCxnSpPr>
          <p:nvPr/>
        </p:nvCxnSpPr>
        <p:spPr>
          <a:xfrm flipH="1">
            <a:off x="3724626" y="3010950"/>
            <a:ext cx="210900" cy="1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8"/>
          <p:cNvSpPr/>
          <p:nvPr/>
        </p:nvSpPr>
        <p:spPr>
          <a:xfrm>
            <a:off x="467825" y="3862075"/>
            <a:ext cx="3319200" cy="801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 txBox="1"/>
          <p:nvPr/>
        </p:nvSpPr>
        <p:spPr>
          <a:xfrm>
            <a:off x="3935526" y="3992400"/>
            <a:ext cx="588900" cy="323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step 4</a:t>
            </a:r>
            <a:endParaRPr sz="900"/>
          </a:p>
        </p:txBody>
      </p:sp>
      <p:cxnSp>
        <p:nvCxnSpPr>
          <p:cNvPr id="153" name="Google Shape;153;p18"/>
          <p:cNvCxnSpPr>
            <a:stCxn id="152" idx="1"/>
          </p:cNvCxnSpPr>
          <p:nvPr/>
        </p:nvCxnSpPr>
        <p:spPr>
          <a:xfrm flipH="1">
            <a:off x="3724626" y="4153950"/>
            <a:ext cx="210900" cy="1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K-Nearest-Neighbors Algorithm</a:t>
            </a:r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4658550" y="4292400"/>
            <a:ext cx="473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Weighting is commonly inverse wrt distance: w_i=1/d_i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11513"/>
            <a:ext cx="8208525" cy="37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/>
        </p:nvSpPr>
        <p:spPr>
          <a:xfrm>
            <a:off x="225300" y="3060650"/>
            <a:ext cx="186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96.6%,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Time: 56.23s </a:t>
            </a:r>
            <a:endParaRPr/>
          </a:p>
        </p:txBody>
      </p:sp>
      <p:sp>
        <p:nvSpPr>
          <p:cNvPr id="166" name="Google Shape;166;p20"/>
          <p:cNvSpPr txBox="1"/>
          <p:nvPr/>
        </p:nvSpPr>
        <p:spPr>
          <a:xfrm>
            <a:off x="195900" y="80175"/>
            <a:ext cx="8948100" cy="1770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Algorithm: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0: Pick small positive integer k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1: Find distance of input vector to all other vectors in dataset.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2: Extract k vectors with lowest distances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-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weighted: assign w=1/d to k nearest data points.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3: Assign class label to input vector: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-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Unweighted: most common label out of the k vectors.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-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Weighted: highest scoring y_i label associated with score: Sum((w_i) . (v = y_i)), out of the k nearest x_i vectors.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Flaws: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-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to determine k, High computational cost, High storage, Suitable distance for the dataset should be used 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825" y="1950025"/>
            <a:ext cx="6316905" cy="314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/>
        </p:nvSpPr>
        <p:spPr>
          <a:xfrm>
            <a:off x="140825" y="2360575"/>
            <a:ext cx="8735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Cosine Similarity: 	                                                  Cosine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= 1: if p and q are parallel</a:t>
            </a:r>
            <a:r>
              <a:rPr i="1" lang="en"/>
              <a:t> 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= 0: if p and q are orthogonal 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&gt; 0: almost parallel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&lt; 0: almost antiparallel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= -1: antiparallel</a:t>
            </a:r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112625" y="1676925"/>
            <a:ext cx="9096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Cosine Distance</a:t>
            </a:r>
            <a:endParaRPr sz="8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More robust than Minkowski distances for comparing vectors of highly differing magnitude (considers unit vectors).</a:t>
            </a:r>
            <a:endParaRPr sz="1100"/>
          </a:p>
        </p:txBody>
      </p:sp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950" y="2979099"/>
            <a:ext cx="2696225" cy="52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524" y="2814500"/>
            <a:ext cx="3157376" cy="8562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6" name="Google Shape;176;p21"/>
          <p:cNvGraphicFramePr/>
          <p:nvPr/>
        </p:nvGraphicFramePr>
        <p:xfrm>
          <a:off x="602525" y="18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{8132A532-3E88-4745-9E50-A38B16833965}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49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Manhattan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Euclidean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Cubic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Cosine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7" name="Google Shape;17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8075" y="783775"/>
            <a:ext cx="991950" cy="46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6900" y="754725"/>
            <a:ext cx="1028675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80600" y="722912"/>
            <a:ext cx="1028675" cy="528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37937" y="806650"/>
            <a:ext cx="1028675" cy="36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