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120" r:id="rId1"/>
  </p:sldMasterIdLst>
  <p:notesMasterIdLst>
    <p:notesMasterId r:id="rId13"/>
  </p:notesMasterIdLst>
  <p:sldIdLst>
    <p:sldId id="257" r:id="rId2"/>
    <p:sldId id="258" r:id="rId3"/>
    <p:sldId id="259" r:id="rId4"/>
    <p:sldId id="271" r:id="rId5"/>
    <p:sldId id="264" r:id="rId6"/>
    <p:sldId id="265" r:id="rId7"/>
    <p:sldId id="267" r:id="rId8"/>
    <p:sldId id="270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d Jaber" initials="SJ" lastIdx="1" clrIdx="0">
    <p:extLst>
      <p:ext uri="{19B8F6BF-5375-455C-9EA6-DF929625EA0E}">
        <p15:presenceInfo xmlns:p15="http://schemas.microsoft.com/office/powerpoint/2012/main" userId="c500959a2106c5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6" d="100"/>
          <a:sy n="66" d="100"/>
        </p:scale>
        <p:origin x="8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425FCBD-5667-46B9-8543-CBDC6919B5D6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8ED03E3-489D-4E1A-AF56-7C07A98D0B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677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D03E3-489D-4E1A-AF56-7C07A98D0B8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60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918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289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3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e-I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55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719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05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413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99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17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0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DB5F1A6-02B4-4E22-B963-D8EF6D815882}" type="datetimeFigureOut">
              <a:rPr lang="he-IL" smtClean="0"/>
              <a:t>ח'/סיון/תש"ף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F381F1-653F-48E8-B4F3-607816B77C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04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88E06-52CB-42D8-87D3-2A4EB0722CE5}"/>
              </a:ext>
            </a:extLst>
          </p:cNvPr>
          <p:cNvSpPr txBox="1"/>
          <p:nvPr/>
        </p:nvSpPr>
        <p:spPr>
          <a:xfrm>
            <a:off x="7142782" y="436879"/>
            <a:ext cx="5049197" cy="1480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Blend</a:t>
            </a:r>
            <a:r>
              <a:rPr lang="en-US" sz="7200" b="1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.Ar</a:t>
            </a:r>
          </a:p>
        </p:txBody>
      </p:sp>
      <p:pic>
        <p:nvPicPr>
          <p:cNvPr id="4" name="Picture 3" descr="Blend.Ar&#10;">
            <a:extLst>
              <a:ext uri="{FF2B5EF4-FFF2-40B4-BE49-F238E27FC236}">
                <a16:creationId xmlns:a16="http://schemas.microsoft.com/office/drawing/2014/main" id="{6E8CC267-73A1-4E8F-B5ED-53A2CF946A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26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550699-C8FA-4665-BDE6-0F67FB7D9B91}"/>
              </a:ext>
            </a:extLst>
          </p:cNvPr>
          <p:cNvSpPr txBox="1">
            <a:spLocks/>
          </p:cNvSpPr>
          <p:nvPr/>
        </p:nvSpPr>
        <p:spPr>
          <a:xfrm>
            <a:off x="7515236" y="0"/>
            <a:ext cx="4676764" cy="614476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endParaRPr lang="he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0CC23-4BB4-4ADE-8443-16A5317DEBA7}"/>
              </a:ext>
            </a:extLst>
          </p:cNvPr>
          <p:cNvSpPr txBox="1"/>
          <p:nvPr/>
        </p:nvSpPr>
        <p:spPr>
          <a:xfrm>
            <a:off x="7305040" y="2621280"/>
            <a:ext cx="4553884" cy="329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Our Team :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Saed Jaber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Abdallah Natsheh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Duha Kiswani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Firas Abu </a:t>
            </a:r>
            <a:r>
              <a:rPr lang="en-US" sz="2000" b="1" dirty="0" err="1"/>
              <a:t>Sneneh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Ameer Jaber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Ameer Hadad</a:t>
            </a:r>
          </a:p>
        </p:txBody>
      </p:sp>
    </p:spTree>
    <p:extLst>
      <p:ext uri="{BB962C8B-B14F-4D97-AF65-F5344CB8AC3E}">
        <p14:creationId xmlns:p14="http://schemas.microsoft.com/office/powerpoint/2010/main" val="231437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E3DB592-0693-4899-AA42-8BE17D52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0"/>
            <a:ext cx="4355689" cy="1609344"/>
          </a:xfrm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6000" b="1" dirty="0">
                <a:solidFill>
                  <a:schemeClr val="accent1"/>
                </a:solidFill>
                <a:latin typeface="Guttman Miryam" panose="02010301010101010101" pitchFamily="2" charset="-79"/>
                <a:cs typeface="Guttman Miryam" panose="02010301010101010101" pitchFamily="2" charset="-79"/>
              </a:rPr>
              <a:t>בקרת </a:t>
            </a:r>
            <a:r>
              <a:rPr lang="en-US" sz="6000" b="1" dirty="0">
                <a:solidFill>
                  <a:schemeClr val="accent1"/>
                </a:solidFill>
                <a:cs typeface="Guttman Miryam" panose="02010301010101010101" pitchFamily="2" charset="-79"/>
              </a:rPr>
              <a:t>Admin</a:t>
            </a:r>
            <a:endParaRPr lang="he-IL" sz="6000" b="1" dirty="0">
              <a:solidFill>
                <a:schemeClr val="accent1"/>
              </a:solidFill>
              <a:latin typeface="Guttman Miryam" panose="02010301010101010101" pitchFamily="2" charset="-79"/>
              <a:cs typeface="Guttman Miryam" panose="02010301010101010101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CC393D0-20AB-4F50-A096-6F2227A3CB7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5283" r="3750" b="6090"/>
          <a:stretch/>
        </p:blipFill>
        <p:spPr>
          <a:xfrm>
            <a:off x="85060" y="0"/>
            <a:ext cx="7751249" cy="6858000"/>
          </a:xfrm>
          <a:prstGeom prst="rect">
            <a:avLst/>
          </a:prstGeom>
        </p:spPr>
      </p:pic>
      <p:sp>
        <p:nvSpPr>
          <p:cNvPr id="44" name="מציין מיקום תוכן 2">
            <a:extLst>
              <a:ext uri="{FF2B5EF4-FFF2-40B4-BE49-F238E27FC236}">
                <a16:creationId xmlns:a16="http://schemas.microsoft.com/office/drawing/2014/main" id="{783848FA-33F9-46C4-9895-699573EF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311" y="1609343"/>
            <a:ext cx="4355689" cy="4591145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Clr>
                <a:schemeClr val="accent1"/>
              </a:buClr>
              <a:buSzPct val="100000"/>
            </a:pPr>
            <a:r>
              <a:rPr lang="en-US" sz="3200" dirty="0"/>
              <a:t> </a:t>
            </a:r>
            <a:r>
              <a:rPr lang="he-IL" sz="3200" dirty="0"/>
              <a:t>דף זה יהיה נגיש רק למשתמשי </a:t>
            </a:r>
            <a:r>
              <a:rPr lang="en-US" sz="3200" dirty="0"/>
              <a:t>Admin</a:t>
            </a:r>
            <a:r>
              <a:rPr lang="he-IL" sz="3200" dirty="0"/>
              <a:t> בלבד.</a:t>
            </a:r>
          </a:p>
          <a:p>
            <a:pPr algn="r" rtl="1">
              <a:lnSpc>
                <a:spcPct val="100000"/>
              </a:lnSpc>
              <a:buClr>
                <a:schemeClr val="accent1"/>
              </a:buClr>
              <a:buSzPct val="100000"/>
            </a:pPr>
            <a:r>
              <a:rPr lang="en-US" sz="3200" dirty="0"/>
              <a:t> </a:t>
            </a:r>
            <a:r>
              <a:rPr lang="he-IL" sz="3200" dirty="0"/>
              <a:t>הבוחן יכול להוסיף שאלות ואף להסירן, כל שינויי שיתבצע באתר יבצע שינוים בנתונים שנמצאים ב-</a:t>
            </a:r>
            <a:r>
              <a:rPr lang="en-US" sz="3200" dirty="0"/>
              <a:t>Firebase</a:t>
            </a:r>
            <a:endParaRPr lang="he-IL" sz="3200" dirty="0"/>
          </a:p>
          <a:p>
            <a:pPr marL="0" indent="0" algn="r" rtl="1">
              <a:lnSpc>
                <a:spcPct val="100000"/>
              </a:lnSpc>
              <a:buClr>
                <a:schemeClr val="accent1"/>
              </a:buClr>
              <a:buSzPct val="100000"/>
              <a:buNone/>
            </a:pPr>
            <a:endParaRPr lang="he-IL" sz="3200" dirty="0"/>
          </a:p>
        </p:txBody>
      </p:sp>
      <p:grpSp>
        <p:nvGrpSpPr>
          <p:cNvPr id="56" name="Group 5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27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2CC5901-785A-4F54-A68D-A2F75242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44" y="704659"/>
            <a:ext cx="4869179" cy="1517984"/>
          </a:xfrm>
        </p:spPr>
        <p:txBody>
          <a:bodyPr>
            <a:normAutofit/>
          </a:bodyPr>
          <a:lstStyle/>
          <a:p>
            <a:pPr algn="ctr"/>
            <a:r>
              <a:rPr lang="he-IL" sz="8000" b="1" dirty="0">
                <a:solidFill>
                  <a:schemeClr val="accent1"/>
                </a:solidFill>
                <a:latin typeface="Guttman Miryam" panose="02010301010101010101" pitchFamily="2" charset="-79"/>
                <a:cs typeface="Guttman Miryam" panose="02010301010101010101" pitchFamily="2" charset="-79"/>
              </a:rPr>
              <a:t>הדגמה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C0D68F-F813-4414-800D-F8D4F0AB8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8C51228-67C6-45CB-B942-F6FE4316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75" y="2255301"/>
            <a:ext cx="3542527" cy="3542527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3F01B0-B0DE-4021-8039-3AA7B34B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2962826"/>
            <a:ext cx="5971847" cy="151798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he-IL" sz="4000" u="sng" dirty="0"/>
              <a:t>קישור לאתר: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https://blendar-9575c.web.app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26233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D6BC81B-2A64-4D3A-B8EC-32C9C071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737" y="44263"/>
            <a:ext cx="4741963" cy="1405128"/>
          </a:xfrm>
        </p:spPr>
        <p:txBody>
          <a:bodyPr>
            <a:normAutofit/>
          </a:bodyPr>
          <a:lstStyle/>
          <a:p>
            <a:pPr rtl="1"/>
            <a:r>
              <a:rPr lang="en-US" sz="6000" dirty="0">
                <a:solidFill>
                  <a:schemeClr val="tx1"/>
                </a:solidFill>
                <a:latin typeface="Dead Kansas" panose="02000000000000000000" pitchFamily="2" charset="0"/>
              </a:rPr>
              <a:t>Blend.Ar</a:t>
            </a:r>
            <a:endParaRPr lang="he-IL" sz="6000" dirty="0">
              <a:solidFill>
                <a:schemeClr val="tx1"/>
              </a:solidFill>
              <a:latin typeface="Dead Kansas" panose="02000000000000000000" pitchFamily="2" charset="0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Document">
            <a:extLst>
              <a:ext uri="{FF2B5EF4-FFF2-40B4-BE49-F238E27FC236}">
                <a16:creationId xmlns:a16="http://schemas.microsoft.com/office/drawing/2014/main" id="{98E05D8D-08D4-4834-B65F-3640CCE34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396" y="1687625"/>
            <a:ext cx="3573675" cy="3573675"/>
          </a:xfrm>
          <a:prstGeom prst="rect">
            <a:avLst/>
          </a:prstGeom>
        </p:spPr>
      </p:pic>
      <p:sp>
        <p:nvSpPr>
          <p:cNvPr id="20" name="מציין מיקום תוכן 2">
            <a:extLst>
              <a:ext uri="{FF2B5EF4-FFF2-40B4-BE49-F238E27FC236}">
                <a16:creationId xmlns:a16="http://schemas.microsoft.com/office/drawing/2014/main" id="{732DC1C4-FD8C-451C-9454-E8F1CB69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97" y="983396"/>
            <a:ext cx="6004863" cy="5437724"/>
          </a:xfrm>
        </p:spPr>
        <p:txBody>
          <a:bodyPr>
            <a:noAutofit/>
          </a:bodyPr>
          <a:lstStyle/>
          <a:p>
            <a:pPr algn="r" rt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cs typeface="+mj-cs"/>
              </a:rPr>
              <a:t> </a:t>
            </a:r>
            <a:r>
              <a:rPr lang="he-IL" sz="2400" b="1" u="sng" dirty="0">
                <a:solidFill>
                  <a:schemeClr val="accent1"/>
                </a:solidFill>
                <a:cs typeface="+mj-cs"/>
              </a:rPr>
              <a:t>דרישות:</a:t>
            </a:r>
          </a:p>
          <a:p>
            <a:pPr algn="r" rtl="1">
              <a:buClr>
                <a:schemeClr val="tx1"/>
              </a:buClr>
              <a:buSzPct val="100000"/>
            </a:pPr>
            <a:r>
              <a:rPr lang="he-IL" sz="2400" b="1" dirty="0">
                <a:solidFill>
                  <a:schemeClr val="accent1"/>
                </a:solidFill>
                <a:cs typeface="+mj-cs"/>
              </a:rPr>
              <a:t>בניית דף הרשמה לאתר.</a:t>
            </a:r>
          </a:p>
          <a:p>
            <a:pPr algn="r" rtl="1">
              <a:buClr>
                <a:schemeClr val="tx1"/>
              </a:buClr>
              <a:buSzPct val="100000"/>
            </a:pPr>
            <a:r>
              <a:rPr lang="he-IL" sz="2400" b="1" dirty="0">
                <a:solidFill>
                  <a:schemeClr val="accent1"/>
                </a:solidFill>
                <a:cs typeface="+mj-cs"/>
              </a:rPr>
              <a:t> בניית מבחן בדיקת רמה בשפה הערבית. המבחן יהיה בנוי משלושה חלקים עיקרים.</a:t>
            </a:r>
          </a:p>
          <a:p>
            <a:pPr algn="r" rtl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cs typeface="+mj-cs"/>
              </a:rPr>
              <a:t> </a:t>
            </a:r>
            <a:r>
              <a:rPr lang="he-IL" sz="2400" b="1" u="sng" dirty="0">
                <a:solidFill>
                  <a:schemeClr val="accent1"/>
                </a:solidFill>
                <a:cs typeface="+mj-cs"/>
              </a:rPr>
              <a:t>מבנה המבחן:</a:t>
            </a:r>
          </a:p>
          <a:p>
            <a:pPr lvl="1" algn="r" rtl="1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1"/>
                </a:solidFill>
                <a:cs typeface="+mj-cs"/>
              </a:rPr>
              <a:t> </a:t>
            </a:r>
            <a:r>
              <a:rPr lang="he-IL" sz="2400" b="1" dirty="0">
                <a:solidFill>
                  <a:schemeClr val="accent1"/>
                </a:solidFill>
                <a:cs typeface="+mj-cs"/>
              </a:rPr>
              <a:t>חלק סגור(שאלות אמריקאיות)-בחלק זה מתן הציון יהיה מחושב אוטומטי.</a:t>
            </a:r>
          </a:p>
          <a:p>
            <a:pPr lvl="1" algn="r" rtl="1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1"/>
                </a:solidFill>
                <a:cs typeface="+mj-cs"/>
              </a:rPr>
              <a:t> </a:t>
            </a:r>
            <a:r>
              <a:rPr lang="he-IL" sz="2400" b="1" dirty="0">
                <a:solidFill>
                  <a:schemeClr val="accent1"/>
                </a:solidFill>
                <a:cs typeface="+mj-cs"/>
              </a:rPr>
              <a:t>חלק פתוח(שאלות פתוחות)-בחלק זה התשובות יישלחו דרך האתר ישירות למייל של הבוחן לבדיקה.</a:t>
            </a:r>
          </a:p>
          <a:p>
            <a:pPr lvl="1" algn="r" rtl="1"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1"/>
                </a:solidFill>
                <a:cs typeface="+mj-cs"/>
              </a:rPr>
              <a:t> </a:t>
            </a:r>
            <a:r>
              <a:rPr lang="he-IL" sz="2400" b="1" dirty="0">
                <a:solidFill>
                  <a:schemeClr val="accent1"/>
                </a:solidFill>
                <a:cs typeface="+mj-cs"/>
              </a:rPr>
              <a:t>חלק הבנת הנשמע-חלק זה יכיל הקלטות שמע עם שאלות פתוחות, בנוסף התלמיד עצמו יוכל לצרף הקלטה לבדיקת מבטא.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89406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keleton">
            <a:extLst>
              <a:ext uri="{FF2B5EF4-FFF2-40B4-BE49-F238E27FC236}">
                <a16:creationId xmlns:a16="http://schemas.microsoft.com/office/drawing/2014/main" id="{7DBD3A6D-4409-4A83-A53A-402DB58EF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396" y="1687625"/>
            <a:ext cx="3573675" cy="3573675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F2B0C3-B71A-4B99-9A98-A0BF5A88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353" y="2090837"/>
            <a:ext cx="6298894" cy="35174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4400" b="1" dirty="0">
                <a:solidFill>
                  <a:schemeClr val="accent1"/>
                </a:solidFill>
              </a:rPr>
              <a:t>השקופיות הבאות יכילו פירוט על אופן העובדה של הפרויקט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82525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2B05D317-F92F-4763-AC08-4F48360C5FA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05" y="0"/>
            <a:ext cx="7858926" cy="6172200"/>
          </a:xfrm>
        </p:spPr>
      </p:pic>
    </p:spTree>
    <p:extLst>
      <p:ext uri="{BB962C8B-B14F-4D97-AF65-F5344CB8AC3E}">
        <p14:creationId xmlns:p14="http://schemas.microsoft.com/office/powerpoint/2010/main" val="376334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15">
            <a:extLst>
              <a:ext uri="{FF2B5EF4-FFF2-40B4-BE49-F238E27FC236}">
                <a16:creationId xmlns:a16="http://schemas.microsoft.com/office/drawing/2014/main" id="{04C6A80A-C3F4-48DE-80ED-845C8B3E1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E3DB592-0693-4899-AA42-8BE17D52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795" y="0"/>
            <a:ext cx="725520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Sign up &amp; Log in Page</a:t>
            </a:r>
            <a:endParaRPr lang="he-IL" b="1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BB0FD71-4780-46E5-85B9-85C5676C6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24" y="0"/>
            <a:ext cx="4785318" cy="311912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B2FD6B8-6AE5-4672-A6E9-EC209C2A3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4650070" cy="3505199"/>
          </a:xfrm>
          <a:prstGeom prst="rect">
            <a:avLst/>
          </a:prstGeom>
        </p:spPr>
      </p:pic>
      <p:sp>
        <p:nvSpPr>
          <p:cNvPr id="44" name="מציין מיקום תוכן 2">
            <a:extLst>
              <a:ext uri="{FF2B5EF4-FFF2-40B4-BE49-F238E27FC236}">
                <a16:creationId xmlns:a16="http://schemas.microsoft.com/office/drawing/2014/main" id="{783848FA-33F9-46C4-9895-699573EF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455" y="1559560"/>
            <a:ext cx="6730276" cy="4699314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he-IL" sz="2400" b="1" u="sng" dirty="0"/>
              <a:t>משתמש חדש</a:t>
            </a:r>
            <a:r>
              <a:rPr lang="he-IL" sz="2400" b="1" dirty="0"/>
              <a:t>: הזנת הפרטים ומייל תקין ישלח מייל לאימות הפרטים בעזרת מסדי הנתונים-</a:t>
            </a:r>
            <a:r>
              <a:rPr lang="en-US" sz="2400" b="1" dirty="0"/>
              <a:t>Firebase</a:t>
            </a:r>
            <a:r>
              <a:rPr lang="he-IL" sz="2400" b="1" dirty="0"/>
              <a:t>.</a:t>
            </a:r>
          </a:p>
          <a:p>
            <a:pPr algn="r" rt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he-IL" sz="2400" b="1" u="sng" dirty="0"/>
              <a:t>משתמש קיים</a:t>
            </a:r>
            <a:r>
              <a:rPr lang="he-IL" sz="2400" b="1" dirty="0"/>
              <a:t>: אפשר להתחבר על ידי הזנת שם משתמש וסיסמה, בנוסף משתמש רשום יכול לבצע איפוס סיסמה.</a:t>
            </a:r>
          </a:p>
          <a:p>
            <a:pPr algn="r" rt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he-IL" sz="2400" b="1" u="sng" dirty="0"/>
              <a:t>משתמש </a:t>
            </a:r>
            <a:r>
              <a:rPr lang="en-US" sz="2400" b="1" u="sng" dirty="0"/>
              <a:t>Admin</a:t>
            </a:r>
            <a:r>
              <a:rPr lang="he-IL" sz="2400" b="1" dirty="0"/>
              <a:t>:ב-</a:t>
            </a:r>
            <a:r>
              <a:rPr lang="en-US" sz="2400" b="1" dirty="0"/>
              <a:t>Firebase</a:t>
            </a:r>
            <a:r>
              <a:rPr lang="he-IL" sz="2400" b="1" dirty="0"/>
              <a:t> ישנם משתמשים שמוגדרים בתור </a:t>
            </a:r>
            <a:r>
              <a:rPr lang="en-US" sz="2400" b="1" dirty="0"/>
              <a:t>Admin</a:t>
            </a:r>
            <a:r>
              <a:rPr lang="he-IL" sz="2400" b="1" dirty="0"/>
              <a:t> למשתמשים אלה ישנה גישה לערוך את המבחן לבצע שינויים.</a:t>
            </a:r>
          </a:p>
          <a:p>
            <a:pPr algn="r" rtl="1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he-IL" sz="2400" b="1" dirty="0"/>
          </a:p>
        </p:txBody>
      </p:sp>
      <p:grpSp>
        <p:nvGrpSpPr>
          <p:cNvPr id="123" name="Group 117">
            <a:extLst>
              <a:ext uri="{FF2B5EF4-FFF2-40B4-BE49-F238E27FC236}">
                <a16:creationId xmlns:a16="http://schemas.microsoft.com/office/drawing/2014/main" id="{9E2417C7-A82F-44F7-A96F-B751F330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41F7344-9C8B-4289-B22F-5A9BE386F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D44D01D-A2CB-4AC9-9D70-A4DC027D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17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E3DB592-0693-4899-AA42-8BE17D52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36" y="171119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he-IL" sz="6600" b="1" dirty="0">
                <a:solidFill>
                  <a:schemeClr val="accent1"/>
                </a:solidFill>
                <a:latin typeface="Guttman Miryam" panose="02010301010101010101" pitchFamily="2" charset="-79"/>
                <a:cs typeface="Guttman Miryam" panose="02010301010101010101" pitchFamily="2" charset="-79"/>
              </a:rPr>
              <a:t>חלק סגור</a:t>
            </a:r>
          </a:p>
        </p:txBody>
      </p:sp>
      <p:pic>
        <p:nvPicPr>
          <p:cNvPr id="6" name="תמונה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F9EA50-2969-4FA6-B2AA-44DCE8ECA42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15144" t="10327" r="-220" b="-1"/>
          <a:stretch/>
        </p:blipFill>
        <p:spPr>
          <a:xfrm>
            <a:off x="121921" y="1"/>
            <a:ext cx="7685195" cy="6857998"/>
          </a:xfrm>
          <a:prstGeom prst="rect">
            <a:avLst/>
          </a:prstGeom>
        </p:spPr>
      </p:pic>
      <p:sp>
        <p:nvSpPr>
          <p:cNvPr id="44" name="מציין מיקום תוכן 2">
            <a:extLst>
              <a:ext uri="{FF2B5EF4-FFF2-40B4-BE49-F238E27FC236}">
                <a16:creationId xmlns:a16="http://schemas.microsoft.com/office/drawing/2014/main" id="{783848FA-33F9-46C4-9895-699573EF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he-IL" b="1" u="sng" dirty="0">
                <a:solidFill>
                  <a:srgbClr val="FF0000"/>
                </a:solidFill>
              </a:rPr>
              <a:t>הערה</a:t>
            </a:r>
            <a:r>
              <a:rPr lang="he-IL" b="1" dirty="0">
                <a:solidFill>
                  <a:srgbClr val="FF0000"/>
                </a:solidFill>
              </a:rPr>
              <a:t>: העיצוב אינו סופי</a:t>
            </a:r>
          </a:p>
          <a:p>
            <a:endParaRPr lang="he-IL" dirty="0"/>
          </a:p>
        </p:txBody>
      </p:sp>
      <p:grpSp>
        <p:nvGrpSpPr>
          <p:cNvPr id="91" name="Group 8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2" name="Oval 8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8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73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E3DB592-0693-4899-AA42-8BE17D52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696" y="0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he-IL" sz="6600" b="1" dirty="0">
                <a:solidFill>
                  <a:schemeClr val="accent1"/>
                </a:solidFill>
                <a:latin typeface="Guttman Miryam" panose="02010301010101010101" pitchFamily="2" charset="-79"/>
                <a:cs typeface="Guttman Miryam" panose="02010301010101010101" pitchFamily="2" charset="-79"/>
              </a:rPr>
              <a:t>חלק פתוח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85C8B60-24B6-4D0F-ACF8-AD321C495B2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48362" t="13448" r="-178" b="7586"/>
          <a:stretch/>
        </p:blipFill>
        <p:spPr>
          <a:xfrm>
            <a:off x="0" y="0"/>
            <a:ext cx="7836310" cy="6857999"/>
          </a:xfrm>
          <a:prstGeom prst="rect">
            <a:avLst/>
          </a:prstGeom>
        </p:spPr>
      </p:pic>
      <p:sp>
        <p:nvSpPr>
          <p:cNvPr id="44" name="מציין מיקום תוכן 2">
            <a:extLst>
              <a:ext uri="{FF2B5EF4-FFF2-40B4-BE49-F238E27FC236}">
                <a16:creationId xmlns:a16="http://schemas.microsoft.com/office/drawing/2014/main" id="{783848FA-33F9-46C4-9895-699573EF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5720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u="sng" dirty="0">
                <a:solidFill>
                  <a:srgbClr val="FF0000"/>
                </a:solidFill>
              </a:rPr>
              <a:t>הערה</a:t>
            </a:r>
            <a:r>
              <a:rPr lang="he-IL" b="1" dirty="0">
                <a:solidFill>
                  <a:srgbClr val="FF0000"/>
                </a:solidFill>
              </a:rPr>
              <a:t>: העיצוב אינו סופי</a:t>
            </a:r>
          </a:p>
          <a:p>
            <a:pPr marL="0" indent="0" algn="r" rtl="1">
              <a:buNone/>
            </a:pPr>
            <a:endParaRPr lang="he-IL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09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E3DB592-0693-4899-AA42-8BE17D52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185" y="156895"/>
            <a:ext cx="6928815" cy="1971964"/>
          </a:xfrm>
        </p:spPr>
        <p:txBody>
          <a:bodyPr>
            <a:normAutofit/>
          </a:bodyPr>
          <a:lstStyle/>
          <a:p>
            <a:pPr algn="r"/>
            <a:r>
              <a:rPr lang="he-IL" sz="6600" b="1" dirty="0">
                <a:solidFill>
                  <a:schemeClr val="accent1"/>
                </a:solidFill>
                <a:latin typeface="Guttman Miryam" panose="02010301010101010101" pitchFamily="2" charset="-79"/>
                <a:cs typeface="Guttman Miryam" panose="02010301010101010101" pitchFamily="2" charset="-79"/>
              </a:rPr>
              <a:t>שליחת מבחן לבדיקה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9088333-4E8F-4B5B-AE54-C2A7488EA38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31026" t="66141" r="31600" b="7446"/>
          <a:stretch/>
        </p:blipFill>
        <p:spPr>
          <a:xfrm>
            <a:off x="471680" y="2036134"/>
            <a:ext cx="4461458" cy="27857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4" name="מציין מיקום תוכן 2">
            <a:extLst>
              <a:ext uri="{FF2B5EF4-FFF2-40B4-BE49-F238E27FC236}">
                <a16:creationId xmlns:a16="http://schemas.microsoft.com/office/drawing/2014/main" id="{783848FA-33F9-46C4-9895-699573EF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280" y="1513840"/>
            <a:ext cx="6177280" cy="465835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Clr>
                <a:schemeClr val="accent1"/>
              </a:buClr>
              <a:buSzPct val="101000"/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he-IL" sz="2400" b="1" dirty="0"/>
              <a:t>ייצור </a:t>
            </a:r>
            <a:r>
              <a:rPr lang="en-US" sz="2400" b="1" dirty="0"/>
              <a:t>PDF</a:t>
            </a:r>
            <a:r>
              <a:rPr lang="he-IL" sz="2400" b="1" dirty="0"/>
              <a:t>:לחיצה על כפתור זה ימיר את כל הדף לקובץ </a:t>
            </a:r>
            <a:r>
              <a:rPr lang="en-US" sz="2400" b="1" dirty="0"/>
              <a:t>pdf</a:t>
            </a:r>
            <a:r>
              <a:rPr lang="he-IL" sz="2400" b="1" dirty="0"/>
              <a:t> שאותו ניתן לשלוח אחר כך למייל של הבוחן</a:t>
            </a:r>
          </a:p>
          <a:p>
            <a:pPr algn="r" rtl="1">
              <a:lnSpc>
                <a:spcPct val="150000"/>
              </a:lnSpc>
              <a:buClr>
                <a:schemeClr val="accent1"/>
              </a:buClr>
              <a:buSzPct val="101000"/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he-IL" sz="2400" b="1" dirty="0"/>
              <a:t>העלאת קובץ: ניתן לטעון את קובץ ה</a:t>
            </a:r>
            <a:r>
              <a:rPr lang="en-US" sz="2400" b="1" dirty="0"/>
              <a:t>PDF</a:t>
            </a:r>
            <a:r>
              <a:rPr lang="he-IL" sz="2400" b="1" dirty="0"/>
              <a:t> לשליחה אוטומטית למייל של הבדיקות.</a:t>
            </a:r>
          </a:p>
          <a:p>
            <a:pPr algn="r" rtl="1">
              <a:lnSpc>
                <a:spcPct val="150000"/>
              </a:lnSpc>
              <a:buClr>
                <a:schemeClr val="accent1"/>
              </a:buClr>
              <a:buSzPct val="101000"/>
            </a:pPr>
            <a:r>
              <a:rPr lang="he-IL" sz="2400" b="1" u="sng" dirty="0"/>
              <a:t>הערה</a:t>
            </a:r>
            <a:r>
              <a:rPr lang="he-IL" sz="2400" b="1" dirty="0"/>
              <a:t>: אנחנו עובדים של שיפור חלק זה כך שבלחיצה אחת יהיה ניתן להמיר את המבחן ל</a:t>
            </a:r>
            <a:r>
              <a:rPr lang="en-US" sz="2400" b="1" dirty="0"/>
              <a:t>PDF-</a:t>
            </a:r>
            <a:r>
              <a:rPr lang="he-IL" sz="2400" b="1" dirty="0"/>
              <a:t> ושלוח אותו לבדיקה</a:t>
            </a:r>
            <a:endParaRPr lang="en-US" sz="2400" b="1" dirty="0"/>
          </a:p>
          <a:p>
            <a:pPr algn="r" rtl="1">
              <a:lnSpc>
                <a:spcPct val="150000"/>
              </a:lnSpc>
              <a:buSzPct val="101000"/>
              <a:buFont typeface="Wingdings" panose="05000000000000000000" pitchFamily="2" charset="2"/>
              <a:buChar char="v"/>
            </a:pPr>
            <a:endParaRPr lang="he-IL" sz="2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954465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6E3901B-478B-4B78-B8CF-2480F985EE8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0465" t="47597" r="15669" b="13954"/>
          <a:stretch/>
        </p:blipFill>
        <p:spPr>
          <a:xfrm>
            <a:off x="3625702" y="1031358"/>
            <a:ext cx="8204029" cy="5027205"/>
          </a:xfrm>
          <a:prstGeom prst="rect">
            <a:avLst/>
          </a:prstGeom>
        </p:spPr>
      </p:pic>
      <p:sp>
        <p:nvSpPr>
          <p:cNvPr id="61" name="Rectangle 48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E3DB592-0693-4899-AA42-8BE17D52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69" y="119536"/>
            <a:ext cx="4199098" cy="1329632"/>
          </a:xfrm>
        </p:spPr>
        <p:txBody>
          <a:bodyPr anchor="ctr">
            <a:normAutofit/>
          </a:bodyPr>
          <a:lstStyle/>
          <a:p>
            <a:r>
              <a:rPr lang="he-IL" b="1" dirty="0">
                <a:solidFill>
                  <a:schemeClr val="tx1"/>
                </a:solidFill>
                <a:latin typeface="Guttman Miryam" panose="02010301010101010101" pitchFamily="2" charset="-79"/>
                <a:cs typeface="Guttman Miryam" panose="02010301010101010101" pitchFamily="2" charset="-79"/>
              </a:rPr>
              <a:t>הבנת הנשמע</a:t>
            </a:r>
          </a:p>
        </p:txBody>
      </p:sp>
      <p:sp>
        <p:nvSpPr>
          <p:cNvPr id="44" name="מציין מיקום תוכן 2">
            <a:extLst>
              <a:ext uri="{FF2B5EF4-FFF2-40B4-BE49-F238E27FC236}">
                <a16:creationId xmlns:a16="http://schemas.microsoft.com/office/drawing/2014/main" id="{783848FA-33F9-46C4-9895-699573EF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08" y="1897888"/>
            <a:ext cx="1653032" cy="44907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Guttman Yad-Brush" panose="02010401010101010101" pitchFamily="2" charset="-79"/>
                <a:cs typeface="Guttman Yad-Brush" panose="02010401010101010101" pitchFamily="2" charset="-79"/>
              </a:rPr>
              <a:t>בקרוב!</a:t>
            </a:r>
          </a:p>
          <a:p>
            <a:pPr marL="0" indent="0" algn="r" rtl="1">
              <a:buNone/>
            </a:pPr>
            <a:endParaRPr lang="he-IL" dirty="0">
              <a:latin typeface="Guttman Yad-Brush" panose="02010401010101010101" pitchFamily="2" charset="-79"/>
              <a:cs typeface="Guttman Yad-Brush" panose="02010401010101010101" pitchFamily="2" charset="-79"/>
            </a:endParaRPr>
          </a:p>
        </p:txBody>
      </p:sp>
      <p:grpSp>
        <p:nvGrpSpPr>
          <p:cNvPr id="63" name="Group 52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4" name="Oval 5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082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298</Words>
  <Application>Microsoft Office PowerPoint</Application>
  <PresentationFormat>מסך רחב</PresentationFormat>
  <Paragraphs>38</Paragraphs>
  <Slides>11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21" baseType="lpstr">
      <vt:lpstr>Arial</vt:lpstr>
      <vt:lpstr>Calibri</vt:lpstr>
      <vt:lpstr>Dead Kansas</vt:lpstr>
      <vt:lpstr>Guttman Miryam</vt:lpstr>
      <vt:lpstr>Guttman Yad-Brush</vt:lpstr>
      <vt:lpstr>Rockwell</vt:lpstr>
      <vt:lpstr>Rockwell Condensed</vt:lpstr>
      <vt:lpstr>Rockwell Extra Bold</vt:lpstr>
      <vt:lpstr>Wingdings</vt:lpstr>
      <vt:lpstr>Wood Type</vt:lpstr>
      <vt:lpstr>מצגת של PowerPoint‏</vt:lpstr>
      <vt:lpstr>Blend.Ar</vt:lpstr>
      <vt:lpstr>מצגת של PowerPoint‏</vt:lpstr>
      <vt:lpstr>מצגת של PowerPoint‏</vt:lpstr>
      <vt:lpstr>Sign up &amp; Log in Page</vt:lpstr>
      <vt:lpstr>חלק סגור</vt:lpstr>
      <vt:lpstr>חלק פתוח</vt:lpstr>
      <vt:lpstr>שליחת מבחן לבדיקה</vt:lpstr>
      <vt:lpstr>הבנת הנשמע</vt:lpstr>
      <vt:lpstr>בקרת Admin</vt:lpstr>
      <vt:lpstr>הדגמה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Duha Kiswani</dc:creator>
  <cp:lastModifiedBy>Saed Jaber</cp:lastModifiedBy>
  <cp:revision>13</cp:revision>
  <dcterms:created xsi:type="dcterms:W3CDTF">2020-05-28T16:29:37Z</dcterms:created>
  <dcterms:modified xsi:type="dcterms:W3CDTF">2020-05-31T07:03:43Z</dcterms:modified>
</cp:coreProperties>
</file>