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4" r:id="rId2"/>
    <p:sldId id="258" r:id="rId3"/>
    <p:sldId id="271" r:id="rId4"/>
    <p:sldId id="695" r:id="rId5"/>
    <p:sldId id="280" r:id="rId6"/>
    <p:sldId id="701" r:id="rId7"/>
    <p:sldId id="697" r:id="rId8"/>
    <p:sldId id="696" r:id="rId9"/>
    <p:sldId id="262" r:id="rId10"/>
    <p:sldId id="693" r:id="rId11"/>
    <p:sldId id="694" r:id="rId12"/>
    <p:sldId id="698" r:id="rId13"/>
    <p:sldId id="702" r:id="rId14"/>
    <p:sldId id="703" r:id="rId15"/>
    <p:sldId id="704" r:id="rId16"/>
    <p:sldId id="699"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6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varScale="1">
        <p:scale>
          <a:sx n="63" d="100"/>
          <a:sy n="63" d="100"/>
        </p:scale>
        <p:origin x="230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10963-F3F7-478E-B3F7-4084617A1314}"/>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C40E53C-6B9C-44E7-BA3D-82689CD1A9FA}"/>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471A1296-E293-406A-BED3-44F1F1519AA5}" type="datetimeFigureOut">
              <a:rPr lang="en-US" smtClean="0"/>
              <a:t>11/24/2020</a:t>
            </a:fld>
            <a:endParaRPr lang="en-US"/>
          </a:p>
        </p:txBody>
      </p:sp>
      <p:sp>
        <p:nvSpPr>
          <p:cNvPr id="4" name="Footer Placeholder 3">
            <a:extLst>
              <a:ext uri="{FF2B5EF4-FFF2-40B4-BE49-F238E27FC236}">
                <a16:creationId xmlns:a16="http://schemas.microsoft.com/office/drawing/2014/main" id="{D8CFC14A-26BD-45FE-B147-615761EF0284}"/>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D431EC6-FA9B-445B-9D0B-A026EF91A12E}"/>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6A061070-2054-4E40-AE27-A6583B4299E4}" type="slidenum">
              <a:rPr lang="en-US" smtClean="0"/>
              <a:t>‹#›</a:t>
            </a:fld>
            <a:endParaRPr lang="en-US"/>
          </a:p>
        </p:txBody>
      </p:sp>
    </p:spTree>
    <p:extLst>
      <p:ext uri="{BB962C8B-B14F-4D97-AF65-F5344CB8AC3E}">
        <p14:creationId xmlns:p14="http://schemas.microsoft.com/office/powerpoint/2010/main" val="2404116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CBD12D9-3C34-4E47-9438-E0E2CBBB43A5}" type="datetimeFigureOut">
              <a:rPr lang="en-US" smtClean="0"/>
              <a:t>11/24/2020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2481EBB-434D-4A75-AAEF-AFDAA898AE66}" type="slidenum">
              <a:rPr lang="en-US" smtClean="0"/>
              <a:t>‹#›</a:t>
            </a:fld>
            <a:endParaRPr lang="en-US"/>
          </a:p>
        </p:txBody>
      </p:sp>
    </p:spTree>
    <p:extLst>
      <p:ext uri="{BB962C8B-B14F-4D97-AF65-F5344CB8AC3E}">
        <p14:creationId xmlns:p14="http://schemas.microsoft.com/office/powerpoint/2010/main" val="2390737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1EBB-434D-4A75-AAEF-AFDAA898AE66}" type="slidenum">
              <a:rPr lang="en-US" smtClean="0"/>
              <a:t>5</a:t>
            </a:fld>
            <a:endParaRPr lang="en-US"/>
          </a:p>
        </p:txBody>
      </p:sp>
    </p:spTree>
    <p:extLst>
      <p:ext uri="{BB962C8B-B14F-4D97-AF65-F5344CB8AC3E}">
        <p14:creationId xmlns:p14="http://schemas.microsoft.com/office/powerpoint/2010/main" val="1801092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EF47-905B-4D01-9DAB-0C2CD9FF94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706F74-0459-43F6-A803-B083DE05B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42743D-2405-4EB4-9062-F7D602F76108}"/>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5" name="Footer Placeholder 4">
            <a:extLst>
              <a:ext uri="{FF2B5EF4-FFF2-40B4-BE49-F238E27FC236}">
                <a16:creationId xmlns:a16="http://schemas.microsoft.com/office/drawing/2014/main" id="{5060C918-BA14-41CD-9924-E5BE96EF6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35EAD-E95B-4A60-9246-9BF4C2EA0200}"/>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167795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4597-07C2-47C3-9683-278BB9D210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2A43E3-715A-45D1-B509-44629B0F1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64034-A1EE-49DB-B6C6-915085D65416}"/>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5" name="Footer Placeholder 4">
            <a:extLst>
              <a:ext uri="{FF2B5EF4-FFF2-40B4-BE49-F238E27FC236}">
                <a16:creationId xmlns:a16="http://schemas.microsoft.com/office/drawing/2014/main" id="{E6D2FE95-4611-4140-8B11-E08C965E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87BDC-BE2B-4484-9B1C-E893C31119A8}"/>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282539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4BC2A-213B-465B-AE3E-9C7DD335BC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06291-2857-4868-A7C8-F0547F03A6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3A146-1682-4943-93D4-48DE928EEC95}"/>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5" name="Footer Placeholder 4">
            <a:extLst>
              <a:ext uri="{FF2B5EF4-FFF2-40B4-BE49-F238E27FC236}">
                <a16:creationId xmlns:a16="http://schemas.microsoft.com/office/drawing/2014/main" id="{491444E9-92BF-4D2D-9311-8043F473C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4F5B1-9793-4C7E-9F53-FC47095A21F0}"/>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260979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E646-24D4-4B4C-8CC0-E5AFDD0D5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2AA02-D72C-4113-8E79-F692405AE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BE51E-896E-4BD4-9F4F-34A7D27B332D}"/>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5" name="Footer Placeholder 4">
            <a:extLst>
              <a:ext uri="{FF2B5EF4-FFF2-40B4-BE49-F238E27FC236}">
                <a16:creationId xmlns:a16="http://schemas.microsoft.com/office/drawing/2014/main" id="{CC838F5C-32ED-403D-BE3E-21DB904BF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63EC6-594B-4908-BDF7-836C93A3900B}"/>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88696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9FC-4809-496A-8F27-A1148A97C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CA5780-7FFD-4D78-953C-F50101D37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0F1EC-7C42-456C-B63E-56D3210E60A5}"/>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5" name="Footer Placeholder 4">
            <a:extLst>
              <a:ext uri="{FF2B5EF4-FFF2-40B4-BE49-F238E27FC236}">
                <a16:creationId xmlns:a16="http://schemas.microsoft.com/office/drawing/2014/main" id="{3FE1D4CB-869E-4D76-86F7-6A03DAF8E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25BB-86E0-41AA-BBD8-BBB4DE78A5ED}"/>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369397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5DEA-9618-4A1D-AF51-DFD0CF197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5D379-8758-4292-9E58-D60C8E79AF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E277B0-3BB6-494F-9BF9-47FACBB03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A95-E9CE-4B31-8FF9-E14A2180F1F7}"/>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6" name="Footer Placeholder 5">
            <a:extLst>
              <a:ext uri="{FF2B5EF4-FFF2-40B4-BE49-F238E27FC236}">
                <a16:creationId xmlns:a16="http://schemas.microsoft.com/office/drawing/2014/main" id="{0187D1B4-1C04-4FFB-BE1E-C9CC39C95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9EAD8-FF51-48FC-ACD9-DFE01F771FAD}"/>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424525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5540-073D-46EE-8DE9-5AFE16CBA0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BEB8E-95E5-416F-8339-5B528EA05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9A57F1-D32F-4D40-9680-80B32B0F6E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753E89-2E70-42EA-89D4-1667735F7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F84981-1159-41E4-AE82-B6D2B3C67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20F6A4-77FE-4A00-AD74-AAE43AB6553E}"/>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8" name="Footer Placeholder 7">
            <a:extLst>
              <a:ext uri="{FF2B5EF4-FFF2-40B4-BE49-F238E27FC236}">
                <a16:creationId xmlns:a16="http://schemas.microsoft.com/office/drawing/2014/main" id="{42D2BF00-AEBF-4D0C-8F3F-1128C3E43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42CC1F-603D-4150-BA78-BAAF33187211}"/>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233477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AF83-46A6-4235-83D9-A28341AAC4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30F55E-EF47-477B-BF19-A73FB3386FC4}"/>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4" name="Footer Placeholder 3">
            <a:extLst>
              <a:ext uri="{FF2B5EF4-FFF2-40B4-BE49-F238E27FC236}">
                <a16:creationId xmlns:a16="http://schemas.microsoft.com/office/drawing/2014/main" id="{E95BFA51-F7C0-4729-8432-E58E1DDB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F9D424-1AAA-4E0D-96E5-6BAF608673C2}"/>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407159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55647-9AB4-43ED-8AA4-7351FF7321AD}"/>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3" name="Footer Placeholder 2">
            <a:extLst>
              <a:ext uri="{FF2B5EF4-FFF2-40B4-BE49-F238E27FC236}">
                <a16:creationId xmlns:a16="http://schemas.microsoft.com/office/drawing/2014/main" id="{003E6807-BC21-496A-8E85-191DF9E2E8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1070B3-1B6A-4A79-B9C6-2FE383D29D09}"/>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338623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6D2A-4B17-4CB1-8FD0-54C112617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22BC6-6000-4FDB-B628-3649BAC6B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315E19-1363-412D-80A0-DA51D5B36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FAE76-7000-4F83-9AF5-8BA2B802A052}"/>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6" name="Footer Placeholder 5">
            <a:extLst>
              <a:ext uri="{FF2B5EF4-FFF2-40B4-BE49-F238E27FC236}">
                <a16:creationId xmlns:a16="http://schemas.microsoft.com/office/drawing/2014/main" id="{1AF91164-4227-48CF-AF4A-035ED5D21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6357C-570B-4514-B047-52F5108E2FE3}"/>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215441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8DE9-A164-4AED-B117-93132BAC2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ED1F17-9946-4514-A046-D5B641F38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17C44-73F2-415F-B36C-8C6C98B75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755FA-57A3-431E-9CCC-FD4A0F6E1DB0}"/>
              </a:ext>
            </a:extLst>
          </p:cNvPr>
          <p:cNvSpPr>
            <a:spLocks noGrp="1"/>
          </p:cNvSpPr>
          <p:nvPr>
            <p:ph type="dt" sz="half" idx="10"/>
          </p:nvPr>
        </p:nvSpPr>
        <p:spPr/>
        <p:txBody>
          <a:bodyPr/>
          <a:lstStyle/>
          <a:p>
            <a:fld id="{55177D61-9368-4665-8C24-6A4C036A8A31}" type="datetimeFigureOut">
              <a:rPr lang="en-US" smtClean="0"/>
              <a:t>11/24/2020</a:t>
            </a:fld>
            <a:endParaRPr lang="en-US"/>
          </a:p>
        </p:txBody>
      </p:sp>
      <p:sp>
        <p:nvSpPr>
          <p:cNvPr id="6" name="Footer Placeholder 5">
            <a:extLst>
              <a:ext uri="{FF2B5EF4-FFF2-40B4-BE49-F238E27FC236}">
                <a16:creationId xmlns:a16="http://schemas.microsoft.com/office/drawing/2014/main" id="{67F57386-43CE-4AB7-B123-E8E8A8D41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BBBD0-6F6E-4133-A329-ED9C4D7ABCE5}"/>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404486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9D089-66F9-4E24-8B40-9DECDD5D93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3C2CB3-C782-4B9D-A5FB-5958A20C3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0C0D3-FB4A-4BA2-B3B5-EDA36C885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77D61-9368-4665-8C24-6A4C036A8A31}" type="datetimeFigureOut">
              <a:rPr lang="en-US" smtClean="0"/>
              <a:t>11/24/2020</a:t>
            </a:fld>
            <a:endParaRPr lang="en-US"/>
          </a:p>
        </p:txBody>
      </p:sp>
      <p:sp>
        <p:nvSpPr>
          <p:cNvPr id="5" name="Footer Placeholder 4">
            <a:extLst>
              <a:ext uri="{FF2B5EF4-FFF2-40B4-BE49-F238E27FC236}">
                <a16:creationId xmlns:a16="http://schemas.microsoft.com/office/drawing/2014/main" id="{9C2295E1-9990-44A5-89EC-260731015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74846C-B793-4E34-BC2D-8C14C7DA1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F8CA0-782A-4AF3-8D3C-11ADD25E3049}" type="slidenum">
              <a:rPr lang="en-US" smtClean="0"/>
              <a:t>‹#›</a:t>
            </a:fld>
            <a:endParaRPr lang="en-US"/>
          </a:p>
        </p:txBody>
      </p:sp>
    </p:spTree>
    <p:extLst>
      <p:ext uri="{BB962C8B-B14F-4D97-AF65-F5344CB8AC3E}">
        <p14:creationId xmlns:p14="http://schemas.microsoft.com/office/powerpoint/2010/main" val="867308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B1E38-9AB3-4C37-A24A-E810DF9190C1}"/>
              </a:ext>
            </a:extLst>
          </p:cNvPr>
          <p:cNvSpPr txBox="1"/>
          <p:nvPr/>
        </p:nvSpPr>
        <p:spPr>
          <a:xfrm>
            <a:off x="5391297" y="1289136"/>
            <a:ext cx="1552028" cy="461665"/>
          </a:xfrm>
          <a:prstGeom prst="rect">
            <a:avLst/>
          </a:prstGeom>
          <a:noFill/>
        </p:spPr>
        <p:txBody>
          <a:bodyPr wrap="none" rtlCol="0">
            <a:spAutoFit/>
          </a:bodyPr>
          <a:lstStyle/>
          <a:p>
            <a:r>
              <a:rPr lang="en-US" sz="2400" b="1" dirty="0"/>
              <a:t>Final Exam</a:t>
            </a:r>
          </a:p>
        </p:txBody>
      </p:sp>
      <p:sp>
        <p:nvSpPr>
          <p:cNvPr id="3" name="TextBox 2">
            <a:extLst>
              <a:ext uri="{FF2B5EF4-FFF2-40B4-BE49-F238E27FC236}">
                <a16:creationId xmlns:a16="http://schemas.microsoft.com/office/drawing/2014/main" id="{5157832A-1505-467E-8461-214760A41F32}"/>
              </a:ext>
            </a:extLst>
          </p:cNvPr>
          <p:cNvSpPr txBox="1"/>
          <p:nvPr/>
        </p:nvSpPr>
        <p:spPr>
          <a:xfrm>
            <a:off x="2944506" y="813494"/>
            <a:ext cx="6445611" cy="461665"/>
          </a:xfrm>
          <a:prstGeom prst="rect">
            <a:avLst/>
          </a:prstGeom>
          <a:noFill/>
        </p:spPr>
        <p:txBody>
          <a:bodyPr wrap="none" rtlCol="0">
            <a:spAutoFit/>
          </a:bodyPr>
          <a:lstStyle/>
          <a:p>
            <a:pPr algn="ctr"/>
            <a:r>
              <a:rPr lang="en-US" sz="2400" b="1" dirty="0"/>
              <a:t>Com S 472/572 Principles of Artificial Intelligence</a:t>
            </a:r>
          </a:p>
        </p:txBody>
      </p:sp>
      <p:sp>
        <p:nvSpPr>
          <p:cNvPr id="4" name="TextBox 3">
            <a:extLst>
              <a:ext uri="{FF2B5EF4-FFF2-40B4-BE49-F238E27FC236}">
                <a16:creationId xmlns:a16="http://schemas.microsoft.com/office/drawing/2014/main" id="{9B69F7F0-0951-41D7-BB58-F5FFE9737349}"/>
              </a:ext>
            </a:extLst>
          </p:cNvPr>
          <p:cNvSpPr txBox="1"/>
          <p:nvPr/>
        </p:nvSpPr>
        <p:spPr>
          <a:xfrm>
            <a:off x="5736773" y="1782656"/>
            <a:ext cx="1021626" cy="369332"/>
          </a:xfrm>
          <a:prstGeom prst="rect">
            <a:avLst/>
          </a:prstGeom>
          <a:noFill/>
        </p:spPr>
        <p:txBody>
          <a:bodyPr wrap="none" rtlCol="0">
            <a:spAutoFit/>
          </a:bodyPr>
          <a:lstStyle/>
          <a:p>
            <a:r>
              <a:rPr lang="en-US" dirty="0"/>
              <a:t>Fall 2020</a:t>
            </a:r>
          </a:p>
        </p:txBody>
      </p:sp>
      <p:sp>
        <p:nvSpPr>
          <p:cNvPr id="5" name="TextBox 4">
            <a:extLst>
              <a:ext uri="{FF2B5EF4-FFF2-40B4-BE49-F238E27FC236}">
                <a16:creationId xmlns:a16="http://schemas.microsoft.com/office/drawing/2014/main" id="{EB77881B-C973-4A61-9E33-808987FF38A4}"/>
              </a:ext>
            </a:extLst>
          </p:cNvPr>
          <p:cNvSpPr txBox="1"/>
          <p:nvPr/>
        </p:nvSpPr>
        <p:spPr>
          <a:xfrm>
            <a:off x="3419620" y="3683884"/>
            <a:ext cx="5875326" cy="369332"/>
          </a:xfrm>
          <a:prstGeom prst="rect">
            <a:avLst/>
          </a:prstGeom>
          <a:noFill/>
        </p:spPr>
        <p:txBody>
          <a:bodyPr wrap="none" rtlCol="0">
            <a:spAutoFit/>
          </a:bodyPr>
          <a:lstStyle/>
          <a:p>
            <a:r>
              <a:rPr lang="en-US" dirty="0"/>
              <a:t>Name:  ___________________________________________</a:t>
            </a:r>
          </a:p>
        </p:txBody>
      </p:sp>
      <p:sp>
        <p:nvSpPr>
          <p:cNvPr id="6" name="TextBox 5">
            <a:extLst>
              <a:ext uri="{FF2B5EF4-FFF2-40B4-BE49-F238E27FC236}">
                <a16:creationId xmlns:a16="http://schemas.microsoft.com/office/drawing/2014/main" id="{D4F5BCFE-B276-487F-BA59-8C5E1774B5C5}"/>
              </a:ext>
            </a:extLst>
          </p:cNvPr>
          <p:cNvSpPr txBox="1"/>
          <p:nvPr/>
        </p:nvSpPr>
        <p:spPr>
          <a:xfrm>
            <a:off x="2083514" y="4298026"/>
            <a:ext cx="8547533" cy="369332"/>
          </a:xfrm>
          <a:prstGeom prst="rect">
            <a:avLst/>
          </a:prstGeom>
          <a:noFill/>
        </p:spPr>
        <p:txBody>
          <a:bodyPr wrap="none" rtlCol="0">
            <a:spAutoFit/>
          </a:bodyPr>
          <a:lstStyle/>
          <a:p>
            <a:r>
              <a:rPr lang="en-US" dirty="0"/>
              <a:t>ISU NetID (username): ___________________________________________@iastate.edu</a:t>
            </a:r>
          </a:p>
        </p:txBody>
      </p:sp>
      <p:sp>
        <p:nvSpPr>
          <p:cNvPr id="9" name="TextBox 8">
            <a:extLst>
              <a:ext uri="{FF2B5EF4-FFF2-40B4-BE49-F238E27FC236}">
                <a16:creationId xmlns:a16="http://schemas.microsoft.com/office/drawing/2014/main" id="{65DD8171-B8D4-4291-8CAF-AF6D1F8612E2}"/>
              </a:ext>
            </a:extLst>
          </p:cNvPr>
          <p:cNvSpPr txBox="1"/>
          <p:nvPr/>
        </p:nvSpPr>
        <p:spPr>
          <a:xfrm>
            <a:off x="860339" y="2262868"/>
            <a:ext cx="10962616" cy="1015663"/>
          </a:xfrm>
          <a:prstGeom prst="rect">
            <a:avLst/>
          </a:prstGeom>
          <a:noFill/>
        </p:spPr>
        <p:txBody>
          <a:bodyPr wrap="none" rtlCol="0">
            <a:spAutoFit/>
          </a:bodyPr>
          <a:lstStyle/>
          <a:p>
            <a:pPr algn="l"/>
            <a:r>
              <a:rPr lang="en-US" sz="2400" dirty="0">
                <a:solidFill>
                  <a:srgbClr val="FF0000"/>
                </a:solidFill>
              </a:rPr>
              <a:t>Honor statement</a:t>
            </a:r>
            <a:r>
              <a:rPr lang="en-US" dirty="0"/>
              <a:t>: </a:t>
            </a:r>
            <a:r>
              <a:rPr lang="en-US" i="1" dirty="0"/>
              <a:t>I affirm that I am the assigned student taking the test, and this is entirely my own work.</a:t>
            </a:r>
          </a:p>
          <a:p>
            <a:pPr algn="l"/>
            <a:r>
              <a:rPr lang="en-US" i="1" dirty="0"/>
              <a:t>I affirm my acceptance of these rules: </a:t>
            </a:r>
            <a:r>
              <a:rPr lang="en-US" b="0" i="1" dirty="0">
                <a:effectLst/>
                <a:cs typeface="helvetica" panose="020B0604020202020204" pitchFamily="34" charset="0"/>
              </a:rPr>
              <a:t>1) </a:t>
            </a:r>
            <a:r>
              <a:rPr lang="en-US" i="1" dirty="0">
                <a:effectLst/>
                <a:cs typeface="helvetica" panose="020B0604020202020204" pitchFamily="34" charset="0"/>
              </a:rPr>
              <a:t>closed-book and closed-notes during the exam; 2) no online search for</a:t>
            </a:r>
          </a:p>
          <a:p>
            <a:pPr algn="l"/>
            <a:r>
              <a:rPr lang="en-US" i="1" dirty="0">
                <a:cs typeface="helvetica" panose="020B0604020202020204" pitchFamily="34" charset="0"/>
              </a:rPr>
              <a:t>information </a:t>
            </a:r>
            <a:r>
              <a:rPr lang="en-US" i="1" dirty="0">
                <a:effectLst/>
                <a:cs typeface="helvetica" panose="020B0604020202020204" pitchFamily="34" charset="0"/>
              </a:rPr>
              <a:t>during the exam; and 3) no discussion or sharing in any form with others during or after the exam.</a:t>
            </a:r>
          </a:p>
        </p:txBody>
      </p:sp>
      <p:graphicFrame>
        <p:nvGraphicFramePr>
          <p:cNvPr id="10" name="Table 6">
            <a:extLst>
              <a:ext uri="{FF2B5EF4-FFF2-40B4-BE49-F238E27FC236}">
                <a16:creationId xmlns:a16="http://schemas.microsoft.com/office/drawing/2014/main" id="{00185807-492B-4746-88D3-85367BD24707}"/>
              </a:ext>
            </a:extLst>
          </p:cNvPr>
          <p:cNvGraphicFramePr>
            <a:graphicFrameLocks noGrp="1"/>
          </p:cNvGraphicFramePr>
          <p:nvPr>
            <p:extLst>
              <p:ext uri="{D42A27DB-BD31-4B8C-83A1-F6EECF244321}">
                <p14:modId xmlns:p14="http://schemas.microsoft.com/office/powerpoint/2010/main" val="4033688421"/>
              </p:ext>
            </p:extLst>
          </p:nvPr>
        </p:nvGraphicFramePr>
        <p:xfrm>
          <a:off x="2590857" y="5072711"/>
          <a:ext cx="7010285" cy="1320485"/>
        </p:xfrm>
        <a:graphic>
          <a:graphicData uri="http://schemas.openxmlformats.org/drawingml/2006/table">
            <a:tbl>
              <a:tblPr firstRow="1" bandRow="1">
                <a:tableStyleId>{5940675A-B579-460E-94D1-54222C63F5DA}</a:tableStyleId>
              </a:tblPr>
              <a:tblGrid>
                <a:gridCol w="922818">
                  <a:extLst>
                    <a:ext uri="{9D8B030D-6E8A-4147-A177-3AD203B41FA5}">
                      <a16:colId xmlns:a16="http://schemas.microsoft.com/office/drawing/2014/main" val="3153307566"/>
                    </a:ext>
                  </a:extLst>
                </a:gridCol>
                <a:gridCol w="999241">
                  <a:extLst>
                    <a:ext uri="{9D8B030D-6E8A-4147-A177-3AD203B41FA5}">
                      <a16:colId xmlns:a16="http://schemas.microsoft.com/office/drawing/2014/main" val="3425178737"/>
                    </a:ext>
                  </a:extLst>
                </a:gridCol>
                <a:gridCol w="1018095">
                  <a:extLst>
                    <a:ext uri="{9D8B030D-6E8A-4147-A177-3AD203B41FA5}">
                      <a16:colId xmlns:a16="http://schemas.microsoft.com/office/drawing/2014/main" val="1817100601"/>
                    </a:ext>
                  </a:extLst>
                </a:gridCol>
                <a:gridCol w="1027522">
                  <a:extLst>
                    <a:ext uri="{9D8B030D-6E8A-4147-A177-3AD203B41FA5}">
                      <a16:colId xmlns:a16="http://schemas.microsoft.com/office/drawing/2014/main" val="516858840"/>
                    </a:ext>
                  </a:extLst>
                </a:gridCol>
                <a:gridCol w="989814">
                  <a:extLst>
                    <a:ext uri="{9D8B030D-6E8A-4147-A177-3AD203B41FA5}">
                      <a16:colId xmlns:a16="http://schemas.microsoft.com/office/drawing/2014/main" val="2679964206"/>
                    </a:ext>
                  </a:extLst>
                </a:gridCol>
                <a:gridCol w="987565">
                  <a:extLst>
                    <a:ext uri="{9D8B030D-6E8A-4147-A177-3AD203B41FA5}">
                      <a16:colId xmlns:a16="http://schemas.microsoft.com/office/drawing/2014/main" val="2917447903"/>
                    </a:ext>
                  </a:extLst>
                </a:gridCol>
                <a:gridCol w="1065230">
                  <a:extLst>
                    <a:ext uri="{9D8B030D-6E8A-4147-A177-3AD203B41FA5}">
                      <a16:colId xmlns:a16="http://schemas.microsoft.com/office/drawing/2014/main" val="2957317306"/>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Total</a:t>
                      </a:r>
                    </a:p>
                  </a:txBody>
                  <a:tcPr/>
                </a:tc>
                <a:extLst>
                  <a:ext uri="{0D108BD9-81ED-4DB2-BD59-A6C34878D82A}">
                    <a16:rowId xmlns:a16="http://schemas.microsoft.com/office/drawing/2014/main" val="2685431151"/>
                  </a:ext>
                </a:extLst>
              </a:tr>
              <a:tr h="57880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26854945"/>
                  </a:ext>
                </a:extLst>
              </a:tr>
              <a:tr h="370840">
                <a:tc>
                  <a:txBody>
                    <a:bodyPr/>
                    <a:lstStyle/>
                    <a:p>
                      <a:pPr algn="ctr"/>
                      <a:r>
                        <a:rPr lang="en-US" dirty="0"/>
                        <a:t>47</a:t>
                      </a:r>
                    </a:p>
                  </a:txBody>
                  <a:tcPr/>
                </a:tc>
                <a:tc>
                  <a:txBody>
                    <a:bodyPr/>
                    <a:lstStyle/>
                    <a:p>
                      <a:pPr algn="ctr"/>
                      <a:r>
                        <a:rPr lang="en-US" dirty="0"/>
                        <a:t>8</a:t>
                      </a:r>
                    </a:p>
                  </a:txBody>
                  <a:tcPr/>
                </a:tc>
                <a:tc>
                  <a:txBody>
                    <a:bodyPr/>
                    <a:lstStyle/>
                    <a:p>
                      <a:pPr algn="ctr"/>
                      <a:r>
                        <a:rPr lang="en-US" dirty="0"/>
                        <a:t>11</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100</a:t>
                      </a:r>
                    </a:p>
                  </a:txBody>
                  <a:tcPr/>
                </a:tc>
                <a:extLst>
                  <a:ext uri="{0D108BD9-81ED-4DB2-BD59-A6C34878D82A}">
                    <a16:rowId xmlns:a16="http://schemas.microsoft.com/office/drawing/2014/main" val="453319595"/>
                  </a:ext>
                </a:extLst>
              </a:tr>
            </a:tbl>
          </a:graphicData>
        </a:graphic>
      </p:graphicFrame>
    </p:spTree>
    <p:extLst>
      <p:ext uri="{BB962C8B-B14F-4D97-AF65-F5344CB8AC3E}">
        <p14:creationId xmlns:p14="http://schemas.microsoft.com/office/powerpoint/2010/main" val="399389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AADE3-1F44-42E1-A092-F9B65E98D9F5}"/>
              </a:ext>
            </a:extLst>
          </p:cNvPr>
          <p:cNvSpPr txBox="1"/>
          <p:nvPr/>
        </p:nvSpPr>
        <p:spPr>
          <a:xfrm>
            <a:off x="983510" y="487822"/>
            <a:ext cx="7708004" cy="338554"/>
          </a:xfrm>
          <a:prstGeom prst="rect">
            <a:avLst/>
          </a:prstGeom>
          <a:noFill/>
        </p:spPr>
        <p:txBody>
          <a:bodyPr wrap="square" rtlCol="0">
            <a:spAutoFit/>
          </a:bodyPr>
          <a:lstStyle/>
          <a:p>
            <a:r>
              <a:rPr lang="en-US" sz="1600" dirty="0"/>
              <a:t>(b) [</a:t>
            </a:r>
            <a:r>
              <a:rPr lang="en-US" sz="1600" b="1" dirty="0"/>
              <a:t>7 pts</a:t>
            </a:r>
            <a:r>
              <a:rPr lang="en-US" sz="1600" dirty="0"/>
              <a:t>] Convert the logical sentence from (a) into conjunctive normal form.    </a:t>
            </a:r>
          </a:p>
        </p:txBody>
      </p:sp>
    </p:spTree>
    <p:extLst>
      <p:ext uri="{BB962C8B-B14F-4D97-AF65-F5344CB8AC3E}">
        <p14:creationId xmlns:p14="http://schemas.microsoft.com/office/powerpoint/2010/main" val="124027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01EC68-CBB2-4F78-96D8-EA2B68E11AC4}"/>
              </a:ext>
            </a:extLst>
          </p:cNvPr>
          <p:cNvSpPr txBox="1"/>
          <p:nvPr/>
        </p:nvSpPr>
        <p:spPr>
          <a:xfrm>
            <a:off x="735723" y="466240"/>
            <a:ext cx="3887090" cy="369332"/>
          </a:xfrm>
          <a:prstGeom prst="rect">
            <a:avLst/>
          </a:prstGeom>
          <a:noFill/>
        </p:spPr>
        <p:txBody>
          <a:bodyPr wrap="none" rtlCol="0">
            <a:spAutoFit/>
          </a:bodyPr>
          <a:lstStyle/>
          <a:p>
            <a:r>
              <a:rPr lang="en-US" dirty="0"/>
              <a:t>4. </a:t>
            </a:r>
            <a:r>
              <a:rPr lang="en-US" b="1" dirty="0"/>
              <a:t>[10 pts] </a:t>
            </a:r>
            <a:r>
              <a:rPr lang="en-US" i="1" dirty="0"/>
              <a:t>Inference in First-Order Logic</a:t>
            </a:r>
          </a:p>
        </p:txBody>
      </p:sp>
      <p:sp>
        <p:nvSpPr>
          <p:cNvPr id="6" name="TextBox 5">
            <a:extLst>
              <a:ext uri="{FF2B5EF4-FFF2-40B4-BE49-F238E27FC236}">
                <a16:creationId xmlns:a16="http://schemas.microsoft.com/office/drawing/2014/main" id="{3166E73D-B77F-4923-A02C-CC5275A36ACB}"/>
              </a:ext>
            </a:extLst>
          </p:cNvPr>
          <p:cNvSpPr txBox="1"/>
          <p:nvPr/>
        </p:nvSpPr>
        <p:spPr>
          <a:xfrm>
            <a:off x="945803" y="916089"/>
            <a:ext cx="8235904" cy="338554"/>
          </a:xfrm>
          <a:prstGeom prst="rect">
            <a:avLst/>
          </a:prstGeom>
          <a:noFill/>
        </p:spPr>
        <p:txBody>
          <a:bodyPr wrap="square" rtlCol="0">
            <a:spAutoFit/>
          </a:bodyPr>
          <a:lstStyle/>
          <a:p>
            <a:r>
              <a:rPr lang="en-US" sz="1600" dirty="0"/>
              <a:t>Suppose a knowledge base consists of the following five first-order definite clauses: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78C88B-0AEB-4FB9-9368-041F7F200072}"/>
                  </a:ext>
                </a:extLst>
              </p:cNvPr>
              <p:cNvSpPr txBox="1"/>
              <p:nvPr/>
            </p:nvSpPr>
            <p:spPr>
              <a:xfrm>
                <a:off x="2149310" y="1358991"/>
                <a:ext cx="40710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b="0" i="1" dirty="0" smtClean="0"/>
                        <m:t>Nonmushroom</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m:rPr>
                          <m:nor/>
                        </m:rPr>
                        <a:rPr lang="en-US" sz="1600" b="0" i="1" dirty="0" smtClean="0"/>
                        <m:t>Fungus</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m:rPr>
                          <m:nor/>
                        </m:rPr>
                        <a:rPr lang="en-US" sz="1600" b="0" i="1" dirty="0" smtClean="0"/>
                        <m:t>Toadstool</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7" name="TextBox 6">
                <a:extLst>
                  <a:ext uri="{FF2B5EF4-FFF2-40B4-BE49-F238E27FC236}">
                    <a16:creationId xmlns:a16="http://schemas.microsoft.com/office/drawing/2014/main" id="{B478C88B-0AEB-4FB9-9368-041F7F200072}"/>
                  </a:ext>
                </a:extLst>
              </p:cNvPr>
              <p:cNvSpPr txBox="1">
                <a:spLocks noRot="1" noChangeAspect="1" noMove="1" noResize="1" noEditPoints="1" noAdjustHandles="1" noChangeArrowheads="1" noChangeShapeType="1" noTextEdit="1"/>
              </p:cNvSpPr>
              <p:nvPr/>
            </p:nvSpPr>
            <p:spPr>
              <a:xfrm>
                <a:off x="2149310" y="1358991"/>
                <a:ext cx="4071050" cy="246221"/>
              </a:xfrm>
              <a:prstGeom prst="rect">
                <a:avLst/>
              </a:prstGeom>
              <a:blipFill>
                <a:blip r:embed="rId2"/>
                <a:stretch>
                  <a:fillRect l="-900" r="-1349"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C953E2-431D-4FE5-B41C-E2C62283FFFC}"/>
                  </a:ext>
                </a:extLst>
              </p:cNvPr>
              <p:cNvSpPr txBox="1"/>
              <p:nvPr/>
            </p:nvSpPr>
            <p:spPr>
              <a:xfrm>
                <a:off x="2149310" y="1638067"/>
                <a:ext cx="25742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i="1" dirty="0"/>
                        <m:t>Toadstool</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m:rPr>
                          <m:nor/>
                        </m:rPr>
                        <a:rPr lang="en-US" sz="1600" b="0" i="1" dirty="0" smtClean="0"/>
                        <m:t>Poisonous</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8" name="TextBox 7">
                <a:extLst>
                  <a:ext uri="{FF2B5EF4-FFF2-40B4-BE49-F238E27FC236}">
                    <a16:creationId xmlns:a16="http://schemas.microsoft.com/office/drawing/2014/main" id="{26C953E2-431D-4FE5-B41C-E2C62283FFFC}"/>
                  </a:ext>
                </a:extLst>
              </p:cNvPr>
              <p:cNvSpPr txBox="1">
                <a:spLocks noRot="1" noChangeAspect="1" noMove="1" noResize="1" noEditPoints="1" noAdjustHandles="1" noChangeArrowheads="1" noChangeShapeType="1" noTextEdit="1"/>
              </p:cNvSpPr>
              <p:nvPr/>
            </p:nvSpPr>
            <p:spPr>
              <a:xfrm>
                <a:off x="2149310" y="1638067"/>
                <a:ext cx="2574231" cy="246221"/>
              </a:xfrm>
              <a:prstGeom prst="rect">
                <a:avLst/>
              </a:prstGeom>
              <a:blipFill>
                <a:blip r:embed="rId3"/>
                <a:stretch>
                  <a:fillRect l="-1659" r="-237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79AC2D-D0E5-41B6-BE95-B6EFF1278F9B}"/>
                  </a:ext>
                </a:extLst>
              </p:cNvPr>
              <p:cNvSpPr txBox="1"/>
              <p:nvPr/>
            </p:nvSpPr>
            <p:spPr>
              <a:xfrm>
                <a:off x="2149310" y="1917143"/>
                <a:ext cx="212378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b="0" i="1" dirty="0" smtClean="0"/>
                        <m:t>Boletus</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m:rPr>
                          <m:nor/>
                        </m:rPr>
                        <a:rPr lang="en-US" sz="1600" b="0" i="1" dirty="0" smtClean="0"/>
                        <m:t>Fungus</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9" name="TextBox 8">
                <a:extLst>
                  <a:ext uri="{FF2B5EF4-FFF2-40B4-BE49-F238E27FC236}">
                    <a16:creationId xmlns:a16="http://schemas.microsoft.com/office/drawing/2014/main" id="{C479AC2D-D0E5-41B6-BE95-B6EFF1278F9B}"/>
                  </a:ext>
                </a:extLst>
              </p:cNvPr>
              <p:cNvSpPr txBox="1">
                <a:spLocks noRot="1" noChangeAspect="1" noMove="1" noResize="1" noEditPoints="1" noAdjustHandles="1" noChangeArrowheads="1" noChangeShapeType="1" noTextEdit="1"/>
              </p:cNvSpPr>
              <p:nvPr/>
            </p:nvSpPr>
            <p:spPr>
              <a:xfrm>
                <a:off x="2149310" y="1917143"/>
                <a:ext cx="2123787" cy="246221"/>
              </a:xfrm>
              <a:prstGeom prst="rect">
                <a:avLst/>
              </a:prstGeom>
              <a:blipFill>
                <a:blip r:embed="rId4"/>
                <a:stretch>
                  <a:fillRect l="-2299" r="-2874"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162CD-85D9-4788-AB95-F0BDB81837D5}"/>
                  </a:ext>
                </a:extLst>
              </p:cNvPr>
              <p:cNvSpPr txBox="1"/>
              <p:nvPr/>
            </p:nvSpPr>
            <p:spPr>
              <a:xfrm>
                <a:off x="2149310" y="2207746"/>
                <a:ext cx="27681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b="0" i="1" dirty="0" smtClean="0"/>
                        <m:t>Boletus</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m:rPr>
                          <m:nor/>
                        </m:rPr>
                        <a:rPr lang="en-US" sz="1600" b="0" i="1" dirty="0" smtClean="0"/>
                        <m:t>Nonmushroom</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10" name="TextBox 9">
                <a:extLst>
                  <a:ext uri="{FF2B5EF4-FFF2-40B4-BE49-F238E27FC236}">
                    <a16:creationId xmlns:a16="http://schemas.microsoft.com/office/drawing/2014/main" id="{EBA162CD-85D9-4788-AB95-F0BDB81837D5}"/>
                  </a:ext>
                </a:extLst>
              </p:cNvPr>
              <p:cNvSpPr txBox="1">
                <a:spLocks noRot="1" noChangeAspect="1" noMove="1" noResize="1" noEditPoints="1" noAdjustHandles="1" noChangeArrowheads="1" noChangeShapeType="1" noTextEdit="1"/>
              </p:cNvSpPr>
              <p:nvPr/>
            </p:nvSpPr>
            <p:spPr>
              <a:xfrm>
                <a:off x="2149310" y="2207746"/>
                <a:ext cx="2768194" cy="246221"/>
              </a:xfrm>
              <a:prstGeom prst="rect">
                <a:avLst/>
              </a:prstGeom>
              <a:blipFill>
                <a:blip r:embed="rId5"/>
                <a:stretch>
                  <a:fillRect l="-1542" r="-1982"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F40C7F-6199-4FA3-B672-5581C9CB7E22}"/>
                  </a:ext>
                </a:extLst>
              </p:cNvPr>
              <p:cNvSpPr txBox="1"/>
              <p:nvPr/>
            </p:nvSpPr>
            <p:spPr>
              <a:xfrm>
                <a:off x="2149310" y="2510653"/>
                <a:ext cx="167353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b="0" i="1" dirty="0" smtClean="0"/>
                        <m:t>Boletus</m:t>
                      </m:r>
                      <m:r>
                        <a:rPr lang="en-US" sz="1600" i="1">
                          <a:latin typeface="Cambria Math" panose="02040503050406030204" pitchFamily="18" charset="0"/>
                          <a:ea typeface="Cambria Math" panose="02040503050406030204" pitchFamily="18" charset="0"/>
                        </a:rPr>
                        <m:t>(</m:t>
                      </m:r>
                      <m:r>
                        <m:rPr>
                          <m:nor/>
                        </m:rPr>
                        <a:rPr lang="en-US" sz="1600" b="0" i="1" dirty="0" smtClean="0"/>
                        <m:t>B</m:t>
                      </m:r>
                      <m:r>
                        <m:rPr>
                          <m:nor/>
                        </m:rPr>
                        <a:rPr lang="en-US" sz="1600" b="0" i="1" dirty="0" smtClean="0"/>
                        <m:t>−</m:t>
                      </m:r>
                      <m:r>
                        <m:rPr>
                          <m:nor/>
                        </m:rPr>
                        <a:rPr lang="en-US" sz="1600" b="0" i="1" dirty="0" smtClean="0"/>
                        <m:t>Satanas</m:t>
                      </m:r>
                      <m:r>
                        <a:rPr lang="en-US" sz="1600" i="1">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11" name="TextBox 10">
                <a:extLst>
                  <a:ext uri="{FF2B5EF4-FFF2-40B4-BE49-F238E27FC236}">
                    <a16:creationId xmlns:a16="http://schemas.microsoft.com/office/drawing/2014/main" id="{32F40C7F-6199-4FA3-B672-5581C9CB7E22}"/>
                  </a:ext>
                </a:extLst>
              </p:cNvPr>
              <p:cNvSpPr txBox="1">
                <a:spLocks noRot="1" noChangeAspect="1" noMove="1" noResize="1" noEditPoints="1" noAdjustHandles="1" noChangeArrowheads="1" noChangeShapeType="1" noTextEdit="1"/>
              </p:cNvSpPr>
              <p:nvPr/>
            </p:nvSpPr>
            <p:spPr>
              <a:xfrm>
                <a:off x="2149310" y="2510653"/>
                <a:ext cx="1673535" cy="246221"/>
              </a:xfrm>
              <a:prstGeom prst="rect">
                <a:avLst/>
              </a:prstGeom>
              <a:blipFill>
                <a:blip r:embed="rId6"/>
                <a:stretch>
                  <a:fillRect l="-2920" r="-4015"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BC117F-6284-4EF9-A6FE-222D3D41BFB8}"/>
                  </a:ext>
                </a:extLst>
              </p:cNvPr>
              <p:cNvSpPr txBox="1"/>
              <p:nvPr/>
            </p:nvSpPr>
            <p:spPr>
              <a:xfrm>
                <a:off x="945803" y="3023647"/>
                <a:ext cx="4059829" cy="2062103"/>
              </a:xfrm>
              <a:prstGeom prst="rect">
                <a:avLst/>
              </a:prstGeom>
              <a:noFill/>
            </p:spPr>
            <p:txBody>
              <a:bodyPr wrap="none" rtlCol="0">
                <a:spAutoFit/>
              </a:bodyPr>
              <a:lstStyle/>
              <a:p>
                <a:r>
                  <a:rPr lang="en-US" sz="1600" dirty="0"/>
                  <a:t>In the above, </a:t>
                </a:r>
                <a14:m>
                  <m:oMath xmlns:m="http://schemas.openxmlformats.org/officeDocument/2006/math">
                    <m:r>
                      <a:rPr lang="en-US" sz="1600" i="1" dirty="0" smtClean="0">
                        <a:latin typeface="Cambria Math" panose="02040503050406030204" pitchFamily="18" charset="0"/>
                      </a:rPr>
                      <m:t>𝑥</m:t>
                    </m:r>
                  </m:oMath>
                </a14:m>
                <a:r>
                  <a:rPr lang="en-US" sz="1600" dirty="0"/>
                  <a:t> is a variable while </a:t>
                </a:r>
                <a:r>
                  <a:rPr lang="en-US" sz="1600" i="1" dirty="0"/>
                  <a:t>B-</a:t>
                </a:r>
                <a:r>
                  <a:rPr lang="en-US" sz="1600" i="1" dirty="0" err="1"/>
                  <a:t>Satanas</a:t>
                </a:r>
                <a:r>
                  <a:rPr lang="en-US" sz="1600" dirty="0"/>
                  <a:t> is </a:t>
                </a:r>
              </a:p>
              <a:p>
                <a:r>
                  <a:rPr lang="en-US" sz="1600" dirty="0"/>
                  <a:t>a constant.  Use forward chaining to prove </a:t>
                </a:r>
              </a:p>
              <a:p>
                <a14:m>
                  <m:oMath xmlns:m="http://schemas.openxmlformats.org/officeDocument/2006/math">
                    <m:r>
                      <m:rPr>
                        <m:nor/>
                      </m:rPr>
                      <a:rPr lang="en-US" sz="1600" b="0" i="1" dirty="0" smtClean="0"/>
                      <m:t>Poisonous</m:t>
                    </m:r>
                    <m:r>
                      <a:rPr lang="en-US" sz="1600" b="0" i="1" smtClean="0">
                        <a:latin typeface="Cambria Math" panose="02040503050406030204" pitchFamily="18" charset="0"/>
                        <a:ea typeface="Cambria Math" panose="02040503050406030204" pitchFamily="18" charset="0"/>
                      </a:rPr>
                      <m:t>(</m:t>
                    </m:r>
                    <m:r>
                      <m:rPr>
                        <m:nor/>
                      </m:rPr>
                      <a:rPr lang="en-US" sz="1600" i="1" dirty="0"/>
                      <m:t>B</m:t>
                    </m:r>
                    <m:r>
                      <m:rPr>
                        <m:nor/>
                      </m:rPr>
                      <a:rPr lang="en-US" sz="1600" i="1" dirty="0"/>
                      <m:t>−</m:t>
                    </m:r>
                    <m:r>
                      <m:rPr>
                        <m:nor/>
                      </m:rPr>
                      <a:rPr lang="en-US" sz="1600" i="1" dirty="0"/>
                      <m:t>Satanas</m:t>
                    </m:r>
                    <m:r>
                      <a:rPr lang="en-US" sz="1600" b="0" i="1" smtClean="0">
                        <a:latin typeface="Cambria Math" panose="02040503050406030204" pitchFamily="18" charset="0"/>
                        <a:ea typeface="Cambria Math" panose="02040503050406030204" pitchFamily="18" charset="0"/>
                      </a:rPr>
                      <m:t>)</m:t>
                    </m:r>
                  </m:oMath>
                </a14:m>
                <a:r>
                  <a:rPr lang="en-US" sz="1600" dirty="0"/>
                  <a:t> by constructing a</a:t>
                </a:r>
              </a:p>
              <a:p>
                <a:r>
                  <a:rPr lang="en-US" sz="1600" dirty="0"/>
                  <a:t>generated proof tree to the right.  </a:t>
                </a:r>
              </a:p>
              <a:p>
                <a:endParaRPr lang="en-US" sz="1600" dirty="0"/>
              </a:p>
              <a:p>
                <a:r>
                  <a:rPr lang="en-US" sz="1600" dirty="0"/>
                  <a:t>(You may draw a tree with substitutions, if any,</a:t>
                </a:r>
              </a:p>
              <a:p>
                <a:r>
                  <a:rPr lang="en-US" sz="1600" dirty="0"/>
                  <a:t>shown beneath nodes, or a tree after all </a:t>
                </a:r>
              </a:p>
              <a:p>
                <a:r>
                  <a:rPr lang="en-US" sz="1600" dirty="0"/>
                  <a:t>substitutions have been carried out.) </a:t>
                </a:r>
              </a:p>
            </p:txBody>
          </p:sp>
        </mc:Choice>
        <mc:Fallback xmlns="">
          <p:sp>
            <p:nvSpPr>
              <p:cNvPr id="12" name="TextBox 11">
                <a:extLst>
                  <a:ext uri="{FF2B5EF4-FFF2-40B4-BE49-F238E27FC236}">
                    <a16:creationId xmlns:a16="http://schemas.microsoft.com/office/drawing/2014/main" id="{18BC117F-6284-4EF9-A6FE-222D3D41BFB8}"/>
                  </a:ext>
                </a:extLst>
              </p:cNvPr>
              <p:cNvSpPr txBox="1">
                <a:spLocks noRot="1" noChangeAspect="1" noMove="1" noResize="1" noEditPoints="1" noAdjustHandles="1" noChangeArrowheads="1" noChangeShapeType="1" noTextEdit="1"/>
              </p:cNvSpPr>
              <p:nvPr/>
            </p:nvSpPr>
            <p:spPr>
              <a:xfrm>
                <a:off x="945803" y="3023647"/>
                <a:ext cx="4059829" cy="2062103"/>
              </a:xfrm>
              <a:prstGeom prst="rect">
                <a:avLst/>
              </a:prstGeom>
              <a:blipFill>
                <a:blip r:embed="rId7"/>
                <a:stretch>
                  <a:fillRect l="-751" t="-888" b="-2959"/>
                </a:stretch>
              </a:blipFill>
            </p:spPr>
            <p:txBody>
              <a:bodyPr/>
              <a:lstStyle/>
              <a:p>
                <a:r>
                  <a:rPr lang="en-US">
                    <a:noFill/>
                  </a:rPr>
                  <a:t> </a:t>
                </a:r>
              </a:p>
            </p:txBody>
          </p:sp>
        </mc:Fallback>
      </mc:AlternateContent>
    </p:spTree>
    <p:extLst>
      <p:ext uri="{BB962C8B-B14F-4D97-AF65-F5344CB8AC3E}">
        <p14:creationId xmlns:p14="http://schemas.microsoft.com/office/powerpoint/2010/main" val="40906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2ED72-37D7-476B-8607-EE25BE37A6EA}"/>
              </a:ext>
            </a:extLst>
          </p:cNvPr>
          <p:cNvSpPr txBox="1"/>
          <p:nvPr/>
        </p:nvSpPr>
        <p:spPr>
          <a:xfrm>
            <a:off x="735723" y="466240"/>
            <a:ext cx="4753865" cy="369332"/>
          </a:xfrm>
          <a:prstGeom prst="rect">
            <a:avLst/>
          </a:prstGeom>
          <a:noFill/>
        </p:spPr>
        <p:txBody>
          <a:bodyPr wrap="none" rtlCol="0">
            <a:spAutoFit/>
          </a:bodyPr>
          <a:lstStyle/>
          <a:p>
            <a:r>
              <a:rPr lang="en-US" dirty="0"/>
              <a:t>5. </a:t>
            </a:r>
            <a:r>
              <a:rPr lang="en-US" b="1" dirty="0"/>
              <a:t>[12 pts] </a:t>
            </a:r>
            <a:r>
              <a:rPr lang="en-US" i="1" dirty="0"/>
              <a:t>Inference Using Full Joint Distributions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ECBAC16-B65A-4532-95D1-3E5273A1AAB9}"/>
                  </a:ext>
                </a:extLst>
              </p:cNvPr>
              <p:cNvSpPr txBox="1"/>
              <p:nvPr/>
            </p:nvSpPr>
            <p:spPr>
              <a:xfrm>
                <a:off x="945802" y="916089"/>
                <a:ext cx="10232271" cy="830997"/>
              </a:xfrm>
              <a:prstGeom prst="rect">
                <a:avLst/>
              </a:prstGeom>
              <a:noFill/>
            </p:spPr>
            <p:txBody>
              <a:bodyPr wrap="square" rtlCol="0">
                <a:spAutoFit/>
              </a:bodyPr>
              <a:lstStyle/>
              <a:p>
                <a:r>
                  <a:rPr lang="en-US" sz="1600" dirty="0"/>
                  <a:t>Consider three Boolean random variables </a:t>
                </a:r>
                <a14:m>
                  <m:oMath xmlns:m="http://schemas.openxmlformats.org/officeDocument/2006/math">
                    <m:r>
                      <a:rPr lang="en-US" sz="1600" i="1" dirty="0" smtClean="0">
                        <a:latin typeface="Cambria Math" panose="02040503050406030204" pitchFamily="18" charset="0"/>
                      </a:rPr>
                      <m:t>𝐴</m:t>
                    </m:r>
                  </m:oMath>
                </a14:m>
                <a:r>
                  <a:rPr lang="en-US" sz="1600" dirty="0"/>
                  <a:t>, </a:t>
                </a:r>
                <a14:m>
                  <m:oMath xmlns:m="http://schemas.openxmlformats.org/officeDocument/2006/math">
                    <m:r>
                      <a:rPr lang="en-US" sz="1600" i="1" dirty="0" smtClean="0">
                        <a:latin typeface="Cambria Math" panose="02040503050406030204" pitchFamily="18" charset="0"/>
                      </a:rPr>
                      <m:t>𝐵</m:t>
                    </m:r>
                  </m:oMath>
                </a14:m>
                <a:r>
                  <a:rPr lang="en-US" sz="1600" dirty="0"/>
                  <a:t>, and </a:t>
                </a:r>
                <a14:m>
                  <m:oMath xmlns:m="http://schemas.openxmlformats.org/officeDocument/2006/math">
                    <m:r>
                      <a:rPr lang="en-US" sz="1600" i="1" dirty="0" smtClean="0">
                        <a:latin typeface="Cambria Math" panose="02040503050406030204" pitchFamily="18" charset="0"/>
                      </a:rPr>
                      <m:t>𝐶</m:t>
                    </m:r>
                  </m:oMath>
                </a14:m>
                <a:r>
                  <a:rPr lang="en-US" sz="1600" dirty="0"/>
                  <a:t>.  We abbreviate the propositions </a:t>
                </a:r>
                <a14:m>
                  <m:oMath xmlns:m="http://schemas.openxmlformats.org/officeDocument/2006/math">
                    <m:r>
                      <a:rPr lang="en-US" sz="1600" i="1" dirty="0" smtClean="0">
                        <a:latin typeface="Cambria Math" panose="02040503050406030204" pitchFamily="18" charset="0"/>
                      </a:rPr>
                      <m:t>𝐴</m:t>
                    </m:r>
                    <m:r>
                      <a:rPr lang="en-US" sz="1600" i="1" dirty="0" smtClean="0">
                        <a:latin typeface="Cambria Math" panose="02040503050406030204" pitchFamily="18" charset="0"/>
                      </a:rPr>
                      <m:t>=</m:t>
                    </m:r>
                  </m:oMath>
                </a14:m>
                <a:r>
                  <a:rPr lang="en-US" sz="1600" dirty="0"/>
                  <a:t> </a:t>
                </a:r>
                <a:r>
                  <a:rPr lang="en-US" sz="1600" i="1" dirty="0"/>
                  <a:t>true,</a:t>
                </a:r>
                <a:r>
                  <a:rPr lang="en-US" sz="1600" dirty="0"/>
                  <a:t> </a:t>
                </a:r>
                <a14:m>
                  <m:oMath xmlns:m="http://schemas.openxmlformats.org/officeDocument/2006/math">
                    <m:r>
                      <a:rPr lang="en-US" sz="1600" b="0" i="1" dirty="0" smtClean="0">
                        <a:latin typeface="Cambria Math" panose="02040503050406030204" pitchFamily="18" charset="0"/>
                      </a:rPr>
                      <m:t>𝐵</m:t>
                    </m:r>
                    <m:r>
                      <a:rPr lang="en-US" sz="1600" i="1" dirty="0">
                        <a:latin typeface="Cambria Math" panose="02040503050406030204" pitchFamily="18" charset="0"/>
                      </a:rPr>
                      <m:t>=</m:t>
                    </m:r>
                  </m:oMath>
                </a14:m>
                <a:r>
                  <a:rPr lang="en-US" sz="1600" dirty="0"/>
                  <a:t> </a:t>
                </a:r>
                <a:r>
                  <a:rPr lang="en-US" sz="1600" i="1" dirty="0"/>
                  <a:t>true</a:t>
                </a:r>
                <a:r>
                  <a:rPr lang="en-US" sz="1600" dirty="0"/>
                  <a:t>,</a:t>
                </a:r>
                <a:r>
                  <a:rPr lang="en-US" sz="1600" i="1" dirty="0"/>
                  <a:t> </a:t>
                </a:r>
                <a14:m>
                  <m:oMath xmlns:m="http://schemas.openxmlformats.org/officeDocument/2006/math">
                    <m:r>
                      <a:rPr lang="en-US" sz="1600" b="0" i="1" dirty="0" smtClean="0">
                        <a:latin typeface="Cambria Math" panose="02040503050406030204" pitchFamily="18" charset="0"/>
                      </a:rPr>
                      <m:t>𝐶</m:t>
                    </m:r>
                    <m:r>
                      <a:rPr lang="en-US" sz="1600" i="1" dirty="0">
                        <a:latin typeface="Cambria Math" panose="02040503050406030204" pitchFamily="18" charset="0"/>
                      </a:rPr>
                      <m:t>=</m:t>
                    </m:r>
                  </m:oMath>
                </a14:m>
                <a:r>
                  <a:rPr lang="en-US" sz="1600" dirty="0"/>
                  <a:t> </a:t>
                </a:r>
                <a:r>
                  <a:rPr lang="en-US" sz="1600" i="1" dirty="0"/>
                  <a:t>true </a:t>
                </a:r>
                <a:r>
                  <a:rPr lang="en-US" sz="1600" dirty="0"/>
                  <a:t>as </a:t>
                </a:r>
                <a14:m>
                  <m:oMath xmlns:m="http://schemas.openxmlformats.org/officeDocument/2006/math">
                    <m:r>
                      <a:rPr lang="en-US" sz="1600" i="1" dirty="0">
                        <a:latin typeface="Cambria Math" panose="02040503050406030204" pitchFamily="18" charset="0"/>
                      </a:rPr>
                      <m:t>𝑎</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𝑏</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 </m:t>
                    </m:r>
                  </m:oMath>
                </a14:m>
                <a:r>
                  <a:rPr lang="en-US" sz="1600" dirty="0"/>
                  <a:t>respectively</a:t>
                </a:r>
                <a:r>
                  <a:rPr lang="en-US" sz="1600" i="1" dirty="0"/>
                  <a:t>, </a:t>
                </a:r>
                <a:r>
                  <a:rPr lang="en-US" sz="1600" dirty="0"/>
                  <a:t>and</a:t>
                </a:r>
                <a:r>
                  <a:rPr lang="en-US" sz="1600" i="1" dirty="0"/>
                  <a:t> </a:t>
                </a:r>
                <a14:m>
                  <m:oMath xmlns:m="http://schemas.openxmlformats.org/officeDocument/2006/math">
                    <m:r>
                      <a:rPr lang="en-US" sz="1600" i="1" dirty="0" smtClean="0">
                        <a:latin typeface="Cambria Math" panose="02040503050406030204" pitchFamily="18" charset="0"/>
                      </a:rPr>
                      <m:t>𝐴</m:t>
                    </m:r>
                    <m:r>
                      <a:rPr lang="en-US" sz="1600" i="1" dirty="0" smtClean="0">
                        <a:latin typeface="Cambria Math" panose="02040503050406030204" pitchFamily="18" charset="0"/>
                      </a:rPr>
                      <m:t>= </m:t>
                    </m:r>
                  </m:oMath>
                </a14:m>
                <a:r>
                  <a:rPr lang="en-US" sz="1600" i="1" dirty="0"/>
                  <a:t>false</a:t>
                </a:r>
                <a:r>
                  <a:rPr lang="en-US" sz="1600" dirty="0"/>
                  <a:t>,</a:t>
                </a:r>
                <a:r>
                  <a:rPr lang="en-US" sz="1600" i="1" dirty="0"/>
                  <a:t> </a:t>
                </a:r>
                <a14:m>
                  <m:oMath xmlns:m="http://schemas.openxmlformats.org/officeDocument/2006/math">
                    <m:r>
                      <a:rPr lang="en-US" sz="1600" b="0" i="1" dirty="0" smtClean="0">
                        <a:latin typeface="Cambria Math" panose="02040503050406030204" pitchFamily="18" charset="0"/>
                      </a:rPr>
                      <m:t>𝐵</m:t>
                    </m:r>
                    <m:r>
                      <a:rPr lang="en-US" sz="1600" i="1" dirty="0">
                        <a:latin typeface="Cambria Math" panose="02040503050406030204" pitchFamily="18" charset="0"/>
                      </a:rPr>
                      <m:t>= </m:t>
                    </m:r>
                  </m:oMath>
                </a14:m>
                <a:r>
                  <a:rPr lang="en-US" sz="1600" i="1" dirty="0"/>
                  <a:t>false</a:t>
                </a:r>
                <a:r>
                  <a:rPr lang="en-US" sz="1600" dirty="0"/>
                  <a:t>,</a:t>
                </a:r>
                <a:r>
                  <a:rPr lang="en-US" sz="1600" i="1" dirty="0"/>
                  <a:t> </a:t>
                </a:r>
                <a14:m>
                  <m:oMath xmlns:m="http://schemas.openxmlformats.org/officeDocument/2006/math">
                    <m:r>
                      <a:rPr lang="en-US" sz="1600" b="0" i="1" dirty="0" smtClean="0">
                        <a:latin typeface="Cambria Math" panose="02040503050406030204" pitchFamily="18" charset="0"/>
                      </a:rPr>
                      <m:t>𝐶</m:t>
                    </m:r>
                    <m:r>
                      <a:rPr lang="en-US" sz="1600" i="1" dirty="0">
                        <a:latin typeface="Cambria Math" panose="02040503050406030204" pitchFamily="18" charset="0"/>
                      </a:rPr>
                      <m:t>= </m:t>
                    </m:r>
                  </m:oMath>
                </a14:m>
                <a:r>
                  <a:rPr lang="en-US" sz="1600" i="1" dirty="0"/>
                  <a:t>false </a:t>
                </a:r>
                <a:r>
                  <a:rPr lang="en-US" sz="1600" dirty="0"/>
                  <a:t>as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oMath>
                </a14:m>
                <a:r>
                  <a:rPr lang="en-US" sz="1600" i="1"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oMath>
                </a14:m>
                <a:r>
                  <a:rPr lang="en-US" sz="1600" i="1"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oMath>
                </a14:m>
                <a:r>
                  <a:rPr lang="en-US" sz="1600" i="1" dirty="0"/>
                  <a:t>, </a:t>
                </a:r>
                <a:r>
                  <a:rPr lang="en-US" sz="1600" dirty="0"/>
                  <a:t>respectively.  Given below is a table showing their joint probability distributions.  </a:t>
                </a:r>
              </a:p>
            </p:txBody>
          </p:sp>
        </mc:Choice>
        <mc:Fallback xmlns="">
          <p:sp>
            <p:nvSpPr>
              <p:cNvPr id="3" name="TextBox 2">
                <a:extLst>
                  <a:ext uri="{FF2B5EF4-FFF2-40B4-BE49-F238E27FC236}">
                    <a16:creationId xmlns:a16="http://schemas.microsoft.com/office/drawing/2014/main" id="{7ECBAC16-B65A-4532-95D1-3E5273A1AAB9}"/>
                  </a:ext>
                </a:extLst>
              </p:cNvPr>
              <p:cNvSpPr txBox="1">
                <a:spLocks noRot="1" noChangeAspect="1" noMove="1" noResize="1" noEditPoints="1" noAdjustHandles="1" noChangeArrowheads="1" noChangeShapeType="1" noTextEdit="1"/>
              </p:cNvSpPr>
              <p:nvPr/>
            </p:nvSpPr>
            <p:spPr>
              <a:xfrm>
                <a:off x="945802" y="916089"/>
                <a:ext cx="10232271" cy="830997"/>
              </a:xfrm>
              <a:prstGeom prst="rect">
                <a:avLst/>
              </a:prstGeom>
              <a:blipFill>
                <a:blip r:embed="rId2"/>
                <a:stretch>
                  <a:fillRect l="-298" t="-2190" b="-8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435D0FAB-8E56-4517-BB20-C1673F2293D0}"/>
                  </a:ext>
                </a:extLst>
              </p:cNvPr>
              <p:cNvGraphicFramePr>
                <a:graphicFrameLocks noGrp="1"/>
              </p:cNvGraphicFramePr>
              <p:nvPr>
                <p:extLst>
                  <p:ext uri="{D42A27DB-BD31-4B8C-83A1-F6EECF244321}">
                    <p14:modId xmlns:p14="http://schemas.microsoft.com/office/powerpoint/2010/main" val="4016891312"/>
                  </p:ext>
                </p:extLst>
              </p:nvPr>
            </p:nvGraphicFramePr>
            <p:xfrm>
              <a:off x="2321249" y="2693090"/>
              <a:ext cx="6020320" cy="735910"/>
            </p:xfrm>
            <a:graphic>
              <a:graphicData uri="http://schemas.openxmlformats.org/drawingml/2006/table">
                <a:tbl>
                  <a:tblPr firstRow="1" bandRow="1">
                    <a:tableStyleId>{5940675A-B579-460E-94D1-54222C63F5DA}</a:tableStyleId>
                  </a:tblPr>
                  <a:tblGrid>
                    <a:gridCol w="1204064">
                      <a:extLst>
                        <a:ext uri="{9D8B030D-6E8A-4147-A177-3AD203B41FA5}">
                          <a16:colId xmlns:a16="http://schemas.microsoft.com/office/drawing/2014/main" val="2540420518"/>
                        </a:ext>
                      </a:extLst>
                    </a:gridCol>
                    <a:gridCol w="1204064">
                      <a:extLst>
                        <a:ext uri="{9D8B030D-6E8A-4147-A177-3AD203B41FA5}">
                          <a16:colId xmlns:a16="http://schemas.microsoft.com/office/drawing/2014/main" val="2611008004"/>
                        </a:ext>
                      </a:extLst>
                    </a:gridCol>
                    <a:gridCol w="1204064">
                      <a:extLst>
                        <a:ext uri="{9D8B030D-6E8A-4147-A177-3AD203B41FA5}">
                          <a16:colId xmlns:a16="http://schemas.microsoft.com/office/drawing/2014/main" val="798054492"/>
                        </a:ext>
                      </a:extLst>
                    </a:gridCol>
                    <a:gridCol w="1204064">
                      <a:extLst>
                        <a:ext uri="{9D8B030D-6E8A-4147-A177-3AD203B41FA5}">
                          <a16:colId xmlns:a16="http://schemas.microsoft.com/office/drawing/2014/main" val="1685165762"/>
                        </a:ext>
                      </a:extLst>
                    </a:gridCol>
                    <a:gridCol w="1204064">
                      <a:extLst>
                        <a:ext uri="{9D8B030D-6E8A-4147-A177-3AD203B41FA5}">
                          <a16:colId xmlns:a16="http://schemas.microsoft.com/office/drawing/2014/main" val="1797828797"/>
                        </a:ext>
                      </a:extLst>
                    </a:gridCol>
                  </a:tblGrid>
                  <a:tr h="367955">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0.15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0.2</m:t>
                                </m:r>
                              </m:oMath>
                            </m:oMathPara>
                          </a14:m>
                          <a:endParaRPr lang="en-US" dirty="0"/>
                        </a:p>
                      </a:txBody>
                      <a:tcPr/>
                    </a:tc>
                    <a:extLst>
                      <a:ext uri="{0D108BD9-81ED-4DB2-BD59-A6C34878D82A}">
                        <a16:rowId xmlns:a16="http://schemas.microsoft.com/office/drawing/2014/main" val="3042756242"/>
                      </a:ext>
                    </a:extLst>
                  </a:tr>
                  <a:tr h="367955">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0.05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0.05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0.05</m:t>
                                </m:r>
                              </m:oMath>
                            </m:oMathPara>
                          </a14:m>
                          <a:endParaRPr lang="en-US" dirty="0"/>
                        </a:p>
                      </a:txBody>
                      <a:tcPr/>
                    </a:tc>
                    <a:extLst>
                      <a:ext uri="{0D108BD9-81ED-4DB2-BD59-A6C34878D82A}">
                        <a16:rowId xmlns:a16="http://schemas.microsoft.com/office/drawing/2014/main" val="1385623200"/>
                      </a:ext>
                    </a:extLst>
                  </a:tr>
                </a:tbl>
              </a:graphicData>
            </a:graphic>
          </p:graphicFrame>
        </mc:Choice>
        <mc:Fallback xmlns="">
          <p:graphicFrame>
            <p:nvGraphicFramePr>
              <p:cNvPr id="4" name="Table 4">
                <a:extLst>
                  <a:ext uri="{FF2B5EF4-FFF2-40B4-BE49-F238E27FC236}">
                    <a16:creationId xmlns:a16="http://schemas.microsoft.com/office/drawing/2014/main" id="{435D0FAB-8E56-4517-BB20-C1673F2293D0}"/>
                  </a:ext>
                </a:extLst>
              </p:cNvPr>
              <p:cNvGraphicFramePr>
                <a:graphicFrameLocks noGrp="1"/>
              </p:cNvGraphicFramePr>
              <p:nvPr>
                <p:extLst>
                  <p:ext uri="{D42A27DB-BD31-4B8C-83A1-F6EECF244321}">
                    <p14:modId xmlns:p14="http://schemas.microsoft.com/office/powerpoint/2010/main" val="4016891312"/>
                  </p:ext>
                </p:extLst>
              </p:nvPr>
            </p:nvGraphicFramePr>
            <p:xfrm>
              <a:off x="2321249" y="2693090"/>
              <a:ext cx="6020320" cy="735910"/>
            </p:xfrm>
            <a:graphic>
              <a:graphicData uri="http://schemas.openxmlformats.org/drawingml/2006/table">
                <a:tbl>
                  <a:tblPr firstRow="1" bandRow="1">
                    <a:tableStyleId>{5940675A-B579-460E-94D1-54222C63F5DA}</a:tableStyleId>
                  </a:tblPr>
                  <a:tblGrid>
                    <a:gridCol w="1204064">
                      <a:extLst>
                        <a:ext uri="{9D8B030D-6E8A-4147-A177-3AD203B41FA5}">
                          <a16:colId xmlns:a16="http://schemas.microsoft.com/office/drawing/2014/main" val="2540420518"/>
                        </a:ext>
                      </a:extLst>
                    </a:gridCol>
                    <a:gridCol w="1204064">
                      <a:extLst>
                        <a:ext uri="{9D8B030D-6E8A-4147-A177-3AD203B41FA5}">
                          <a16:colId xmlns:a16="http://schemas.microsoft.com/office/drawing/2014/main" val="2611008004"/>
                        </a:ext>
                      </a:extLst>
                    </a:gridCol>
                    <a:gridCol w="1204064">
                      <a:extLst>
                        <a:ext uri="{9D8B030D-6E8A-4147-A177-3AD203B41FA5}">
                          <a16:colId xmlns:a16="http://schemas.microsoft.com/office/drawing/2014/main" val="798054492"/>
                        </a:ext>
                      </a:extLst>
                    </a:gridCol>
                    <a:gridCol w="1204064">
                      <a:extLst>
                        <a:ext uri="{9D8B030D-6E8A-4147-A177-3AD203B41FA5}">
                          <a16:colId xmlns:a16="http://schemas.microsoft.com/office/drawing/2014/main" val="1685165762"/>
                        </a:ext>
                      </a:extLst>
                    </a:gridCol>
                    <a:gridCol w="1204064">
                      <a:extLst>
                        <a:ext uri="{9D8B030D-6E8A-4147-A177-3AD203B41FA5}">
                          <a16:colId xmlns:a16="http://schemas.microsoft.com/office/drawing/2014/main" val="1797828797"/>
                        </a:ext>
                      </a:extLst>
                    </a:gridCol>
                  </a:tblGrid>
                  <a:tr h="367955">
                    <a:tc>
                      <a:txBody>
                        <a:bodyPr/>
                        <a:lstStyle/>
                        <a:p>
                          <a:endParaRPr lang="en-US"/>
                        </a:p>
                      </a:txBody>
                      <a:tcPr>
                        <a:blipFill>
                          <a:blip r:embed="rId3"/>
                          <a:stretch>
                            <a:fillRect l="-505" t="-1639" r="-400505" b="-103279"/>
                          </a:stretch>
                        </a:blipFill>
                      </a:tcPr>
                    </a:tc>
                    <a:tc>
                      <a:txBody>
                        <a:bodyPr/>
                        <a:lstStyle/>
                        <a:p>
                          <a:endParaRPr lang="en-US"/>
                        </a:p>
                      </a:txBody>
                      <a:tcPr>
                        <a:blipFill>
                          <a:blip r:embed="rId3"/>
                          <a:stretch>
                            <a:fillRect l="-100505" t="-1639" r="-300505" b="-103279"/>
                          </a:stretch>
                        </a:blipFill>
                      </a:tcPr>
                    </a:tc>
                    <a:tc>
                      <a:txBody>
                        <a:bodyPr/>
                        <a:lstStyle/>
                        <a:p>
                          <a:endParaRPr lang="en-US"/>
                        </a:p>
                      </a:txBody>
                      <a:tcPr>
                        <a:blipFill>
                          <a:blip r:embed="rId3"/>
                          <a:stretch>
                            <a:fillRect l="-201523" t="-1639" r="-202030" b="-103279"/>
                          </a:stretch>
                        </a:blipFill>
                      </a:tcPr>
                    </a:tc>
                    <a:tc>
                      <a:txBody>
                        <a:bodyPr/>
                        <a:lstStyle/>
                        <a:p>
                          <a:endParaRPr lang="en-US"/>
                        </a:p>
                      </a:txBody>
                      <a:tcPr>
                        <a:blipFill>
                          <a:blip r:embed="rId3"/>
                          <a:stretch>
                            <a:fillRect l="-300000" t="-1639" r="-101010" b="-103279"/>
                          </a:stretch>
                        </a:blipFill>
                      </a:tcPr>
                    </a:tc>
                    <a:tc>
                      <a:txBody>
                        <a:bodyPr/>
                        <a:lstStyle/>
                        <a:p>
                          <a:endParaRPr lang="en-US"/>
                        </a:p>
                      </a:txBody>
                      <a:tcPr>
                        <a:blipFill>
                          <a:blip r:embed="rId3"/>
                          <a:stretch>
                            <a:fillRect l="-400000" t="-1639" r="-1010" b="-103279"/>
                          </a:stretch>
                        </a:blipFill>
                      </a:tcPr>
                    </a:tc>
                    <a:extLst>
                      <a:ext uri="{0D108BD9-81ED-4DB2-BD59-A6C34878D82A}">
                        <a16:rowId xmlns:a16="http://schemas.microsoft.com/office/drawing/2014/main" val="3042756242"/>
                      </a:ext>
                    </a:extLst>
                  </a:tr>
                  <a:tr h="367955">
                    <a:tc>
                      <a:txBody>
                        <a:bodyPr/>
                        <a:lstStyle/>
                        <a:p>
                          <a:endParaRPr lang="en-US"/>
                        </a:p>
                      </a:txBody>
                      <a:tcPr>
                        <a:blipFill>
                          <a:blip r:embed="rId3"/>
                          <a:stretch>
                            <a:fillRect l="-505" t="-101639" r="-400505" b="-3279"/>
                          </a:stretch>
                        </a:blipFill>
                      </a:tcPr>
                    </a:tc>
                    <a:tc>
                      <a:txBody>
                        <a:bodyPr/>
                        <a:lstStyle/>
                        <a:p>
                          <a:endParaRPr lang="en-US"/>
                        </a:p>
                      </a:txBody>
                      <a:tcPr>
                        <a:blipFill>
                          <a:blip r:embed="rId3"/>
                          <a:stretch>
                            <a:fillRect l="-100505" t="-101639" r="-300505" b="-3279"/>
                          </a:stretch>
                        </a:blipFill>
                      </a:tcPr>
                    </a:tc>
                    <a:tc>
                      <a:txBody>
                        <a:bodyPr/>
                        <a:lstStyle/>
                        <a:p>
                          <a:endParaRPr lang="en-US"/>
                        </a:p>
                      </a:txBody>
                      <a:tcPr>
                        <a:blipFill>
                          <a:blip r:embed="rId3"/>
                          <a:stretch>
                            <a:fillRect l="-201523" t="-101639" r="-202030" b="-3279"/>
                          </a:stretch>
                        </a:blipFill>
                      </a:tcPr>
                    </a:tc>
                    <a:tc>
                      <a:txBody>
                        <a:bodyPr/>
                        <a:lstStyle/>
                        <a:p>
                          <a:endParaRPr lang="en-US"/>
                        </a:p>
                      </a:txBody>
                      <a:tcPr>
                        <a:blipFill>
                          <a:blip r:embed="rId3"/>
                          <a:stretch>
                            <a:fillRect l="-300000" t="-101639" r="-101010" b="-3279"/>
                          </a:stretch>
                        </a:blipFill>
                      </a:tcPr>
                    </a:tc>
                    <a:tc>
                      <a:txBody>
                        <a:bodyPr/>
                        <a:lstStyle/>
                        <a:p>
                          <a:endParaRPr lang="en-US"/>
                        </a:p>
                      </a:txBody>
                      <a:tcPr>
                        <a:blipFill>
                          <a:blip r:embed="rId3"/>
                          <a:stretch>
                            <a:fillRect l="-400000" t="-101639" r="-1010" b="-3279"/>
                          </a:stretch>
                        </a:blipFill>
                      </a:tcPr>
                    </a:tc>
                    <a:extLst>
                      <a:ext uri="{0D108BD9-81ED-4DB2-BD59-A6C34878D82A}">
                        <a16:rowId xmlns:a16="http://schemas.microsoft.com/office/drawing/2014/main" val="138562320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DBD93523-91A7-4D04-894B-F01C88CDAFC4}"/>
                  </a:ext>
                </a:extLst>
              </p:cNvPr>
              <p:cNvGraphicFramePr>
                <a:graphicFrameLocks noGrp="1"/>
              </p:cNvGraphicFramePr>
              <p:nvPr>
                <p:extLst>
                  <p:ext uri="{D42A27DB-BD31-4B8C-83A1-F6EECF244321}">
                    <p14:modId xmlns:p14="http://schemas.microsoft.com/office/powerpoint/2010/main" val="2743233653"/>
                  </p:ext>
                </p:extLst>
              </p:nvPr>
            </p:nvGraphicFramePr>
            <p:xfrm>
              <a:off x="3524897" y="2322250"/>
              <a:ext cx="4816672" cy="370840"/>
            </p:xfrm>
            <a:graphic>
              <a:graphicData uri="http://schemas.openxmlformats.org/drawingml/2006/table">
                <a:tbl>
                  <a:tblPr firstRow="1" bandRow="1">
                    <a:tableStyleId>{5940675A-B579-460E-94D1-54222C63F5DA}</a:tableStyleId>
                  </a:tblPr>
                  <a:tblGrid>
                    <a:gridCol w="1204168">
                      <a:extLst>
                        <a:ext uri="{9D8B030D-6E8A-4147-A177-3AD203B41FA5}">
                          <a16:colId xmlns:a16="http://schemas.microsoft.com/office/drawing/2014/main" val="223029512"/>
                        </a:ext>
                      </a:extLst>
                    </a:gridCol>
                    <a:gridCol w="1204168">
                      <a:extLst>
                        <a:ext uri="{9D8B030D-6E8A-4147-A177-3AD203B41FA5}">
                          <a16:colId xmlns:a16="http://schemas.microsoft.com/office/drawing/2014/main" val="1456131802"/>
                        </a:ext>
                      </a:extLst>
                    </a:gridCol>
                    <a:gridCol w="1204168">
                      <a:extLst>
                        <a:ext uri="{9D8B030D-6E8A-4147-A177-3AD203B41FA5}">
                          <a16:colId xmlns:a16="http://schemas.microsoft.com/office/drawing/2014/main" val="665120876"/>
                        </a:ext>
                      </a:extLst>
                    </a:gridCol>
                    <a:gridCol w="1204168">
                      <a:extLst>
                        <a:ext uri="{9D8B030D-6E8A-4147-A177-3AD203B41FA5}">
                          <a16:colId xmlns:a16="http://schemas.microsoft.com/office/drawing/2014/main" val="110496813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oMath>
                            </m:oMathPara>
                          </a14:m>
                          <a:endParaRPr lang="en-US" dirty="0"/>
                        </a:p>
                      </a:txBody>
                      <a:tcPr/>
                    </a:tc>
                    <a:extLst>
                      <a:ext uri="{0D108BD9-81ED-4DB2-BD59-A6C34878D82A}">
                        <a16:rowId xmlns:a16="http://schemas.microsoft.com/office/drawing/2014/main" val="123321387"/>
                      </a:ext>
                    </a:extLst>
                  </a:tr>
                </a:tbl>
              </a:graphicData>
            </a:graphic>
          </p:graphicFrame>
        </mc:Choice>
        <mc:Fallback xmlns="">
          <p:graphicFrame>
            <p:nvGraphicFramePr>
              <p:cNvPr id="5" name="Table 5">
                <a:extLst>
                  <a:ext uri="{FF2B5EF4-FFF2-40B4-BE49-F238E27FC236}">
                    <a16:creationId xmlns:a16="http://schemas.microsoft.com/office/drawing/2014/main" id="{DBD93523-91A7-4D04-894B-F01C88CDAFC4}"/>
                  </a:ext>
                </a:extLst>
              </p:cNvPr>
              <p:cNvGraphicFramePr>
                <a:graphicFrameLocks noGrp="1"/>
              </p:cNvGraphicFramePr>
              <p:nvPr>
                <p:extLst>
                  <p:ext uri="{D42A27DB-BD31-4B8C-83A1-F6EECF244321}">
                    <p14:modId xmlns:p14="http://schemas.microsoft.com/office/powerpoint/2010/main" val="2743233653"/>
                  </p:ext>
                </p:extLst>
              </p:nvPr>
            </p:nvGraphicFramePr>
            <p:xfrm>
              <a:off x="3524897" y="2322250"/>
              <a:ext cx="4816672" cy="370840"/>
            </p:xfrm>
            <a:graphic>
              <a:graphicData uri="http://schemas.openxmlformats.org/drawingml/2006/table">
                <a:tbl>
                  <a:tblPr firstRow="1" bandRow="1">
                    <a:tableStyleId>{5940675A-B579-460E-94D1-54222C63F5DA}</a:tableStyleId>
                  </a:tblPr>
                  <a:tblGrid>
                    <a:gridCol w="1204168">
                      <a:extLst>
                        <a:ext uri="{9D8B030D-6E8A-4147-A177-3AD203B41FA5}">
                          <a16:colId xmlns:a16="http://schemas.microsoft.com/office/drawing/2014/main" val="223029512"/>
                        </a:ext>
                      </a:extLst>
                    </a:gridCol>
                    <a:gridCol w="1204168">
                      <a:extLst>
                        <a:ext uri="{9D8B030D-6E8A-4147-A177-3AD203B41FA5}">
                          <a16:colId xmlns:a16="http://schemas.microsoft.com/office/drawing/2014/main" val="1456131802"/>
                        </a:ext>
                      </a:extLst>
                    </a:gridCol>
                    <a:gridCol w="1204168">
                      <a:extLst>
                        <a:ext uri="{9D8B030D-6E8A-4147-A177-3AD203B41FA5}">
                          <a16:colId xmlns:a16="http://schemas.microsoft.com/office/drawing/2014/main" val="665120876"/>
                        </a:ext>
                      </a:extLst>
                    </a:gridCol>
                    <a:gridCol w="1204168">
                      <a:extLst>
                        <a:ext uri="{9D8B030D-6E8A-4147-A177-3AD203B41FA5}">
                          <a16:colId xmlns:a16="http://schemas.microsoft.com/office/drawing/2014/main" val="1104968136"/>
                        </a:ext>
                      </a:extLst>
                    </a:gridCol>
                  </a:tblGrid>
                  <a:tr h="370840">
                    <a:tc>
                      <a:txBody>
                        <a:bodyPr/>
                        <a:lstStyle/>
                        <a:p>
                          <a:endParaRPr lang="en-US"/>
                        </a:p>
                      </a:txBody>
                      <a:tcPr>
                        <a:blipFill>
                          <a:blip r:embed="rId4"/>
                          <a:stretch>
                            <a:fillRect l="-505" t="-1613" r="-300505" b="-3226"/>
                          </a:stretch>
                        </a:blipFill>
                      </a:tcPr>
                    </a:tc>
                    <a:tc>
                      <a:txBody>
                        <a:bodyPr/>
                        <a:lstStyle/>
                        <a:p>
                          <a:endParaRPr lang="en-US"/>
                        </a:p>
                      </a:txBody>
                      <a:tcPr>
                        <a:blipFill>
                          <a:blip r:embed="rId4"/>
                          <a:stretch>
                            <a:fillRect l="-100505" t="-1613" r="-200505" b="-3226"/>
                          </a:stretch>
                        </a:blipFill>
                      </a:tcPr>
                    </a:tc>
                    <a:tc>
                      <a:txBody>
                        <a:bodyPr/>
                        <a:lstStyle/>
                        <a:p>
                          <a:endParaRPr lang="en-US"/>
                        </a:p>
                      </a:txBody>
                      <a:tcPr>
                        <a:blipFill>
                          <a:blip r:embed="rId4"/>
                          <a:stretch>
                            <a:fillRect l="-201523" t="-1613" r="-101523" b="-3226"/>
                          </a:stretch>
                        </a:blipFill>
                      </a:tcPr>
                    </a:tc>
                    <a:tc>
                      <a:txBody>
                        <a:bodyPr/>
                        <a:lstStyle/>
                        <a:p>
                          <a:endParaRPr lang="en-US"/>
                        </a:p>
                      </a:txBody>
                      <a:tcPr>
                        <a:blipFill>
                          <a:blip r:embed="rId4"/>
                          <a:stretch>
                            <a:fillRect l="-300000" t="-1613" r="-1010" b="-3226"/>
                          </a:stretch>
                        </a:blipFill>
                      </a:tcPr>
                    </a:tc>
                    <a:extLst>
                      <a:ext uri="{0D108BD9-81ED-4DB2-BD59-A6C34878D82A}">
                        <a16:rowId xmlns:a16="http://schemas.microsoft.com/office/drawing/2014/main" val="12332138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A584D68A-42E4-40B0-856C-C1E82E741D3E}"/>
                  </a:ext>
                </a:extLst>
              </p:cNvPr>
              <p:cNvGraphicFramePr>
                <a:graphicFrameLocks noGrp="1"/>
              </p:cNvGraphicFramePr>
              <p:nvPr>
                <p:extLst>
                  <p:ext uri="{D42A27DB-BD31-4B8C-83A1-F6EECF244321}">
                    <p14:modId xmlns:p14="http://schemas.microsoft.com/office/powerpoint/2010/main" val="1023801422"/>
                  </p:ext>
                </p:extLst>
              </p:nvPr>
            </p:nvGraphicFramePr>
            <p:xfrm>
              <a:off x="3524897" y="1929621"/>
              <a:ext cx="4816672" cy="370840"/>
            </p:xfrm>
            <a:graphic>
              <a:graphicData uri="http://schemas.openxmlformats.org/drawingml/2006/table">
                <a:tbl>
                  <a:tblPr firstRow="1" bandRow="1">
                    <a:tableStyleId>{5940675A-B579-460E-94D1-54222C63F5DA}</a:tableStyleId>
                  </a:tblPr>
                  <a:tblGrid>
                    <a:gridCol w="2408336">
                      <a:extLst>
                        <a:ext uri="{9D8B030D-6E8A-4147-A177-3AD203B41FA5}">
                          <a16:colId xmlns:a16="http://schemas.microsoft.com/office/drawing/2014/main" val="2463050051"/>
                        </a:ext>
                      </a:extLst>
                    </a:gridCol>
                    <a:gridCol w="2408336">
                      <a:extLst>
                        <a:ext uri="{9D8B030D-6E8A-4147-A177-3AD203B41FA5}">
                          <a16:colId xmlns:a16="http://schemas.microsoft.com/office/drawing/2014/main" val="110409415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US" dirty="0"/>
                        </a:p>
                      </a:txBody>
                      <a:tcPr/>
                    </a:tc>
                    <a:extLst>
                      <a:ext uri="{0D108BD9-81ED-4DB2-BD59-A6C34878D82A}">
                        <a16:rowId xmlns:a16="http://schemas.microsoft.com/office/drawing/2014/main" val="1589292577"/>
                      </a:ext>
                    </a:extLst>
                  </a:tr>
                </a:tbl>
              </a:graphicData>
            </a:graphic>
          </p:graphicFrame>
        </mc:Choice>
        <mc:Fallback xmlns="">
          <p:graphicFrame>
            <p:nvGraphicFramePr>
              <p:cNvPr id="9" name="Table 9">
                <a:extLst>
                  <a:ext uri="{FF2B5EF4-FFF2-40B4-BE49-F238E27FC236}">
                    <a16:creationId xmlns:a16="http://schemas.microsoft.com/office/drawing/2014/main" id="{A584D68A-42E4-40B0-856C-C1E82E741D3E}"/>
                  </a:ext>
                </a:extLst>
              </p:cNvPr>
              <p:cNvGraphicFramePr>
                <a:graphicFrameLocks noGrp="1"/>
              </p:cNvGraphicFramePr>
              <p:nvPr>
                <p:extLst>
                  <p:ext uri="{D42A27DB-BD31-4B8C-83A1-F6EECF244321}">
                    <p14:modId xmlns:p14="http://schemas.microsoft.com/office/powerpoint/2010/main" val="1023801422"/>
                  </p:ext>
                </p:extLst>
              </p:nvPr>
            </p:nvGraphicFramePr>
            <p:xfrm>
              <a:off x="3524897" y="1929621"/>
              <a:ext cx="4816672" cy="370840"/>
            </p:xfrm>
            <a:graphic>
              <a:graphicData uri="http://schemas.openxmlformats.org/drawingml/2006/table">
                <a:tbl>
                  <a:tblPr firstRow="1" bandRow="1">
                    <a:tableStyleId>{5940675A-B579-460E-94D1-54222C63F5DA}</a:tableStyleId>
                  </a:tblPr>
                  <a:tblGrid>
                    <a:gridCol w="2408336">
                      <a:extLst>
                        <a:ext uri="{9D8B030D-6E8A-4147-A177-3AD203B41FA5}">
                          <a16:colId xmlns:a16="http://schemas.microsoft.com/office/drawing/2014/main" val="2463050051"/>
                        </a:ext>
                      </a:extLst>
                    </a:gridCol>
                    <a:gridCol w="2408336">
                      <a:extLst>
                        <a:ext uri="{9D8B030D-6E8A-4147-A177-3AD203B41FA5}">
                          <a16:colId xmlns:a16="http://schemas.microsoft.com/office/drawing/2014/main" val="1104094150"/>
                        </a:ext>
                      </a:extLst>
                    </a:gridCol>
                  </a:tblGrid>
                  <a:tr h="370840">
                    <a:tc>
                      <a:txBody>
                        <a:bodyPr/>
                        <a:lstStyle/>
                        <a:p>
                          <a:endParaRPr lang="en-US"/>
                        </a:p>
                      </a:txBody>
                      <a:tcPr>
                        <a:blipFill>
                          <a:blip r:embed="rId5"/>
                          <a:stretch>
                            <a:fillRect l="-253" t="-1613" r="-100253" b="-3226"/>
                          </a:stretch>
                        </a:blipFill>
                      </a:tcPr>
                    </a:tc>
                    <a:tc>
                      <a:txBody>
                        <a:bodyPr/>
                        <a:lstStyle/>
                        <a:p>
                          <a:endParaRPr lang="en-US"/>
                        </a:p>
                      </a:txBody>
                      <a:tcPr>
                        <a:blipFill>
                          <a:blip r:embed="rId5"/>
                          <a:stretch>
                            <a:fillRect l="-100506" t="-1613" r="-506" b="-3226"/>
                          </a:stretch>
                        </a:blipFill>
                      </a:tcPr>
                    </a:tc>
                    <a:extLst>
                      <a:ext uri="{0D108BD9-81ED-4DB2-BD59-A6C34878D82A}">
                        <a16:rowId xmlns:a16="http://schemas.microsoft.com/office/drawing/2014/main" val="1589292577"/>
                      </a:ext>
                    </a:extLst>
                  </a:tr>
                </a:tbl>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7297FC-B664-458E-A3BC-F1F3A5A8039E}"/>
                  </a:ext>
                </a:extLst>
              </p:cNvPr>
              <p:cNvSpPr txBox="1"/>
              <p:nvPr/>
            </p:nvSpPr>
            <p:spPr>
              <a:xfrm>
                <a:off x="945802" y="3799840"/>
                <a:ext cx="10432351" cy="695511"/>
              </a:xfrm>
              <a:prstGeom prst="rect">
                <a:avLst/>
              </a:prstGeom>
              <a:noFill/>
            </p:spPr>
            <p:txBody>
              <a:bodyPr wrap="square" rtlCol="0">
                <a:spAutoFit/>
              </a:bodyPr>
              <a:lstStyle/>
              <a:p>
                <a:r>
                  <a:rPr lang="en-US" sz="1600" dirty="0"/>
                  <a:t>(a) [</a:t>
                </a:r>
                <a:r>
                  <a:rPr lang="en-US" sz="1600" b="1" dirty="0"/>
                  <a:t>4 pts</a:t>
                </a:r>
                <a:r>
                  <a:rPr lang="en-US" sz="1600" dirty="0"/>
                  <a:t>] Compute the conditional probability distribution </a:t>
                </a:r>
                <a14:m>
                  <m:oMath xmlns:m="http://schemas.openxmlformats.org/officeDocument/2006/math">
                    <m:r>
                      <a:rPr lang="en-US" sz="1600" b="1" i="1" smtClean="0">
                        <a:latin typeface="Cambria Math" panose="02040503050406030204" pitchFamily="18" charset="0"/>
                      </a:rPr>
                      <m:t>𝑷</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𝐴</m:t>
                        </m:r>
                        <m:r>
                          <a:rPr lang="en-US" sz="1600" b="0" i="1" smtClean="0">
                            <a:latin typeface="Cambria Math" panose="02040503050406030204" pitchFamily="18" charset="0"/>
                          </a:rPr>
                          <m:t> </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m:t>
                    </m:r>
                  </m:oMath>
                </a14:m>
                <a:r>
                  <a:rPr lang="en-US" sz="1600" b="0" i="0" dirty="0">
                    <a:latin typeface="+mj-lt"/>
                    <a:ea typeface="Cambria Math" panose="02040503050406030204" pitchFamily="18" charset="0"/>
                    <a:sym typeface="Symbol" panose="05050102010706020507" pitchFamily="18" charset="2"/>
                  </a:rPr>
                  <a:t></a:t>
                </a:r>
                <a14:m>
                  <m:oMath xmlns:m="http://schemas.openxmlformats.org/officeDocument/2006/math">
                    <m:r>
                      <a:rPr lang="en-US" sz="1600" b="0" i="1" smtClean="0">
                        <a:latin typeface="Cambria Math" panose="02040503050406030204" pitchFamily="18" charset="0"/>
                        <a:ea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𝑎</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𝑐</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𝑎</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𝑐</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sz="1600" dirty="0"/>
                  <a:t>.  </a:t>
                </a:r>
              </a:p>
              <a:p>
                <a:r>
                  <a:rPr lang="en-US" sz="1600" dirty="0"/>
                  <a:t>(To normalize a vector, say, </a:t>
                </a:r>
                <a14:m>
                  <m:oMath xmlns:m="http://schemas.openxmlformats.org/officeDocument/2006/math">
                    <m:r>
                      <a:rPr lang="en-US" sz="160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𝑥</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𝑦</m:t>
                    </m:r>
                    <m:r>
                      <a:rPr lang="en-US" sz="1600" i="1" smtClean="0">
                        <a:latin typeface="Cambria Math" panose="02040503050406030204" pitchFamily="18" charset="0"/>
                        <a:sym typeface="Symbol" panose="05050102010706020507" pitchFamily="18" charset="2"/>
                      </a:rPr>
                      <m:t></m:t>
                    </m:r>
                  </m:oMath>
                </a14:m>
                <a:r>
                  <a:rPr lang="en-US" sz="1600" dirty="0"/>
                  <a:t>, you may write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sym typeface="Symbol" panose="05050102010706020507" pitchFamily="18" charset="2"/>
                      </a:rPr>
                      <m:t>α</m:t>
                    </m:r>
                    <m:r>
                      <a:rPr lang="en-US" sz="1600" i="1">
                        <a:latin typeface="Cambria Math" panose="02040503050406030204" pitchFamily="18" charset="0"/>
                        <a:sym typeface="Symbol" panose="05050102010706020507" pitchFamily="18" charset="2"/>
                      </a:rPr>
                      <m:t></m:t>
                    </m:r>
                    <m:r>
                      <a:rPr lang="en-US" sz="1600" i="1">
                        <a:latin typeface="Cambria Math" panose="02040503050406030204" pitchFamily="18" charset="0"/>
                        <a:sym typeface="Symbol" panose="05050102010706020507" pitchFamily="18" charset="2"/>
                      </a:rPr>
                      <m:t>𝑥</m:t>
                    </m:r>
                    <m:r>
                      <a:rPr lang="en-US" sz="1600" i="1">
                        <a:latin typeface="Cambria Math" panose="02040503050406030204" pitchFamily="18" charset="0"/>
                        <a:sym typeface="Symbol" panose="05050102010706020507" pitchFamily="18" charset="2"/>
                      </a:rPr>
                      <m:t>,</m:t>
                    </m:r>
                    <m:r>
                      <a:rPr lang="en-US" sz="1600" i="1">
                        <a:latin typeface="Cambria Math" panose="02040503050406030204" pitchFamily="18" charset="0"/>
                        <a:sym typeface="Symbol" panose="05050102010706020507" pitchFamily="18" charset="2"/>
                      </a:rPr>
                      <m:t>𝑦</m:t>
                    </m:r>
                    <m:r>
                      <a:rPr lang="en-US" sz="1600" i="1">
                        <a:latin typeface="Cambria Math" panose="02040503050406030204" pitchFamily="18" charset="0"/>
                        <a:sym typeface="Symbol" panose="05050102010706020507" pitchFamily="18" charset="2"/>
                      </a:rPr>
                      <m:t></m:t>
                    </m:r>
                  </m:oMath>
                </a14:m>
                <a:r>
                  <a:rPr lang="en-US" sz="1600" dirty="0"/>
                  <a:t>, which represents </a:t>
                </a:r>
                <a14:m>
                  <m:oMath xmlns:m="http://schemas.openxmlformats.org/officeDocument/2006/math">
                    <m:r>
                      <a:rPr lang="en-US" sz="1600" i="1">
                        <a:latin typeface="Cambria Math" panose="02040503050406030204" pitchFamily="18" charset="0"/>
                        <a:sym typeface="Symbol" panose="05050102010706020507" pitchFamily="18" charset="2"/>
                      </a:rPr>
                      <m:t></m:t>
                    </m:r>
                    <m:f>
                      <m:fPr>
                        <m:ctrlPr>
                          <a:rPr lang="en-US" sz="1600" b="0" i="1" smtClean="0">
                            <a:latin typeface="Cambria Math" panose="02040503050406030204" pitchFamily="18" charset="0"/>
                            <a:sym typeface="Symbol" panose="05050102010706020507" pitchFamily="18" charset="2"/>
                          </a:rPr>
                        </m:ctrlPr>
                      </m:fPr>
                      <m:num>
                        <m:r>
                          <a:rPr lang="en-US" sz="1600" i="1">
                            <a:latin typeface="Cambria Math" panose="02040503050406030204" pitchFamily="18" charset="0"/>
                            <a:sym typeface="Symbol" panose="05050102010706020507" pitchFamily="18" charset="2"/>
                          </a:rPr>
                          <m:t>𝑥</m:t>
                        </m:r>
                      </m:num>
                      <m:den>
                        <m:r>
                          <a:rPr lang="en-US" sz="1600" b="0" i="1" smtClean="0">
                            <a:latin typeface="Cambria Math" panose="02040503050406030204" pitchFamily="18" charset="0"/>
                            <a:sym typeface="Symbol" panose="05050102010706020507" pitchFamily="18" charset="2"/>
                          </a:rPr>
                          <m:t>𝑥</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𝑦</m:t>
                        </m:r>
                      </m:den>
                    </m:f>
                    <m:r>
                      <a:rPr lang="en-US" sz="1600" i="1">
                        <a:latin typeface="Cambria Math" panose="02040503050406030204" pitchFamily="18" charset="0"/>
                        <a:sym typeface="Symbol" panose="05050102010706020507" pitchFamily="18" charset="2"/>
                      </a:rPr>
                      <m:t>,</m:t>
                    </m:r>
                    <m:f>
                      <m:fPr>
                        <m:ctrlPr>
                          <a:rPr lang="en-US" sz="1600" b="0" i="1" smtClean="0">
                            <a:latin typeface="Cambria Math" panose="02040503050406030204" pitchFamily="18" charset="0"/>
                            <a:sym typeface="Symbol" panose="05050102010706020507" pitchFamily="18" charset="2"/>
                          </a:rPr>
                        </m:ctrlPr>
                      </m:fPr>
                      <m:num>
                        <m:r>
                          <a:rPr lang="en-US" sz="1600" i="1">
                            <a:latin typeface="Cambria Math" panose="02040503050406030204" pitchFamily="18" charset="0"/>
                            <a:sym typeface="Symbol" panose="05050102010706020507" pitchFamily="18" charset="2"/>
                          </a:rPr>
                          <m:t>𝑦</m:t>
                        </m:r>
                      </m:num>
                      <m:den>
                        <m:r>
                          <a:rPr lang="en-US" sz="1600" b="0" i="1" smtClean="0">
                            <a:latin typeface="Cambria Math" panose="02040503050406030204" pitchFamily="18" charset="0"/>
                            <a:sym typeface="Symbol" panose="05050102010706020507" pitchFamily="18" charset="2"/>
                          </a:rPr>
                          <m:t>𝑥</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𝑦</m:t>
                        </m:r>
                      </m:den>
                    </m:f>
                    <m:r>
                      <a:rPr lang="en-US" sz="1600" i="1">
                        <a:latin typeface="Cambria Math" panose="02040503050406030204" pitchFamily="18" charset="0"/>
                        <a:sym typeface="Symbol" panose="05050102010706020507" pitchFamily="18" charset="2"/>
                      </a:rPr>
                      <m:t></m:t>
                    </m:r>
                  </m:oMath>
                </a14:m>
                <a:r>
                  <a:rPr lang="en-US" sz="1600" dirty="0"/>
                  <a:t>.)</a:t>
                </a:r>
              </a:p>
            </p:txBody>
          </p:sp>
        </mc:Choice>
        <mc:Fallback xmlns="">
          <p:sp>
            <p:nvSpPr>
              <p:cNvPr id="10" name="TextBox 9">
                <a:extLst>
                  <a:ext uri="{FF2B5EF4-FFF2-40B4-BE49-F238E27FC236}">
                    <a16:creationId xmlns:a16="http://schemas.microsoft.com/office/drawing/2014/main" id="{EE7297FC-B664-458E-A3BC-F1F3A5A8039E}"/>
                  </a:ext>
                </a:extLst>
              </p:cNvPr>
              <p:cNvSpPr txBox="1">
                <a:spLocks noRot="1" noChangeAspect="1" noMove="1" noResize="1" noEditPoints="1" noAdjustHandles="1" noChangeArrowheads="1" noChangeShapeType="1" noTextEdit="1"/>
              </p:cNvSpPr>
              <p:nvPr/>
            </p:nvSpPr>
            <p:spPr>
              <a:xfrm>
                <a:off x="945802" y="3799840"/>
                <a:ext cx="10432351" cy="695511"/>
              </a:xfrm>
              <a:prstGeom prst="rect">
                <a:avLst/>
              </a:prstGeom>
              <a:blipFill>
                <a:blip r:embed="rId6"/>
                <a:stretch>
                  <a:fillRect l="-292" t="-3509" b="-1754"/>
                </a:stretch>
              </a:blipFill>
            </p:spPr>
            <p:txBody>
              <a:bodyPr/>
              <a:lstStyle/>
              <a:p>
                <a:r>
                  <a:rPr lang="en-US">
                    <a:noFill/>
                  </a:rPr>
                  <a:t> </a:t>
                </a:r>
              </a:p>
            </p:txBody>
          </p:sp>
        </mc:Fallback>
      </mc:AlternateContent>
    </p:spTree>
    <p:extLst>
      <p:ext uri="{BB962C8B-B14F-4D97-AF65-F5344CB8AC3E}">
        <p14:creationId xmlns:p14="http://schemas.microsoft.com/office/powerpoint/2010/main" val="271151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6DC6622-BAFD-4845-9686-FAA17B33B973}"/>
                  </a:ext>
                </a:extLst>
              </p:cNvPr>
              <p:cNvSpPr txBox="1"/>
              <p:nvPr/>
            </p:nvSpPr>
            <p:spPr>
              <a:xfrm>
                <a:off x="1098201" y="3090446"/>
                <a:ext cx="10432351" cy="338554"/>
              </a:xfrm>
              <a:prstGeom prst="rect">
                <a:avLst/>
              </a:prstGeom>
              <a:noFill/>
            </p:spPr>
            <p:txBody>
              <a:bodyPr wrap="square" rtlCol="0">
                <a:spAutoFit/>
              </a:bodyPr>
              <a:lstStyle/>
              <a:p>
                <a:r>
                  <a:rPr lang="en-US" sz="1600" dirty="0"/>
                  <a:t>(c) [</a:t>
                </a:r>
                <a:r>
                  <a:rPr lang="en-US" sz="1600" b="1" dirty="0"/>
                  <a:t>4 pts</a:t>
                </a:r>
                <a:r>
                  <a:rPr lang="en-US" sz="1600" dirty="0"/>
                  <a:t>] Are </a:t>
                </a:r>
                <a14:m>
                  <m:oMath xmlns:m="http://schemas.openxmlformats.org/officeDocument/2006/math">
                    <m:r>
                      <a:rPr lang="en-US" sz="1600" i="1" dirty="0" smtClean="0">
                        <a:latin typeface="Cambria Math" panose="02040503050406030204" pitchFamily="18" charset="0"/>
                      </a:rPr>
                      <m:t>𝐴</m:t>
                    </m:r>
                  </m:oMath>
                </a14:m>
                <a:r>
                  <a:rPr lang="en-US" sz="1600" dirty="0"/>
                  <a:t> and </a:t>
                </a:r>
                <a14:m>
                  <m:oMath xmlns:m="http://schemas.openxmlformats.org/officeDocument/2006/math">
                    <m:r>
                      <a:rPr lang="en-US" sz="1600" i="1" dirty="0" smtClean="0">
                        <a:latin typeface="Cambria Math" panose="02040503050406030204" pitchFamily="18" charset="0"/>
                      </a:rPr>
                      <m:t>𝐵</m:t>
                    </m:r>
                  </m:oMath>
                </a14:m>
                <a:r>
                  <a:rPr lang="en-US" sz="1600" dirty="0"/>
                  <a:t> conditionally independent given </a:t>
                </a:r>
                <a14:m>
                  <m:oMath xmlns:m="http://schemas.openxmlformats.org/officeDocument/2006/math">
                    <m:r>
                      <a:rPr lang="en-US" sz="1600" i="1" dirty="0" smtClean="0">
                        <a:latin typeface="Cambria Math" panose="02040503050406030204" pitchFamily="18" charset="0"/>
                      </a:rPr>
                      <m:t>𝐶</m:t>
                    </m:r>
                  </m:oMath>
                </a14:m>
                <a:r>
                  <a:rPr lang="en-US" sz="1600" dirty="0"/>
                  <a:t>?  Explain why or why not. </a:t>
                </a:r>
              </a:p>
            </p:txBody>
          </p:sp>
        </mc:Choice>
        <mc:Fallback xmlns="">
          <p:sp>
            <p:nvSpPr>
              <p:cNvPr id="2" name="TextBox 1">
                <a:extLst>
                  <a:ext uri="{FF2B5EF4-FFF2-40B4-BE49-F238E27FC236}">
                    <a16:creationId xmlns:a16="http://schemas.microsoft.com/office/drawing/2014/main" id="{86DC6622-BAFD-4845-9686-FAA17B33B973}"/>
                  </a:ext>
                </a:extLst>
              </p:cNvPr>
              <p:cNvSpPr txBox="1">
                <a:spLocks noRot="1" noChangeAspect="1" noMove="1" noResize="1" noEditPoints="1" noAdjustHandles="1" noChangeArrowheads="1" noChangeShapeType="1" noTextEdit="1"/>
              </p:cNvSpPr>
              <p:nvPr/>
            </p:nvSpPr>
            <p:spPr>
              <a:xfrm>
                <a:off x="1098201" y="3090446"/>
                <a:ext cx="10432351" cy="338554"/>
              </a:xfrm>
              <a:prstGeom prst="rect">
                <a:avLst/>
              </a:prstGeom>
              <a:blipFill>
                <a:blip r:embed="rId2"/>
                <a:stretch>
                  <a:fillRect l="-292" t="-5357" b="-2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E3EE1E4-D34C-4645-B63E-1F35C38C8870}"/>
                  </a:ext>
                </a:extLst>
              </p:cNvPr>
              <p:cNvSpPr txBox="1"/>
              <p:nvPr/>
            </p:nvSpPr>
            <p:spPr>
              <a:xfrm>
                <a:off x="1098201" y="734733"/>
                <a:ext cx="10432351" cy="338554"/>
              </a:xfrm>
              <a:prstGeom prst="rect">
                <a:avLst/>
              </a:prstGeom>
              <a:noFill/>
            </p:spPr>
            <p:txBody>
              <a:bodyPr wrap="square" rtlCol="0">
                <a:spAutoFit/>
              </a:bodyPr>
              <a:lstStyle/>
              <a:p>
                <a:r>
                  <a:rPr lang="en-US" sz="1600" dirty="0"/>
                  <a:t>(b) [</a:t>
                </a:r>
                <a:r>
                  <a:rPr lang="en-US" sz="1600" b="1" dirty="0"/>
                  <a:t>4 pts</a:t>
                </a:r>
                <a:r>
                  <a:rPr lang="en-US" sz="1600" dirty="0"/>
                  <a:t>] Compute the conditional probability distribution </a:t>
                </a:r>
                <a14:m>
                  <m:oMath xmlns:m="http://schemas.openxmlformats.org/officeDocument/2006/math">
                    <m:r>
                      <a:rPr lang="en-US" sz="1600" b="1" i="1" smtClean="0">
                        <a:latin typeface="Cambria Math" panose="02040503050406030204" pitchFamily="18" charset="0"/>
                      </a:rPr>
                      <m:t>𝑷</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𝐵</m:t>
                        </m:r>
                        <m:r>
                          <a:rPr lang="en-US" sz="1600" b="0" i="1" smtClean="0">
                            <a:latin typeface="Cambria Math" panose="02040503050406030204" pitchFamily="18" charset="0"/>
                          </a:rPr>
                          <m:t> </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m:t>
                    </m:r>
                    <m:r>
                      <m:rPr>
                        <m:nor/>
                      </m:rPr>
                      <a:rPr lang="en-US" sz="1600" dirty="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𝑏</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𝑐</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𝑏</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𝑐</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sz="1600" dirty="0"/>
                  <a:t>.  </a:t>
                </a:r>
              </a:p>
            </p:txBody>
          </p:sp>
        </mc:Choice>
        <mc:Fallback>
          <p:sp>
            <p:nvSpPr>
              <p:cNvPr id="3" name="TextBox 2">
                <a:extLst>
                  <a:ext uri="{FF2B5EF4-FFF2-40B4-BE49-F238E27FC236}">
                    <a16:creationId xmlns:a16="http://schemas.microsoft.com/office/drawing/2014/main" id="{FE3EE1E4-D34C-4645-B63E-1F35C38C8870}"/>
                  </a:ext>
                </a:extLst>
              </p:cNvPr>
              <p:cNvSpPr txBox="1">
                <a:spLocks noRot="1" noChangeAspect="1" noMove="1" noResize="1" noEditPoints="1" noAdjustHandles="1" noChangeArrowheads="1" noChangeShapeType="1" noTextEdit="1"/>
              </p:cNvSpPr>
              <p:nvPr/>
            </p:nvSpPr>
            <p:spPr>
              <a:xfrm>
                <a:off x="1098201" y="734733"/>
                <a:ext cx="10432351" cy="338554"/>
              </a:xfrm>
              <a:prstGeom prst="rect">
                <a:avLst/>
              </a:prstGeom>
              <a:blipFill>
                <a:blip r:embed="rId3"/>
                <a:stretch>
                  <a:fillRect l="-292" t="-5455" b="-23636"/>
                </a:stretch>
              </a:blipFill>
            </p:spPr>
            <p:txBody>
              <a:bodyPr/>
              <a:lstStyle/>
              <a:p>
                <a:r>
                  <a:rPr lang="en-US">
                    <a:noFill/>
                  </a:rPr>
                  <a:t> </a:t>
                </a:r>
              </a:p>
            </p:txBody>
          </p:sp>
        </mc:Fallback>
      </mc:AlternateContent>
    </p:spTree>
    <p:extLst>
      <p:ext uri="{BB962C8B-B14F-4D97-AF65-F5344CB8AC3E}">
        <p14:creationId xmlns:p14="http://schemas.microsoft.com/office/powerpoint/2010/main" val="287901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89A31-AC4B-4AD1-A2C3-63F930A70FD5}"/>
              </a:ext>
            </a:extLst>
          </p:cNvPr>
          <p:cNvSpPr txBox="1"/>
          <p:nvPr/>
        </p:nvSpPr>
        <p:spPr>
          <a:xfrm>
            <a:off x="735723" y="466240"/>
            <a:ext cx="2945615" cy="369332"/>
          </a:xfrm>
          <a:prstGeom prst="rect">
            <a:avLst/>
          </a:prstGeom>
          <a:noFill/>
        </p:spPr>
        <p:txBody>
          <a:bodyPr wrap="none" rtlCol="0">
            <a:spAutoFit/>
          </a:bodyPr>
          <a:lstStyle/>
          <a:p>
            <a:r>
              <a:rPr lang="en-US" dirty="0"/>
              <a:t>6. </a:t>
            </a:r>
            <a:r>
              <a:rPr lang="en-US" b="1" dirty="0"/>
              <a:t>[12 pts] </a:t>
            </a:r>
            <a:r>
              <a:rPr lang="en-US" i="1" dirty="0"/>
              <a:t>Bayesian networks</a:t>
            </a:r>
          </a:p>
        </p:txBody>
      </p:sp>
      <p:grpSp>
        <p:nvGrpSpPr>
          <p:cNvPr id="24" name="Group 23">
            <a:extLst>
              <a:ext uri="{FF2B5EF4-FFF2-40B4-BE49-F238E27FC236}">
                <a16:creationId xmlns:a16="http://schemas.microsoft.com/office/drawing/2014/main" id="{80CBB531-E33D-476B-B107-A8DCD360C090}"/>
              </a:ext>
            </a:extLst>
          </p:cNvPr>
          <p:cNvGrpSpPr/>
          <p:nvPr/>
        </p:nvGrpSpPr>
        <p:grpSpPr>
          <a:xfrm>
            <a:off x="1252156" y="1460803"/>
            <a:ext cx="5728709" cy="3465540"/>
            <a:chOff x="1362556" y="1537442"/>
            <a:chExt cx="5728709" cy="3465540"/>
          </a:xfrm>
        </p:grpSpPr>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4F5D31B9-E04D-4103-A2DC-2576C1980264}"/>
                    </a:ext>
                  </a:extLst>
                </p:cNvPr>
                <p:cNvSpPr/>
                <p:nvPr/>
              </p:nvSpPr>
              <p:spPr>
                <a:xfrm>
                  <a:off x="2843013" y="1537442"/>
                  <a:ext cx="1418253"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Winter</a:t>
                  </a: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𝑊</m:t>
                      </m:r>
                    </m:oMath>
                  </a14:m>
                  <a:r>
                    <a:rPr lang="en-US" dirty="0">
                      <a:solidFill>
                        <a:schemeClr val="tx1"/>
                      </a:solidFill>
                    </a:rPr>
                    <a:t>)</a:t>
                  </a:r>
                </a:p>
              </p:txBody>
            </p:sp>
          </mc:Choice>
          <mc:Fallback xmlns="">
            <p:sp>
              <p:nvSpPr>
                <p:cNvPr id="3" name="Oval 2">
                  <a:extLst>
                    <a:ext uri="{FF2B5EF4-FFF2-40B4-BE49-F238E27FC236}">
                      <a16:creationId xmlns:a16="http://schemas.microsoft.com/office/drawing/2014/main" id="{4F5D31B9-E04D-4103-A2DC-2576C1980264}"/>
                    </a:ext>
                  </a:extLst>
                </p:cNvPr>
                <p:cNvSpPr>
                  <a:spLocks noRot="1" noChangeAspect="1" noMove="1" noResize="1" noEditPoints="1" noAdjustHandles="1" noChangeArrowheads="1" noChangeShapeType="1" noTextEdit="1"/>
                </p:cNvSpPr>
                <p:nvPr/>
              </p:nvSpPr>
              <p:spPr>
                <a:xfrm>
                  <a:off x="2843013" y="1537442"/>
                  <a:ext cx="1418253" cy="718457"/>
                </a:xfrm>
                <a:prstGeom prst="ellipse">
                  <a:avLst/>
                </a:prstGeom>
                <a:blipFill>
                  <a:blip r:embed="rId2"/>
                  <a:stretch>
                    <a:fillRect b="-7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9198606-896D-471D-8738-1D1E26660558}"/>
                    </a:ext>
                  </a:extLst>
                </p:cNvPr>
                <p:cNvSpPr/>
                <p:nvPr/>
              </p:nvSpPr>
              <p:spPr>
                <a:xfrm>
                  <a:off x="1362556" y="3012450"/>
                  <a:ext cx="1576586"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Sprinkler</a:t>
                  </a: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𝑆</m:t>
                      </m:r>
                    </m:oMath>
                  </a14:m>
                  <a:r>
                    <a:rPr lang="en-US" dirty="0">
                      <a:solidFill>
                        <a:schemeClr val="tx1"/>
                      </a:solidFill>
                    </a:rPr>
                    <a:t>)</a:t>
                  </a:r>
                </a:p>
              </p:txBody>
            </p:sp>
          </mc:Choice>
          <mc:Fallback xmlns="">
            <p:sp>
              <p:nvSpPr>
                <p:cNvPr id="4" name="Oval 3">
                  <a:extLst>
                    <a:ext uri="{FF2B5EF4-FFF2-40B4-BE49-F238E27FC236}">
                      <a16:creationId xmlns:a16="http://schemas.microsoft.com/office/drawing/2014/main" id="{99198606-896D-471D-8738-1D1E26660558}"/>
                    </a:ext>
                  </a:extLst>
                </p:cNvPr>
                <p:cNvSpPr>
                  <a:spLocks noRot="1" noChangeAspect="1" noMove="1" noResize="1" noEditPoints="1" noAdjustHandles="1" noChangeArrowheads="1" noChangeShapeType="1" noTextEdit="1"/>
                </p:cNvSpPr>
                <p:nvPr/>
              </p:nvSpPr>
              <p:spPr>
                <a:xfrm>
                  <a:off x="1362556" y="3012450"/>
                  <a:ext cx="1576586" cy="718457"/>
                </a:xfrm>
                <a:prstGeom prst="ellipse">
                  <a:avLst/>
                </a:prstGeom>
                <a:blipFill>
                  <a:blip r:embed="rId3"/>
                  <a:stretch>
                    <a:fillRect b="-7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910B020-7E8C-442B-82B7-90B76F324FED}"/>
                    </a:ext>
                  </a:extLst>
                </p:cNvPr>
                <p:cNvSpPr/>
                <p:nvPr/>
              </p:nvSpPr>
              <p:spPr>
                <a:xfrm>
                  <a:off x="4166530" y="3012451"/>
                  <a:ext cx="1418253"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Rain</a:t>
                  </a: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𝑅</m:t>
                      </m:r>
                    </m:oMath>
                  </a14:m>
                  <a:r>
                    <a:rPr lang="en-US" dirty="0">
                      <a:solidFill>
                        <a:schemeClr val="tx1"/>
                      </a:solidFill>
                    </a:rPr>
                    <a:t>)</a:t>
                  </a:r>
                </a:p>
              </p:txBody>
            </p:sp>
          </mc:Choice>
          <mc:Fallback xmlns="">
            <p:sp>
              <p:nvSpPr>
                <p:cNvPr id="5" name="Oval 4">
                  <a:extLst>
                    <a:ext uri="{FF2B5EF4-FFF2-40B4-BE49-F238E27FC236}">
                      <a16:creationId xmlns:a16="http://schemas.microsoft.com/office/drawing/2014/main" id="{2910B020-7E8C-442B-82B7-90B76F324FED}"/>
                    </a:ext>
                  </a:extLst>
                </p:cNvPr>
                <p:cNvSpPr>
                  <a:spLocks noRot="1" noChangeAspect="1" noMove="1" noResize="1" noEditPoints="1" noAdjustHandles="1" noChangeArrowheads="1" noChangeShapeType="1" noTextEdit="1"/>
                </p:cNvSpPr>
                <p:nvPr/>
              </p:nvSpPr>
              <p:spPr>
                <a:xfrm>
                  <a:off x="4166530" y="3012451"/>
                  <a:ext cx="1418253" cy="718457"/>
                </a:xfrm>
                <a:prstGeom prst="ellipse">
                  <a:avLst/>
                </a:prstGeom>
                <a:blipFill>
                  <a:blip r:embed="rId4"/>
                  <a:stretch>
                    <a:fillRect b="-7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2B5C465A-6DB2-4687-AF3A-C6643A4292EE}"/>
                    </a:ext>
                  </a:extLst>
                </p:cNvPr>
                <p:cNvSpPr/>
                <p:nvPr/>
              </p:nvSpPr>
              <p:spPr>
                <a:xfrm>
                  <a:off x="2763846" y="4284525"/>
                  <a:ext cx="1576586"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WetGrass</a:t>
                  </a:r>
                  <a:endParaRPr lang="en-US" i="1" dirty="0">
                    <a:solidFill>
                      <a:schemeClr val="tx1"/>
                    </a:solidFill>
                  </a:endParaRP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𝑊𝐺</m:t>
                      </m:r>
                    </m:oMath>
                  </a14:m>
                  <a:r>
                    <a:rPr lang="en-US" dirty="0">
                      <a:solidFill>
                        <a:schemeClr val="tx1"/>
                      </a:solidFill>
                    </a:rPr>
                    <a:t>)</a:t>
                  </a:r>
                </a:p>
              </p:txBody>
            </p:sp>
          </mc:Choice>
          <mc:Fallback xmlns="">
            <p:sp>
              <p:nvSpPr>
                <p:cNvPr id="6" name="Oval 5">
                  <a:extLst>
                    <a:ext uri="{FF2B5EF4-FFF2-40B4-BE49-F238E27FC236}">
                      <a16:creationId xmlns:a16="http://schemas.microsoft.com/office/drawing/2014/main" id="{2B5C465A-6DB2-4687-AF3A-C6643A4292EE}"/>
                    </a:ext>
                  </a:extLst>
                </p:cNvPr>
                <p:cNvSpPr>
                  <a:spLocks noRot="1" noChangeAspect="1" noMove="1" noResize="1" noEditPoints="1" noAdjustHandles="1" noChangeArrowheads="1" noChangeShapeType="1" noTextEdit="1"/>
                </p:cNvSpPr>
                <p:nvPr/>
              </p:nvSpPr>
              <p:spPr>
                <a:xfrm>
                  <a:off x="2763846" y="4284525"/>
                  <a:ext cx="1576586" cy="718457"/>
                </a:xfrm>
                <a:prstGeom prst="ellipse">
                  <a:avLst/>
                </a:prstGeom>
                <a:blipFill>
                  <a:blip r:embed="rId5"/>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C869617E-3587-41CD-B1AF-FB9D5B5B8749}"/>
                    </a:ext>
                  </a:extLst>
                </p:cNvPr>
                <p:cNvSpPr/>
                <p:nvPr/>
              </p:nvSpPr>
              <p:spPr>
                <a:xfrm>
                  <a:off x="4996973" y="4284524"/>
                  <a:ext cx="2094292"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SlipperyRoad</a:t>
                  </a:r>
                  <a:endParaRPr lang="en-US" i="1" dirty="0">
                    <a:solidFill>
                      <a:schemeClr val="tx1"/>
                    </a:solidFill>
                  </a:endParaRP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𝑆𝑅</m:t>
                      </m:r>
                    </m:oMath>
                  </a14:m>
                  <a:r>
                    <a:rPr lang="en-US" dirty="0">
                      <a:solidFill>
                        <a:schemeClr val="tx1"/>
                      </a:solidFill>
                    </a:rPr>
                    <a:t>)</a:t>
                  </a:r>
                </a:p>
              </p:txBody>
            </p:sp>
          </mc:Choice>
          <mc:Fallback xmlns="">
            <p:sp>
              <p:nvSpPr>
                <p:cNvPr id="7" name="Oval 6">
                  <a:extLst>
                    <a:ext uri="{FF2B5EF4-FFF2-40B4-BE49-F238E27FC236}">
                      <a16:creationId xmlns:a16="http://schemas.microsoft.com/office/drawing/2014/main" id="{C869617E-3587-41CD-B1AF-FB9D5B5B8749}"/>
                    </a:ext>
                  </a:extLst>
                </p:cNvPr>
                <p:cNvSpPr>
                  <a:spLocks noRot="1" noChangeAspect="1" noMove="1" noResize="1" noEditPoints="1" noAdjustHandles="1" noChangeArrowheads="1" noChangeShapeType="1" noTextEdit="1"/>
                </p:cNvSpPr>
                <p:nvPr/>
              </p:nvSpPr>
              <p:spPr>
                <a:xfrm>
                  <a:off x="4996973" y="4284524"/>
                  <a:ext cx="2094292" cy="718457"/>
                </a:xfrm>
                <a:prstGeom prst="ellipse">
                  <a:avLst/>
                </a:prstGeom>
                <a:blipFill>
                  <a:blip r:embed="rId6"/>
                  <a:stretch>
                    <a:fillRect b="-7500"/>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D084D1D-6CF7-419E-A81A-0C23FDD70B2B}"/>
                </a:ext>
              </a:extLst>
            </p:cNvPr>
            <p:cNvCxnSpPr>
              <a:stCxn id="3" idx="3"/>
              <a:endCxn id="4" idx="0"/>
            </p:cNvCxnSpPr>
            <p:nvPr/>
          </p:nvCxnSpPr>
          <p:spPr>
            <a:xfrm flipH="1">
              <a:off x="2150849" y="2150683"/>
              <a:ext cx="899862" cy="861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95E66E9-8E9B-403F-9661-EA8297BFA9F6}"/>
                </a:ext>
              </a:extLst>
            </p:cNvPr>
            <p:cNvCxnSpPr>
              <a:stCxn id="3" idx="5"/>
              <a:endCxn id="5" idx="0"/>
            </p:cNvCxnSpPr>
            <p:nvPr/>
          </p:nvCxnSpPr>
          <p:spPr>
            <a:xfrm>
              <a:off x="4053568" y="2150683"/>
              <a:ext cx="822089" cy="861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E778FF-6D0C-43B9-A460-276A53826312}"/>
                </a:ext>
              </a:extLst>
            </p:cNvPr>
            <p:cNvCxnSpPr>
              <a:stCxn id="5" idx="3"/>
              <a:endCxn id="6" idx="0"/>
            </p:cNvCxnSpPr>
            <p:nvPr/>
          </p:nvCxnSpPr>
          <p:spPr>
            <a:xfrm flipH="1">
              <a:off x="3552139" y="3625692"/>
              <a:ext cx="822089" cy="658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135C9D-F827-4C7E-8724-5B78D1CC6452}"/>
                </a:ext>
              </a:extLst>
            </p:cNvPr>
            <p:cNvCxnSpPr>
              <a:stCxn id="4" idx="4"/>
              <a:endCxn id="6" idx="1"/>
            </p:cNvCxnSpPr>
            <p:nvPr/>
          </p:nvCxnSpPr>
          <p:spPr>
            <a:xfrm>
              <a:off x="2150849" y="3730907"/>
              <a:ext cx="843883" cy="658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3C39829-FE49-4F75-9B4B-FB0EA3273869}"/>
                </a:ext>
              </a:extLst>
            </p:cNvPr>
            <p:cNvCxnSpPr>
              <a:stCxn id="5" idx="5"/>
              <a:endCxn id="7" idx="0"/>
            </p:cNvCxnSpPr>
            <p:nvPr/>
          </p:nvCxnSpPr>
          <p:spPr>
            <a:xfrm>
              <a:off x="5377085" y="3625692"/>
              <a:ext cx="667034" cy="658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18" name="Table 18">
                <a:extLst>
                  <a:ext uri="{FF2B5EF4-FFF2-40B4-BE49-F238E27FC236}">
                    <a16:creationId xmlns:a16="http://schemas.microsoft.com/office/drawing/2014/main" id="{C1781554-7982-4EBE-952C-2E103D62CF00}"/>
                  </a:ext>
                </a:extLst>
              </p:cNvPr>
              <p:cNvGraphicFramePr>
                <a:graphicFrameLocks noGrp="1"/>
              </p:cNvGraphicFramePr>
              <p:nvPr>
                <p:extLst>
                  <p:ext uri="{D42A27DB-BD31-4B8C-83A1-F6EECF244321}">
                    <p14:modId xmlns:p14="http://schemas.microsoft.com/office/powerpoint/2010/main" val="602479034"/>
                  </p:ext>
                </p:extLst>
              </p:nvPr>
            </p:nvGraphicFramePr>
            <p:xfrm>
              <a:off x="1438065" y="1482522"/>
              <a:ext cx="1215381" cy="609600"/>
            </p:xfrm>
            <a:graphic>
              <a:graphicData uri="http://schemas.openxmlformats.org/drawingml/2006/table">
                <a:tbl>
                  <a:tblPr firstRow="1" bandRow="1">
                    <a:tableStyleId>{5940675A-B579-460E-94D1-54222C63F5DA}</a:tableStyleId>
                  </a:tblPr>
                  <a:tblGrid>
                    <a:gridCol w="1215381">
                      <a:extLst>
                        <a:ext uri="{9D8B030D-6E8A-4147-A177-3AD203B41FA5}">
                          <a16:colId xmlns:a16="http://schemas.microsoft.com/office/drawing/2014/main" val="2837315760"/>
                        </a:ext>
                      </a:extLst>
                    </a:gridCol>
                  </a:tblGrid>
                  <a:tr h="282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𝑊</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4218650084"/>
                      </a:ext>
                    </a:extLst>
                  </a:tr>
                  <a:tr h="282608">
                    <a:tc>
                      <a:txBody>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.6</m:t>
                                </m:r>
                              </m:oMath>
                            </m:oMathPara>
                          </a14:m>
                          <a:endParaRPr lang="en-US" sz="1400" dirty="0"/>
                        </a:p>
                      </a:txBody>
                      <a:tcPr/>
                    </a:tc>
                    <a:extLst>
                      <a:ext uri="{0D108BD9-81ED-4DB2-BD59-A6C34878D82A}">
                        <a16:rowId xmlns:a16="http://schemas.microsoft.com/office/drawing/2014/main" val="151360305"/>
                      </a:ext>
                    </a:extLst>
                  </a:tr>
                </a:tbl>
              </a:graphicData>
            </a:graphic>
          </p:graphicFrame>
        </mc:Choice>
        <mc:Fallback xmlns="">
          <p:graphicFrame>
            <p:nvGraphicFramePr>
              <p:cNvPr id="18" name="Table 18">
                <a:extLst>
                  <a:ext uri="{FF2B5EF4-FFF2-40B4-BE49-F238E27FC236}">
                    <a16:creationId xmlns:a16="http://schemas.microsoft.com/office/drawing/2014/main" id="{C1781554-7982-4EBE-952C-2E103D62CF00}"/>
                  </a:ext>
                </a:extLst>
              </p:cNvPr>
              <p:cNvGraphicFramePr>
                <a:graphicFrameLocks noGrp="1"/>
              </p:cNvGraphicFramePr>
              <p:nvPr>
                <p:extLst>
                  <p:ext uri="{D42A27DB-BD31-4B8C-83A1-F6EECF244321}">
                    <p14:modId xmlns:p14="http://schemas.microsoft.com/office/powerpoint/2010/main" val="602479034"/>
                  </p:ext>
                </p:extLst>
              </p:nvPr>
            </p:nvGraphicFramePr>
            <p:xfrm>
              <a:off x="1438065" y="1482522"/>
              <a:ext cx="1215381" cy="609600"/>
            </p:xfrm>
            <a:graphic>
              <a:graphicData uri="http://schemas.openxmlformats.org/drawingml/2006/table">
                <a:tbl>
                  <a:tblPr firstRow="1" bandRow="1">
                    <a:tableStyleId>{5940675A-B579-460E-94D1-54222C63F5DA}</a:tableStyleId>
                  </a:tblPr>
                  <a:tblGrid>
                    <a:gridCol w="1215381">
                      <a:extLst>
                        <a:ext uri="{9D8B030D-6E8A-4147-A177-3AD203B41FA5}">
                          <a16:colId xmlns:a16="http://schemas.microsoft.com/office/drawing/2014/main" val="2837315760"/>
                        </a:ext>
                      </a:extLst>
                    </a:gridCol>
                  </a:tblGrid>
                  <a:tr h="304800">
                    <a:tc>
                      <a:txBody>
                        <a:bodyPr/>
                        <a:lstStyle/>
                        <a:p>
                          <a:endParaRPr lang="en-US"/>
                        </a:p>
                      </a:txBody>
                      <a:tcPr>
                        <a:blipFill>
                          <a:blip r:embed="rId7"/>
                          <a:stretch>
                            <a:fillRect l="-498" t="-3922" r="-995" b="-101961"/>
                          </a:stretch>
                        </a:blipFill>
                      </a:tcPr>
                    </a:tc>
                    <a:extLst>
                      <a:ext uri="{0D108BD9-81ED-4DB2-BD59-A6C34878D82A}">
                        <a16:rowId xmlns:a16="http://schemas.microsoft.com/office/drawing/2014/main" val="4218650084"/>
                      </a:ext>
                    </a:extLst>
                  </a:tr>
                  <a:tr h="304800">
                    <a:tc>
                      <a:txBody>
                        <a:bodyPr/>
                        <a:lstStyle/>
                        <a:p>
                          <a:endParaRPr lang="en-US"/>
                        </a:p>
                      </a:txBody>
                      <a:tcPr>
                        <a:blipFill>
                          <a:blip r:embed="rId7"/>
                          <a:stretch>
                            <a:fillRect l="-498" t="-106000" r="-995" b="-4000"/>
                          </a:stretch>
                        </a:blipFill>
                      </a:tcPr>
                    </a:tc>
                    <a:extLst>
                      <a:ext uri="{0D108BD9-81ED-4DB2-BD59-A6C34878D82A}">
                        <a16:rowId xmlns:a16="http://schemas.microsoft.com/office/drawing/2014/main" val="1513603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3" name="Table 23">
                <a:extLst>
                  <a:ext uri="{FF2B5EF4-FFF2-40B4-BE49-F238E27FC236}">
                    <a16:creationId xmlns:a16="http://schemas.microsoft.com/office/drawing/2014/main" id="{D531E766-FEAA-4590-9A92-4D0582030455}"/>
                  </a:ext>
                </a:extLst>
              </p:cNvPr>
              <p:cNvGraphicFramePr>
                <a:graphicFrameLocks noGrp="1"/>
              </p:cNvGraphicFramePr>
              <p:nvPr>
                <p:extLst>
                  <p:ext uri="{D42A27DB-BD31-4B8C-83A1-F6EECF244321}">
                    <p14:modId xmlns:p14="http://schemas.microsoft.com/office/powerpoint/2010/main" val="3262056489"/>
                  </p:ext>
                </p:extLst>
              </p:nvPr>
            </p:nvGraphicFramePr>
            <p:xfrm>
              <a:off x="74705" y="3714917"/>
              <a:ext cx="1922200" cy="914400"/>
            </p:xfrm>
            <a:graphic>
              <a:graphicData uri="http://schemas.openxmlformats.org/drawingml/2006/table">
                <a:tbl>
                  <a:tblPr firstRow="1" bandRow="1">
                    <a:tableStyleId>{5940675A-B579-460E-94D1-54222C63F5DA}</a:tableStyleId>
                  </a:tblPr>
                  <a:tblGrid>
                    <a:gridCol w="526051">
                      <a:extLst>
                        <a:ext uri="{9D8B030D-6E8A-4147-A177-3AD203B41FA5}">
                          <a16:colId xmlns:a16="http://schemas.microsoft.com/office/drawing/2014/main" val="2590624961"/>
                        </a:ext>
                      </a:extLst>
                    </a:gridCol>
                    <a:gridCol w="1396149">
                      <a:extLst>
                        <a:ext uri="{9D8B030D-6E8A-4147-A177-3AD203B41FA5}">
                          <a16:colId xmlns:a16="http://schemas.microsoft.com/office/drawing/2014/main" val="3272987042"/>
                        </a:ext>
                      </a:extLst>
                    </a:gridCol>
                  </a:tblGrid>
                  <a:tr h="295800">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𝑊</m:t>
                                </m:r>
                              </m:oMath>
                            </m:oMathPara>
                          </a14:m>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 | </m:t>
                              </m:r>
                              <m:r>
                                <a:rPr lang="en-US" sz="1400" b="0" i="1" dirty="0" smtClean="0">
                                  <a:solidFill>
                                    <a:schemeClr val="tx1"/>
                                  </a:solidFill>
                                  <a:latin typeface="Cambria Math" panose="02040503050406030204" pitchFamily="18" charset="0"/>
                                </a:rPr>
                                <m:t>𝑊</m:t>
                              </m:r>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145532102"/>
                      </a:ext>
                    </a:extLst>
                  </a:tr>
                  <a:tr h="295800">
                    <a:tc>
                      <a:txBody>
                        <a:bodyPr/>
                        <a:lstStyle/>
                        <a:p>
                          <a:pPr algn="ctr"/>
                          <a:r>
                            <a:rPr lang="en-US" sz="1400" i="1" dirty="0"/>
                            <a:t>true</a:t>
                          </a:r>
                        </a:p>
                      </a:txBody>
                      <a:tcPr/>
                    </a:tc>
                    <a:tc>
                      <a:txBody>
                        <a:bodyPr/>
                        <a:lstStyle/>
                        <a:p>
                          <a:pPr algn="ctr"/>
                          <a:r>
                            <a:rPr lang="en-US" sz="1400" dirty="0"/>
                            <a:t>.2</a:t>
                          </a:r>
                        </a:p>
                      </a:txBody>
                      <a:tcPr/>
                    </a:tc>
                    <a:extLst>
                      <a:ext uri="{0D108BD9-81ED-4DB2-BD59-A6C34878D82A}">
                        <a16:rowId xmlns:a16="http://schemas.microsoft.com/office/drawing/2014/main" val="4267943153"/>
                      </a:ext>
                    </a:extLst>
                  </a:tr>
                  <a:tr h="295800">
                    <a:tc>
                      <a:txBody>
                        <a:bodyPr/>
                        <a:lstStyle/>
                        <a:p>
                          <a:pPr algn="ctr"/>
                          <a:r>
                            <a:rPr lang="en-US" sz="1400" i="1" dirty="0"/>
                            <a:t>false</a:t>
                          </a:r>
                        </a:p>
                      </a:txBody>
                      <a:tcPr/>
                    </a:tc>
                    <a:tc>
                      <a:txBody>
                        <a:bodyPr/>
                        <a:lstStyle/>
                        <a:p>
                          <a:pPr algn="ctr"/>
                          <a:r>
                            <a:rPr lang="en-US" sz="1400" dirty="0"/>
                            <a:t>.75</a:t>
                          </a:r>
                        </a:p>
                      </a:txBody>
                      <a:tcPr/>
                    </a:tc>
                    <a:extLst>
                      <a:ext uri="{0D108BD9-81ED-4DB2-BD59-A6C34878D82A}">
                        <a16:rowId xmlns:a16="http://schemas.microsoft.com/office/drawing/2014/main" val="2502843762"/>
                      </a:ext>
                    </a:extLst>
                  </a:tr>
                </a:tbl>
              </a:graphicData>
            </a:graphic>
          </p:graphicFrame>
        </mc:Choice>
        <mc:Fallback xmlns="">
          <p:graphicFrame>
            <p:nvGraphicFramePr>
              <p:cNvPr id="23" name="Table 23">
                <a:extLst>
                  <a:ext uri="{FF2B5EF4-FFF2-40B4-BE49-F238E27FC236}">
                    <a16:creationId xmlns:a16="http://schemas.microsoft.com/office/drawing/2014/main" id="{D531E766-FEAA-4590-9A92-4D0582030455}"/>
                  </a:ext>
                </a:extLst>
              </p:cNvPr>
              <p:cNvGraphicFramePr>
                <a:graphicFrameLocks noGrp="1"/>
              </p:cNvGraphicFramePr>
              <p:nvPr>
                <p:extLst>
                  <p:ext uri="{D42A27DB-BD31-4B8C-83A1-F6EECF244321}">
                    <p14:modId xmlns:p14="http://schemas.microsoft.com/office/powerpoint/2010/main" val="3262056489"/>
                  </p:ext>
                </p:extLst>
              </p:nvPr>
            </p:nvGraphicFramePr>
            <p:xfrm>
              <a:off x="74705" y="3714917"/>
              <a:ext cx="1922200" cy="914400"/>
            </p:xfrm>
            <a:graphic>
              <a:graphicData uri="http://schemas.openxmlformats.org/drawingml/2006/table">
                <a:tbl>
                  <a:tblPr firstRow="1" bandRow="1">
                    <a:tableStyleId>{5940675A-B579-460E-94D1-54222C63F5DA}</a:tableStyleId>
                  </a:tblPr>
                  <a:tblGrid>
                    <a:gridCol w="526051">
                      <a:extLst>
                        <a:ext uri="{9D8B030D-6E8A-4147-A177-3AD203B41FA5}">
                          <a16:colId xmlns:a16="http://schemas.microsoft.com/office/drawing/2014/main" val="2590624961"/>
                        </a:ext>
                      </a:extLst>
                    </a:gridCol>
                    <a:gridCol w="1396149">
                      <a:extLst>
                        <a:ext uri="{9D8B030D-6E8A-4147-A177-3AD203B41FA5}">
                          <a16:colId xmlns:a16="http://schemas.microsoft.com/office/drawing/2014/main" val="3272987042"/>
                        </a:ext>
                      </a:extLst>
                    </a:gridCol>
                  </a:tblGrid>
                  <a:tr h="304800">
                    <a:tc>
                      <a:txBody>
                        <a:bodyPr/>
                        <a:lstStyle/>
                        <a:p>
                          <a:endParaRPr lang="en-US"/>
                        </a:p>
                      </a:txBody>
                      <a:tcPr>
                        <a:blipFill>
                          <a:blip r:embed="rId8"/>
                          <a:stretch>
                            <a:fillRect l="-1163" t="-2000" r="-269767" b="-222000"/>
                          </a:stretch>
                        </a:blipFill>
                      </a:tcPr>
                    </a:tc>
                    <a:tc>
                      <a:txBody>
                        <a:bodyPr/>
                        <a:lstStyle/>
                        <a:p>
                          <a:endParaRPr lang="en-US"/>
                        </a:p>
                      </a:txBody>
                      <a:tcPr>
                        <a:blipFill>
                          <a:blip r:embed="rId8"/>
                          <a:stretch>
                            <a:fillRect l="-37826" t="-2000" r="-870" b="-222000"/>
                          </a:stretch>
                        </a:blipFill>
                      </a:tcPr>
                    </a:tc>
                    <a:extLst>
                      <a:ext uri="{0D108BD9-81ED-4DB2-BD59-A6C34878D82A}">
                        <a16:rowId xmlns:a16="http://schemas.microsoft.com/office/drawing/2014/main" val="145532102"/>
                      </a:ext>
                    </a:extLst>
                  </a:tr>
                  <a:tr h="304800">
                    <a:tc>
                      <a:txBody>
                        <a:bodyPr/>
                        <a:lstStyle/>
                        <a:p>
                          <a:pPr algn="ctr"/>
                          <a:r>
                            <a:rPr lang="en-US" sz="1400" i="1" dirty="0"/>
                            <a:t>true</a:t>
                          </a:r>
                        </a:p>
                      </a:txBody>
                      <a:tcPr/>
                    </a:tc>
                    <a:tc>
                      <a:txBody>
                        <a:bodyPr/>
                        <a:lstStyle/>
                        <a:p>
                          <a:pPr algn="ctr"/>
                          <a:r>
                            <a:rPr lang="en-US" sz="1400" dirty="0"/>
                            <a:t>.2</a:t>
                          </a:r>
                        </a:p>
                      </a:txBody>
                      <a:tcPr/>
                    </a:tc>
                    <a:extLst>
                      <a:ext uri="{0D108BD9-81ED-4DB2-BD59-A6C34878D82A}">
                        <a16:rowId xmlns:a16="http://schemas.microsoft.com/office/drawing/2014/main" val="4267943153"/>
                      </a:ext>
                    </a:extLst>
                  </a:tr>
                  <a:tr h="304800">
                    <a:tc>
                      <a:txBody>
                        <a:bodyPr/>
                        <a:lstStyle/>
                        <a:p>
                          <a:pPr algn="ctr"/>
                          <a:r>
                            <a:rPr lang="en-US" sz="1400" i="1" dirty="0"/>
                            <a:t>false</a:t>
                          </a:r>
                        </a:p>
                      </a:txBody>
                      <a:tcPr/>
                    </a:tc>
                    <a:tc>
                      <a:txBody>
                        <a:bodyPr/>
                        <a:lstStyle/>
                        <a:p>
                          <a:pPr algn="ctr"/>
                          <a:r>
                            <a:rPr lang="en-US" sz="1400" dirty="0"/>
                            <a:t>.75</a:t>
                          </a:r>
                        </a:p>
                      </a:txBody>
                      <a:tcPr/>
                    </a:tc>
                    <a:extLst>
                      <a:ext uri="{0D108BD9-81ED-4DB2-BD59-A6C34878D82A}">
                        <a16:rowId xmlns:a16="http://schemas.microsoft.com/office/drawing/2014/main" val="25028437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5" name="Table 23">
                <a:extLst>
                  <a:ext uri="{FF2B5EF4-FFF2-40B4-BE49-F238E27FC236}">
                    <a16:creationId xmlns:a16="http://schemas.microsoft.com/office/drawing/2014/main" id="{44DA4B0C-E389-4038-908B-D901B79C195B}"/>
                  </a:ext>
                </a:extLst>
              </p:cNvPr>
              <p:cNvGraphicFramePr>
                <a:graphicFrameLocks noGrp="1"/>
              </p:cNvGraphicFramePr>
              <p:nvPr>
                <p:extLst>
                  <p:ext uri="{D42A27DB-BD31-4B8C-83A1-F6EECF244321}">
                    <p14:modId xmlns:p14="http://schemas.microsoft.com/office/powerpoint/2010/main" val="1189779367"/>
                  </p:ext>
                </p:extLst>
              </p:nvPr>
            </p:nvGraphicFramePr>
            <p:xfrm>
              <a:off x="5654625" y="2881722"/>
              <a:ext cx="2094292" cy="914400"/>
            </p:xfrm>
            <a:graphic>
              <a:graphicData uri="http://schemas.openxmlformats.org/drawingml/2006/table">
                <a:tbl>
                  <a:tblPr firstRow="1" bandRow="1">
                    <a:tableStyleId>{5940675A-B579-460E-94D1-54222C63F5DA}</a:tableStyleId>
                  </a:tblPr>
                  <a:tblGrid>
                    <a:gridCol w="629667">
                      <a:extLst>
                        <a:ext uri="{9D8B030D-6E8A-4147-A177-3AD203B41FA5}">
                          <a16:colId xmlns:a16="http://schemas.microsoft.com/office/drawing/2014/main" val="2590624961"/>
                        </a:ext>
                      </a:extLst>
                    </a:gridCol>
                    <a:gridCol w="1464625">
                      <a:extLst>
                        <a:ext uri="{9D8B030D-6E8A-4147-A177-3AD203B41FA5}">
                          <a16:colId xmlns:a16="http://schemas.microsoft.com/office/drawing/2014/main" val="3272987042"/>
                        </a:ext>
                      </a:extLst>
                    </a:gridCol>
                  </a:tblGrid>
                  <a:tr h="300651">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𝑊</m:t>
                                </m:r>
                              </m:oMath>
                            </m:oMathPara>
                          </a14:m>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 | </m:t>
                              </m:r>
                              <m:r>
                                <a:rPr lang="en-US" sz="1400" b="0" i="1" dirty="0" smtClean="0">
                                  <a:solidFill>
                                    <a:schemeClr val="tx1"/>
                                  </a:solidFill>
                                  <a:latin typeface="Cambria Math" panose="02040503050406030204" pitchFamily="18" charset="0"/>
                                </a:rPr>
                                <m:t>𝑊</m:t>
                              </m:r>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145532102"/>
                      </a:ext>
                    </a:extLst>
                  </a:tr>
                  <a:tr h="300651">
                    <a:tc>
                      <a:txBody>
                        <a:bodyPr/>
                        <a:lstStyle/>
                        <a:p>
                          <a:pPr algn="ctr"/>
                          <a:r>
                            <a:rPr lang="en-US" sz="1400" i="1" dirty="0"/>
                            <a:t>true</a:t>
                          </a:r>
                        </a:p>
                      </a:txBody>
                      <a:tcPr/>
                    </a:tc>
                    <a:tc>
                      <a:txBody>
                        <a:bodyPr/>
                        <a:lstStyle/>
                        <a:p>
                          <a:pPr algn="ctr"/>
                          <a:r>
                            <a:rPr lang="en-US" sz="1400" dirty="0"/>
                            <a:t>.8</a:t>
                          </a:r>
                        </a:p>
                      </a:txBody>
                      <a:tcPr/>
                    </a:tc>
                    <a:extLst>
                      <a:ext uri="{0D108BD9-81ED-4DB2-BD59-A6C34878D82A}">
                        <a16:rowId xmlns:a16="http://schemas.microsoft.com/office/drawing/2014/main" val="4267943153"/>
                      </a:ext>
                    </a:extLst>
                  </a:tr>
                  <a:tr h="300651">
                    <a:tc>
                      <a:txBody>
                        <a:bodyPr/>
                        <a:lstStyle/>
                        <a:p>
                          <a:pPr algn="ctr"/>
                          <a:r>
                            <a:rPr lang="en-US" sz="1400" i="1" dirty="0"/>
                            <a:t>false</a:t>
                          </a:r>
                        </a:p>
                      </a:txBody>
                      <a:tcPr/>
                    </a:tc>
                    <a:tc>
                      <a:txBody>
                        <a:bodyPr/>
                        <a:lstStyle/>
                        <a:p>
                          <a:pPr algn="ctr"/>
                          <a:r>
                            <a:rPr lang="en-US" sz="1400" dirty="0"/>
                            <a:t>.1</a:t>
                          </a:r>
                        </a:p>
                      </a:txBody>
                      <a:tcPr/>
                    </a:tc>
                    <a:extLst>
                      <a:ext uri="{0D108BD9-81ED-4DB2-BD59-A6C34878D82A}">
                        <a16:rowId xmlns:a16="http://schemas.microsoft.com/office/drawing/2014/main" val="2502843762"/>
                      </a:ext>
                    </a:extLst>
                  </a:tr>
                </a:tbl>
              </a:graphicData>
            </a:graphic>
          </p:graphicFrame>
        </mc:Choice>
        <mc:Fallback xmlns="">
          <p:graphicFrame>
            <p:nvGraphicFramePr>
              <p:cNvPr id="25" name="Table 23">
                <a:extLst>
                  <a:ext uri="{FF2B5EF4-FFF2-40B4-BE49-F238E27FC236}">
                    <a16:creationId xmlns:a16="http://schemas.microsoft.com/office/drawing/2014/main" id="{44DA4B0C-E389-4038-908B-D901B79C195B}"/>
                  </a:ext>
                </a:extLst>
              </p:cNvPr>
              <p:cNvGraphicFramePr>
                <a:graphicFrameLocks noGrp="1"/>
              </p:cNvGraphicFramePr>
              <p:nvPr>
                <p:extLst>
                  <p:ext uri="{D42A27DB-BD31-4B8C-83A1-F6EECF244321}">
                    <p14:modId xmlns:p14="http://schemas.microsoft.com/office/powerpoint/2010/main" val="1189779367"/>
                  </p:ext>
                </p:extLst>
              </p:nvPr>
            </p:nvGraphicFramePr>
            <p:xfrm>
              <a:off x="5654625" y="2881722"/>
              <a:ext cx="2094292" cy="914400"/>
            </p:xfrm>
            <a:graphic>
              <a:graphicData uri="http://schemas.openxmlformats.org/drawingml/2006/table">
                <a:tbl>
                  <a:tblPr firstRow="1" bandRow="1">
                    <a:tableStyleId>{5940675A-B579-460E-94D1-54222C63F5DA}</a:tableStyleId>
                  </a:tblPr>
                  <a:tblGrid>
                    <a:gridCol w="629667">
                      <a:extLst>
                        <a:ext uri="{9D8B030D-6E8A-4147-A177-3AD203B41FA5}">
                          <a16:colId xmlns:a16="http://schemas.microsoft.com/office/drawing/2014/main" val="2590624961"/>
                        </a:ext>
                      </a:extLst>
                    </a:gridCol>
                    <a:gridCol w="1464625">
                      <a:extLst>
                        <a:ext uri="{9D8B030D-6E8A-4147-A177-3AD203B41FA5}">
                          <a16:colId xmlns:a16="http://schemas.microsoft.com/office/drawing/2014/main" val="3272987042"/>
                        </a:ext>
                      </a:extLst>
                    </a:gridCol>
                  </a:tblGrid>
                  <a:tr h="304800">
                    <a:tc>
                      <a:txBody>
                        <a:bodyPr/>
                        <a:lstStyle/>
                        <a:p>
                          <a:endParaRPr lang="en-US"/>
                        </a:p>
                      </a:txBody>
                      <a:tcPr>
                        <a:blipFill>
                          <a:blip r:embed="rId9"/>
                          <a:stretch>
                            <a:fillRect l="-962" t="-2000" r="-233654" b="-222000"/>
                          </a:stretch>
                        </a:blipFill>
                      </a:tcPr>
                    </a:tc>
                    <a:tc>
                      <a:txBody>
                        <a:bodyPr/>
                        <a:lstStyle/>
                        <a:p>
                          <a:endParaRPr lang="en-US"/>
                        </a:p>
                      </a:txBody>
                      <a:tcPr>
                        <a:blipFill>
                          <a:blip r:embed="rId9"/>
                          <a:stretch>
                            <a:fillRect l="-43568" t="-2000" r="-830" b="-222000"/>
                          </a:stretch>
                        </a:blipFill>
                      </a:tcPr>
                    </a:tc>
                    <a:extLst>
                      <a:ext uri="{0D108BD9-81ED-4DB2-BD59-A6C34878D82A}">
                        <a16:rowId xmlns:a16="http://schemas.microsoft.com/office/drawing/2014/main" val="145532102"/>
                      </a:ext>
                    </a:extLst>
                  </a:tr>
                  <a:tr h="304800">
                    <a:tc>
                      <a:txBody>
                        <a:bodyPr/>
                        <a:lstStyle/>
                        <a:p>
                          <a:pPr algn="ctr"/>
                          <a:r>
                            <a:rPr lang="en-US" sz="1400" i="1" dirty="0"/>
                            <a:t>true</a:t>
                          </a:r>
                        </a:p>
                      </a:txBody>
                      <a:tcPr/>
                    </a:tc>
                    <a:tc>
                      <a:txBody>
                        <a:bodyPr/>
                        <a:lstStyle/>
                        <a:p>
                          <a:pPr algn="ctr"/>
                          <a:r>
                            <a:rPr lang="en-US" sz="1400" dirty="0"/>
                            <a:t>.8</a:t>
                          </a:r>
                        </a:p>
                      </a:txBody>
                      <a:tcPr/>
                    </a:tc>
                    <a:extLst>
                      <a:ext uri="{0D108BD9-81ED-4DB2-BD59-A6C34878D82A}">
                        <a16:rowId xmlns:a16="http://schemas.microsoft.com/office/drawing/2014/main" val="4267943153"/>
                      </a:ext>
                    </a:extLst>
                  </a:tr>
                  <a:tr h="304800">
                    <a:tc>
                      <a:txBody>
                        <a:bodyPr/>
                        <a:lstStyle/>
                        <a:p>
                          <a:pPr algn="ctr"/>
                          <a:r>
                            <a:rPr lang="en-US" sz="1400" i="1" dirty="0"/>
                            <a:t>false</a:t>
                          </a:r>
                        </a:p>
                      </a:txBody>
                      <a:tcPr/>
                    </a:tc>
                    <a:tc>
                      <a:txBody>
                        <a:bodyPr/>
                        <a:lstStyle/>
                        <a:p>
                          <a:pPr algn="ctr"/>
                          <a:r>
                            <a:rPr lang="en-US" sz="1400" dirty="0"/>
                            <a:t>.1</a:t>
                          </a:r>
                        </a:p>
                      </a:txBody>
                      <a:tcPr/>
                    </a:tc>
                    <a:extLst>
                      <a:ext uri="{0D108BD9-81ED-4DB2-BD59-A6C34878D82A}">
                        <a16:rowId xmlns:a16="http://schemas.microsoft.com/office/drawing/2014/main" val="25028437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3">
                <a:extLst>
                  <a:ext uri="{FF2B5EF4-FFF2-40B4-BE49-F238E27FC236}">
                    <a16:creationId xmlns:a16="http://schemas.microsoft.com/office/drawing/2014/main" id="{76E25B27-2CBE-4E6B-A527-2CB3FD273472}"/>
                  </a:ext>
                </a:extLst>
              </p:cNvPr>
              <p:cNvGraphicFramePr>
                <a:graphicFrameLocks noGrp="1"/>
              </p:cNvGraphicFramePr>
              <p:nvPr>
                <p:extLst>
                  <p:ext uri="{D42A27DB-BD31-4B8C-83A1-F6EECF244321}">
                    <p14:modId xmlns:p14="http://schemas.microsoft.com/office/powerpoint/2010/main" val="1917604634"/>
                  </p:ext>
                </p:extLst>
              </p:nvPr>
            </p:nvGraphicFramePr>
            <p:xfrm>
              <a:off x="5360708" y="5149345"/>
              <a:ext cx="2094292" cy="1004967"/>
            </p:xfrm>
            <a:graphic>
              <a:graphicData uri="http://schemas.openxmlformats.org/drawingml/2006/table">
                <a:tbl>
                  <a:tblPr firstRow="1" bandRow="1">
                    <a:tableStyleId>{5940675A-B579-460E-94D1-54222C63F5DA}</a:tableStyleId>
                  </a:tblPr>
                  <a:tblGrid>
                    <a:gridCol w="535174">
                      <a:extLst>
                        <a:ext uri="{9D8B030D-6E8A-4147-A177-3AD203B41FA5}">
                          <a16:colId xmlns:a16="http://schemas.microsoft.com/office/drawing/2014/main" val="2590624961"/>
                        </a:ext>
                      </a:extLst>
                    </a:gridCol>
                    <a:gridCol w="1559118">
                      <a:extLst>
                        <a:ext uri="{9D8B030D-6E8A-4147-A177-3AD203B41FA5}">
                          <a16:colId xmlns:a16="http://schemas.microsoft.com/office/drawing/2014/main" val="3272987042"/>
                        </a:ext>
                      </a:extLst>
                    </a:gridCol>
                  </a:tblGrid>
                  <a:tr h="334989">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m:t>
                                </m:r>
                              </m:oMath>
                            </m:oMathPara>
                          </a14:m>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𝑆𝑅</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 | </m:t>
                              </m:r>
                              <m:r>
                                <a:rPr lang="en-US" sz="1400" b="0" i="1" dirty="0" smtClean="0">
                                  <a:solidFill>
                                    <a:schemeClr val="tx1"/>
                                  </a:solidFill>
                                  <a:latin typeface="Cambria Math" panose="02040503050406030204" pitchFamily="18" charset="0"/>
                                </a:rPr>
                                <m:t>𝑅</m:t>
                              </m:r>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145532102"/>
                      </a:ext>
                    </a:extLst>
                  </a:tr>
                  <a:tr h="334989">
                    <a:tc>
                      <a:txBody>
                        <a:bodyPr/>
                        <a:lstStyle/>
                        <a:p>
                          <a:pPr algn="ctr"/>
                          <a:r>
                            <a:rPr lang="en-US" sz="1400" i="1" dirty="0"/>
                            <a:t>true</a:t>
                          </a:r>
                        </a:p>
                      </a:txBody>
                      <a:tcPr/>
                    </a:tc>
                    <a:tc>
                      <a:txBody>
                        <a:bodyPr/>
                        <a:lstStyle/>
                        <a:p>
                          <a:pPr algn="ctr"/>
                          <a:r>
                            <a:rPr lang="en-US" sz="1400" dirty="0"/>
                            <a:t>.7</a:t>
                          </a:r>
                        </a:p>
                      </a:txBody>
                      <a:tcPr/>
                    </a:tc>
                    <a:extLst>
                      <a:ext uri="{0D108BD9-81ED-4DB2-BD59-A6C34878D82A}">
                        <a16:rowId xmlns:a16="http://schemas.microsoft.com/office/drawing/2014/main" val="4267943153"/>
                      </a:ext>
                    </a:extLst>
                  </a:tr>
                  <a:tr h="334989">
                    <a:tc>
                      <a:txBody>
                        <a:bodyPr/>
                        <a:lstStyle/>
                        <a:p>
                          <a:pPr algn="ctr"/>
                          <a:r>
                            <a:rPr lang="en-US" sz="1400" i="1" dirty="0"/>
                            <a:t>false</a:t>
                          </a:r>
                        </a:p>
                      </a:txBody>
                      <a:tcPr/>
                    </a:tc>
                    <a:tc>
                      <a:txBody>
                        <a:bodyPr/>
                        <a:lstStyle/>
                        <a:p>
                          <a:pPr algn="ctr"/>
                          <a:r>
                            <a:rPr lang="en-US" sz="1400" dirty="0"/>
                            <a:t>.05</a:t>
                          </a:r>
                        </a:p>
                      </a:txBody>
                      <a:tcPr/>
                    </a:tc>
                    <a:extLst>
                      <a:ext uri="{0D108BD9-81ED-4DB2-BD59-A6C34878D82A}">
                        <a16:rowId xmlns:a16="http://schemas.microsoft.com/office/drawing/2014/main" val="2502843762"/>
                      </a:ext>
                    </a:extLst>
                  </a:tr>
                </a:tbl>
              </a:graphicData>
            </a:graphic>
          </p:graphicFrame>
        </mc:Choice>
        <mc:Fallback xmlns="">
          <p:graphicFrame>
            <p:nvGraphicFramePr>
              <p:cNvPr id="26" name="Table 23">
                <a:extLst>
                  <a:ext uri="{FF2B5EF4-FFF2-40B4-BE49-F238E27FC236}">
                    <a16:creationId xmlns:a16="http://schemas.microsoft.com/office/drawing/2014/main" id="{76E25B27-2CBE-4E6B-A527-2CB3FD273472}"/>
                  </a:ext>
                </a:extLst>
              </p:cNvPr>
              <p:cNvGraphicFramePr>
                <a:graphicFrameLocks noGrp="1"/>
              </p:cNvGraphicFramePr>
              <p:nvPr>
                <p:extLst>
                  <p:ext uri="{D42A27DB-BD31-4B8C-83A1-F6EECF244321}">
                    <p14:modId xmlns:p14="http://schemas.microsoft.com/office/powerpoint/2010/main" val="1917604634"/>
                  </p:ext>
                </p:extLst>
              </p:nvPr>
            </p:nvGraphicFramePr>
            <p:xfrm>
              <a:off x="5360708" y="5149345"/>
              <a:ext cx="2094292" cy="1004967"/>
            </p:xfrm>
            <a:graphic>
              <a:graphicData uri="http://schemas.openxmlformats.org/drawingml/2006/table">
                <a:tbl>
                  <a:tblPr firstRow="1" bandRow="1">
                    <a:tableStyleId>{5940675A-B579-460E-94D1-54222C63F5DA}</a:tableStyleId>
                  </a:tblPr>
                  <a:tblGrid>
                    <a:gridCol w="535174">
                      <a:extLst>
                        <a:ext uri="{9D8B030D-6E8A-4147-A177-3AD203B41FA5}">
                          <a16:colId xmlns:a16="http://schemas.microsoft.com/office/drawing/2014/main" val="2590624961"/>
                        </a:ext>
                      </a:extLst>
                    </a:gridCol>
                    <a:gridCol w="1559118">
                      <a:extLst>
                        <a:ext uri="{9D8B030D-6E8A-4147-A177-3AD203B41FA5}">
                          <a16:colId xmlns:a16="http://schemas.microsoft.com/office/drawing/2014/main" val="3272987042"/>
                        </a:ext>
                      </a:extLst>
                    </a:gridCol>
                  </a:tblGrid>
                  <a:tr h="334989">
                    <a:tc>
                      <a:txBody>
                        <a:bodyPr/>
                        <a:lstStyle/>
                        <a:p>
                          <a:endParaRPr lang="en-US"/>
                        </a:p>
                      </a:txBody>
                      <a:tcPr>
                        <a:blipFill>
                          <a:blip r:embed="rId10"/>
                          <a:stretch>
                            <a:fillRect l="-1136" t="-1818" r="-294318" b="-210909"/>
                          </a:stretch>
                        </a:blipFill>
                      </a:tcPr>
                    </a:tc>
                    <a:tc>
                      <a:txBody>
                        <a:bodyPr/>
                        <a:lstStyle/>
                        <a:p>
                          <a:endParaRPr lang="en-US"/>
                        </a:p>
                      </a:txBody>
                      <a:tcPr>
                        <a:blipFill>
                          <a:blip r:embed="rId10"/>
                          <a:stretch>
                            <a:fillRect l="-34766" t="-1818" r="-1172" b="-210909"/>
                          </a:stretch>
                        </a:blipFill>
                      </a:tcPr>
                    </a:tc>
                    <a:extLst>
                      <a:ext uri="{0D108BD9-81ED-4DB2-BD59-A6C34878D82A}">
                        <a16:rowId xmlns:a16="http://schemas.microsoft.com/office/drawing/2014/main" val="145532102"/>
                      </a:ext>
                    </a:extLst>
                  </a:tr>
                  <a:tr h="334989">
                    <a:tc>
                      <a:txBody>
                        <a:bodyPr/>
                        <a:lstStyle/>
                        <a:p>
                          <a:pPr algn="ctr"/>
                          <a:r>
                            <a:rPr lang="en-US" sz="1400" i="1" dirty="0"/>
                            <a:t>true</a:t>
                          </a:r>
                        </a:p>
                      </a:txBody>
                      <a:tcPr/>
                    </a:tc>
                    <a:tc>
                      <a:txBody>
                        <a:bodyPr/>
                        <a:lstStyle/>
                        <a:p>
                          <a:pPr algn="ctr"/>
                          <a:r>
                            <a:rPr lang="en-US" sz="1400" dirty="0"/>
                            <a:t>.7</a:t>
                          </a:r>
                        </a:p>
                      </a:txBody>
                      <a:tcPr/>
                    </a:tc>
                    <a:extLst>
                      <a:ext uri="{0D108BD9-81ED-4DB2-BD59-A6C34878D82A}">
                        <a16:rowId xmlns:a16="http://schemas.microsoft.com/office/drawing/2014/main" val="4267943153"/>
                      </a:ext>
                    </a:extLst>
                  </a:tr>
                  <a:tr h="334989">
                    <a:tc>
                      <a:txBody>
                        <a:bodyPr/>
                        <a:lstStyle/>
                        <a:p>
                          <a:pPr algn="ctr"/>
                          <a:r>
                            <a:rPr lang="en-US" sz="1400" i="1" dirty="0"/>
                            <a:t>false</a:t>
                          </a:r>
                        </a:p>
                      </a:txBody>
                      <a:tcPr/>
                    </a:tc>
                    <a:tc>
                      <a:txBody>
                        <a:bodyPr/>
                        <a:lstStyle/>
                        <a:p>
                          <a:pPr algn="ctr"/>
                          <a:r>
                            <a:rPr lang="en-US" sz="1400" dirty="0"/>
                            <a:t>.05</a:t>
                          </a:r>
                        </a:p>
                      </a:txBody>
                      <a:tcPr/>
                    </a:tc>
                    <a:extLst>
                      <a:ext uri="{0D108BD9-81ED-4DB2-BD59-A6C34878D82A}">
                        <a16:rowId xmlns:a16="http://schemas.microsoft.com/office/drawing/2014/main" val="25028437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7" name="Table 27">
                <a:extLst>
                  <a:ext uri="{FF2B5EF4-FFF2-40B4-BE49-F238E27FC236}">
                    <a16:creationId xmlns:a16="http://schemas.microsoft.com/office/drawing/2014/main" id="{70A466CF-201B-4D40-93D2-84B2BF06E6CA}"/>
                  </a:ext>
                </a:extLst>
              </p:cNvPr>
              <p:cNvGraphicFramePr>
                <a:graphicFrameLocks noGrp="1"/>
              </p:cNvGraphicFramePr>
              <p:nvPr>
                <p:extLst>
                  <p:ext uri="{D42A27DB-BD31-4B8C-83A1-F6EECF244321}">
                    <p14:modId xmlns:p14="http://schemas.microsoft.com/office/powerpoint/2010/main" val="493799078"/>
                  </p:ext>
                </p:extLst>
              </p:nvPr>
            </p:nvGraphicFramePr>
            <p:xfrm>
              <a:off x="1920551" y="5024061"/>
              <a:ext cx="3020892" cy="1710921"/>
            </p:xfrm>
            <a:graphic>
              <a:graphicData uri="http://schemas.openxmlformats.org/drawingml/2006/table">
                <a:tbl>
                  <a:tblPr firstRow="1" bandRow="1">
                    <a:tableStyleId>{5940675A-B579-460E-94D1-54222C63F5DA}</a:tableStyleId>
                  </a:tblPr>
                  <a:tblGrid>
                    <a:gridCol w="653143">
                      <a:extLst>
                        <a:ext uri="{9D8B030D-6E8A-4147-A177-3AD203B41FA5}">
                          <a16:colId xmlns:a16="http://schemas.microsoft.com/office/drawing/2014/main" val="2928277233"/>
                        </a:ext>
                      </a:extLst>
                    </a:gridCol>
                    <a:gridCol w="602013">
                      <a:extLst>
                        <a:ext uri="{9D8B030D-6E8A-4147-A177-3AD203B41FA5}">
                          <a16:colId xmlns:a16="http://schemas.microsoft.com/office/drawing/2014/main" val="866855380"/>
                        </a:ext>
                      </a:extLst>
                    </a:gridCol>
                    <a:gridCol w="1765736">
                      <a:extLst>
                        <a:ext uri="{9D8B030D-6E8A-4147-A177-3AD203B41FA5}">
                          <a16:colId xmlns:a16="http://schemas.microsoft.com/office/drawing/2014/main" val="456800373"/>
                        </a:ext>
                      </a:extLst>
                    </a:gridCol>
                  </a:tblGrid>
                  <a:tr h="318225">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𝑊𝐺</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 | </m:t>
                              </m:r>
                              <m:r>
                                <a:rPr lang="en-US" sz="1400" b="0" i="1" dirty="0" smtClean="0">
                                  <a:solidFill>
                                    <a:schemeClr val="tx1"/>
                                  </a:solidFill>
                                  <a:latin typeface="Cambria Math" panose="02040503050406030204" pitchFamily="18" charset="0"/>
                                </a:rPr>
                                <m:t>𝑆</m:t>
                              </m:r>
                              <m:r>
                                <a:rPr lang="en-US" sz="1400" b="0" i="1" dirty="0" smtClean="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𝑅</m:t>
                              </m:r>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907700044"/>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algn="ctr"/>
                          <a:r>
                            <a:rPr lang="en-US" sz="1400" dirty="0"/>
                            <a:t>.95</a:t>
                          </a:r>
                        </a:p>
                      </a:txBody>
                      <a:tcPr/>
                    </a:tc>
                    <a:extLst>
                      <a:ext uri="{0D108BD9-81ED-4DB2-BD59-A6C34878D82A}">
                        <a16:rowId xmlns:a16="http://schemas.microsoft.com/office/drawing/2014/main" val="1319220097"/>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algn="ctr"/>
                          <a:r>
                            <a:rPr lang="en-US" sz="1400" dirty="0"/>
                            <a:t>.9</a:t>
                          </a:r>
                        </a:p>
                      </a:txBody>
                      <a:tcPr/>
                    </a:tc>
                    <a:extLst>
                      <a:ext uri="{0D108BD9-81ED-4DB2-BD59-A6C34878D82A}">
                        <a16:rowId xmlns:a16="http://schemas.microsoft.com/office/drawing/2014/main" val="1916303753"/>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algn="ctr"/>
                          <a:r>
                            <a:rPr lang="en-US" sz="1400" dirty="0"/>
                            <a:t>.8</a:t>
                          </a:r>
                        </a:p>
                      </a:txBody>
                      <a:tcPr/>
                    </a:tc>
                    <a:extLst>
                      <a:ext uri="{0D108BD9-81ED-4DB2-BD59-A6C34878D82A}">
                        <a16:rowId xmlns:a16="http://schemas.microsoft.com/office/drawing/2014/main" val="2124680364"/>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algn="ctr"/>
                          <a:r>
                            <a:rPr lang="en-US" sz="1400" dirty="0"/>
                            <a:t>0</a:t>
                          </a:r>
                        </a:p>
                      </a:txBody>
                      <a:tcPr/>
                    </a:tc>
                    <a:extLst>
                      <a:ext uri="{0D108BD9-81ED-4DB2-BD59-A6C34878D82A}">
                        <a16:rowId xmlns:a16="http://schemas.microsoft.com/office/drawing/2014/main" val="350095983"/>
                      </a:ext>
                    </a:extLst>
                  </a:tr>
                </a:tbl>
              </a:graphicData>
            </a:graphic>
          </p:graphicFrame>
        </mc:Choice>
        <mc:Fallback xmlns="">
          <p:graphicFrame>
            <p:nvGraphicFramePr>
              <p:cNvPr id="27" name="Table 27">
                <a:extLst>
                  <a:ext uri="{FF2B5EF4-FFF2-40B4-BE49-F238E27FC236}">
                    <a16:creationId xmlns:a16="http://schemas.microsoft.com/office/drawing/2014/main" id="{70A466CF-201B-4D40-93D2-84B2BF06E6CA}"/>
                  </a:ext>
                </a:extLst>
              </p:cNvPr>
              <p:cNvGraphicFramePr>
                <a:graphicFrameLocks noGrp="1"/>
              </p:cNvGraphicFramePr>
              <p:nvPr>
                <p:extLst>
                  <p:ext uri="{D42A27DB-BD31-4B8C-83A1-F6EECF244321}">
                    <p14:modId xmlns:p14="http://schemas.microsoft.com/office/powerpoint/2010/main" val="493799078"/>
                  </p:ext>
                </p:extLst>
              </p:nvPr>
            </p:nvGraphicFramePr>
            <p:xfrm>
              <a:off x="1920551" y="5024061"/>
              <a:ext cx="3020892" cy="1710921"/>
            </p:xfrm>
            <a:graphic>
              <a:graphicData uri="http://schemas.openxmlformats.org/drawingml/2006/table">
                <a:tbl>
                  <a:tblPr firstRow="1" bandRow="1">
                    <a:tableStyleId>{5940675A-B579-460E-94D1-54222C63F5DA}</a:tableStyleId>
                  </a:tblPr>
                  <a:tblGrid>
                    <a:gridCol w="653143">
                      <a:extLst>
                        <a:ext uri="{9D8B030D-6E8A-4147-A177-3AD203B41FA5}">
                          <a16:colId xmlns:a16="http://schemas.microsoft.com/office/drawing/2014/main" val="2928277233"/>
                        </a:ext>
                      </a:extLst>
                    </a:gridCol>
                    <a:gridCol w="602013">
                      <a:extLst>
                        <a:ext uri="{9D8B030D-6E8A-4147-A177-3AD203B41FA5}">
                          <a16:colId xmlns:a16="http://schemas.microsoft.com/office/drawing/2014/main" val="866855380"/>
                        </a:ext>
                      </a:extLst>
                    </a:gridCol>
                    <a:gridCol w="1765736">
                      <a:extLst>
                        <a:ext uri="{9D8B030D-6E8A-4147-A177-3AD203B41FA5}">
                          <a16:colId xmlns:a16="http://schemas.microsoft.com/office/drawing/2014/main" val="456800373"/>
                        </a:ext>
                      </a:extLst>
                    </a:gridCol>
                  </a:tblGrid>
                  <a:tr h="318225">
                    <a:tc>
                      <a:txBody>
                        <a:bodyPr/>
                        <a:lstStyle/>
                        <a:p>
                          <a:endParaRPr lang="en-US"/>
                        </a:p>
                      </a:txBody>
                      <a:tcPr>
                        <a:blipFill>
                          <a:blip r:embed="rId11"/>
                          <a:stretch>
                            <a:fillRect l="-935" t="-3846" r="-365421" b="-446154"/>
                          </a:stretch>
                        </a:blipFill>
                      </a:tcPr>
                    </a:tc>
                    <a:tc>
                      <a:txBody>
                        <a:bodyPr/>
                        <a:lstStyle/>
                        <a:p>
                          <a:endParaRPr lang="en-US"/>
                        </a:p>
                      </a:txBody>
                      <a:tcPr>
                        <a:blipFill>
                          <a:blip r:embed="rId11"/>
                          <a:stretch>
                            <a:fillRect l="-109091" t="-3846" r="-294949" b="-446154"/>
                          </a:stretch>
                        </a:blipFill>
                      </a:tcPr>
                    </a:tc>
                    <a:tc>
                      <a:txBody>
                        <a:bodyPr/>
                        <a:lstStyle/>
                        <a:p>
                          <a:endParaRPr lang="en-US"/>
                        </a:p>
                      </a:txBody>
                      <a:tcPr>
                        <a:blipFill>
                          <a:blip r:embed="rId11"/>
                          <a:stretch>
                            <a:fillRect l="-71379" t="-3846" r="-690" b="-446154"/>
                          </a:stretch>
                        </a:blipFill>
                      </a:tcPr>
                    </a:tc>
                    <a:extLst>
                      <a:ext uri="{0D108BD9-81ED-4DB2-BD59-A6C34878D82A}">
                        <a16:rowId xmlns:a16="http://schemas.microsoft.com/office/drawing/2014/main" val="907700044"/>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algn="ctr"/>
                          <a:r>
                            <a:rPr lang="en-US" sz="1400" dirty="0"/>
                            <a:t>.95</a:t>
                          </a:r>
                        </a:p>
                      </a:txBody>
                      <a:tcPr/>
                    </a:tc>
                    <a:extLst>
                      <a:ext uri="{0D108BD9-81ED-4DB2-BD59-A6C34878D82A}">
                        <a16:rowId xmlns:a16="http://schemas.microsoft.com/office/drawing/2014/main" val="1319220097"/>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algn="ctr"/>
                          <a:r>
                            <a:rPr lang="en-US" sz="1400" dirty="0"/>
                            <a:t>.9</a:t>
                          </a:r>
                        </a:p>
                      </a:txBody>
                      <a:tcPr/>
                    </a:tc>
                    <a:extLst>
                      <a:ext uri="{0D108BD9-81ED-4DB2-BD59-A6C34878D82A}">
                        <a16:rowId xmlns:a16="http://schemas.microsoft.com/office/drawing/2014/main" val="1916303753"/>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algn="ctr"/>
                          <a:r>
                            <a:rPr lang="en-US" sz="1400" dirty="0"/>
                            <a:t>.8</a:t>
                          </a:r>
                        </a:p>
                      </a:txBody>
                      <a:tcPr/>
                    </a:tc>
                    <a:extLst>
                      <a:ext uri="{0D108BD9-81ED-4DB2-BD59-A6C34878D82A}">
                        <a16:rowId xmlns:a16="http://schemas.microsoft.com/office/drawing/2014/main" val="2124680364"/>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algn="ctr"/>
                          <a:r>
                            <a:rPr lang="en-US" sz="1400" dirty="0"/>
                            <a:t>0</a:t>
                          </a:r>
                        </a:p>
                      </a:txBody>
                      <a:tcPr/>
                    </a:tc>
                    <a:extLst>
                      <a:ext uri="{0D108BD9-81ED-4DB2-BD59-A6C34878D82A}">
                        <a16:rowId xmlns:a16="http://schemas.microsoft.com/office/drawing/2014/main" val="350095983"/>
                      </a:ext>
                    </a:extLst>
                  </a:tr>
                </a:tbl>
              </a:graphicData>
            </a:graphic>
          </p:graphicFrame>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5D76325-841A-4C2E-BB7E-D04A871DA8E6}"/>
                  </a:ext>
                </a:extLst>
              </p:cNvPr>
              <p:cNvSpPr txBox="1"/>
              <p:nvPr/>
            </p:nvSpPr>
            <p:spPr>
              <a:xfrm>
                <a:off x="5080010" y="754312"/>
                <a:ext cx="6445240" cy="1815882"/>
              </a:xfrm>
              <a:prstGeom prst="rect">
                <a:avLst/>
              </a:prstGeom>
              <a:noFill/>
            </p:spPr>
            <p:txBody>
              <a:bodyPr wrap="square" rtlCol="0">
                <a:spAutoFit/>
              </a:bodyPr>
              <a:lstStyle/>
              <a:p>
                <a:r>
                  <a:rPr lang="en-US" sz="1600" dirty="0"/>
                  <a:t>Show on the left is a Bayesian network with five nodes and their conditional probability tables (CPTs).  Within each node is a Boolean random variable, below which is its name abbreviation in upper case letter(s) inside a pair of parentheses.   The name abbreviation in lower case letter(s) represents the proposition that the corresponding variable is true,  and if preceded with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represents the proposition that the variable is false.  For example, </a:t>
                </a:r>
                <a:r>
                  <a:rPr lang="en-US" sz="1600" i="1" dirty="0"/>
                  <a:t>Winter</a:t>
                </a:r>
                <a:r>
                  <a:rPr lang="en-US" sz="1600" dirty="0"/>
                  <a:t> </a:t>
                </a:r>
                <a14:m>
                  <m:oMath xmlns:m="http://schemas.openxmlformats.org/officeDocument/2006/math">
                    <m:r>
                      <a:rPr lang="en-US" sz="1600" i="1" dirty="0" smtClean="0">
                        <a:latin typeface="Cambria Math" panose="02040503050406030204" pitchFamily="18" charset="0"/>
                      </a:rPr>
                      <m:t>=</m:t>
                    </m:r>
                  </m:oMath>
                </a14:m>
                <a:r>
                  <a:rPr lang="en-US" sz="1600" dirty="0"/>
                  <a:t> </a:t>
                </a:r>
                <a:r>
                  <a:rPr lang="en-US" sz="1600" i="1" dirty="0"/>
                  <a:t>true</a:t>
                </a:r>
                <a:r>
                  <a:rPr lang="en-US" sz="1600" dirty="0"/>
                  <a:t> and </a:t>
                </a:r>
                <a:r>
                  <a:rPr lang="en-US" sz="1600" i="1" dirty="0" err="1"/>
                  <a:t>WetGrass</a:t>
                </a:r>
                <a:r>
                  <a:rPr lang="en-US" sz="1600" dirty="0"/>
                  <a:t> </a:t>
                </a:r>
                <a14:m>
                  <m:oMath xmlns:m="http://schemas.openxmlformats.org/officeDocument/2006/math">
                    <m:r>
                      <a:rPr lang="en-US" sz="1600" i="1" dirty="0" smtClean="0">
                        <a:latin typeface="Cambria Math" panose="02040503050406030204" pitchFamily="18" charset="0"/>
                      </a:rPr>
                      <m:t>=</m:t>
                    </m:r>
                  </m:oMath>
                </a14:m>
                <a:r>
                  <a:rPr lang="en-US" sz="1600" dirty="0"/>
                  <a:t> </a:t>
                </a:r>
                <a:r>
                  <a:rPr lang="en-US" sz="1600" i="1" dirty="0"/>
                  <a:t>false</a:t>
                </a:r>
                <a:r>
                  <a:rPr lang="en-US" sz="1600" dirty="0"/>
                  <a:t> are abbreviated as </a:t>
                </a:r>
                <a:r>
                  <a:rPr lang="en-US" sz="1600" i="1" dirty="0"/>
                  <a:t>w</a:t>
                </a:r>
                <a:r>
                  <a:rPr lang="en-US" sz="1600" dirty="0"/>
                  <a:t> and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i="1" dirty="0" err="1"/>
                  <a:t>wg</a:t>
                </a:r>
                <a:r>
                  <a:rPr lang="en-US" sz="1600" dirty="0"/>
                  <a:t>, respectively. </a:t>
                </a:r>
              </a:p>
            </p:txBody>
          </p:sp>
        </mc:Choice>
        <mc:Fallback xmlns="">
          <p:sp>
            <p:nvSpPr>
              <p:cNvPr id="28" name="TextBox 27">
                <a:extLst>
                  <a:ext uri="{FF2B5EF4-FFF2-40B4-BE49-F238E27FC236}">
                    <a16:creationId xmlns:a16="http://schemas.microsoft.com/office/drawing/2014/main" id="{B5D76325-841A-4C2E-BB7E-D04A871DA8E6}"/>
                  </a:ext>
                </a:extLst>
              </p:cNvPr>
              <p:cNvSpPr txBox="1">
                <a:spLocks noRot="1" noChangeAspect="1" noMove="1" noResize="1" noEditPoints="1" noAdjustHandles="1" noChangeArrowheads="1" noChangeShapeType="1" noTextEdit="1"/>
              </p:cNvSpPr>
              <p:nvPr/>
            </p:nvSpPr>
            <p:spPr>
              <a:xfrm>
                <a:off x="5080010" y="754312"/>
                <a:ext cx="6445240" cy="1815882"/>
              </a:xfrm>
              <a:prstGeom prst="rect">
                <a:avLst/>
              </a:prstGeom>
              <a:blipFill>
                <a:blip r:embed="rId12"/>
                <a:stretch>
                  <a:fillRect l="-473" t="-1007" r="-1040" b="-3356"/>
                </a:stretch>
              </a:blipFill>
            </p:spPr>
            <p:txBody>
              <a:bodyPr/>
              <a:lstStyle/>
              <a:p>
                <a:r>
                  <a:rPr lang="en-US">
                    <a:noFill/>
                  </a:rPr>
                  <a:t> </a:t>
                </a:r>
              </a:p>
            </p:txBody>
          </p:sp>
        </mc:Fallback>
      </mc:AlternateContent>
    </p:spTree>
    <p:extLst>
      <p:ext uri="{BB962C8B-B14F-4D97-AF65-F5344CB8AC3E}">
        <p14:creationId xmlns:p14="http://schemas.microsoft.com/office/powerpoint/2010/main" val="239395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304B6-482B-4580-877C-6C6C05178C58}"/>
              </a:ext>
            </a:extLst>
          </p:cNvPr>
          <p:cNvSpPr txBox="1"/>
          <p:nvPr/>
        </p:nvSpPr>
        <p:spPr>
          <a:xfrm>
            <a:off x="983510" y="487822"/>
            <a:ext cx="7708004" cy="338554"/>
          </a:xfrm>
          <a:prstGeom prst="rect">
            <a:avLst/>
          </a:prstGeom>
          <a:noFill/>
        </p:spPr>
        <p:txBody>
          <a:bodyPr wrap="square" rtlCol="0">
            <a:spAutoFit/>
          </a:bodyPr>
          <a:lstStyle/>
          <a:p>
            <a:r>
              <a:rPr lang="en-US" sz="1600" dirty="0"/>
              <a:t>(a) [</a:t>
            </a:r>
            <a:r>
              <a:rPr lang="en-US" sz="1600" b="1" dirty="0"/>
              <a:t>3 pts</a:t>
            </a:r>
            <a:r>
              <a:rPr lang="en-US" sz="1600" dirty="0"/>
              <a:t>] Evaluate the joint probability below.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7A371F-9A07-4FC1-BCC7-CEAAC9E27E61}"/>
                  </a:ext>
                </a:extLst>
              </p:cNvPr>
              <p:cNvSpPr txBox="1"/>
              <p:nvPr/>
            </p:nvSpPr>
            <p:spPr>
              <a:xfrm>
                <a:off x="983509" y="2964322"/>
                <a:ext cx="8589115" cy="338554"/>
              </a:xfrm>
              <a:prstGeom prst="rect">
                <a:avLst/>
              </a:prstGeom>
              <a:noFill/>
            </p:spPr>
            <p:txBody>
              <a:bodyPr wrap="square" rtlCol="0">
                <a:spAutoFit/>
              </a:bodyPr>
              <a:lstStyle/>
              <a:p>
                <a:r>
                  <a:rPr lang="en-US" sz="1600" dirty="0"/>
                  <a:t>(b) [</a:t>
                </a:r>
                <a:r>
                  <a:rPr lang="en-US" sz="1600" b="1" dirty="0"/>
                  <a:t>3 pts</a:t>
                </a:r>
                <a:r>
                  <a:rPr lang="en-US" sz="1600" dirty="0"/>
                  <a:t>] Consider a query for the probability distribution </a:t>
                </a:r>
                <a14:m>
                  <m:oMath xmlns:m="http://schemas.openxmlformats.org/officeDocument/2006/math">
                    <m:r>
                      <a:rPr lang="en-US" sz="1600" b="1" i="1" smtClean="0">
                        <a:latin typeface="Cambria Math" panose="02040503050406030204" pitchFamily="18" charset="0"/>
                      </a:rPr>
                      <m:t>𝑷</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𝑅</m:t>
                        </m:r>
                        <m:r>
                          <a:rPr lang="en-US" sz="1600" b="0" i="1" smtClean="0">
                            <a:latin typeface="Cambria Math" panose="02040503050406030204" pitchFamily="18" charset="0"/>
                          </a:rPr>
                          <m:t> </m:t>
                        </m:r>
                      </m:e>
                    </m:d>
                    <m:r>
                      <a:rPr lang="en-US" sz="1600" b="0" i="1" smtClean="0">
                        <a:latin typeface="Cambria Math" panose="02040503050406030204" pitchFamily="18" charset="0"/>
                      </a:rPr>
                      <m:t> </m:t>
                    </m:r>
                    <m:r>
                      <a:rPr lang="en-US" sz="1600" b="0" i="1" smtClean="0">
                        <a:latin typeface="Cambria Math" panose="02040503050406030204" pitchFamily="18" charset="0"/>
                      </a:rPr>
                      <m:t>𝑠𝑟</m:t>
                    </m:r>
                    <m:r>
                      <a:rPr lang="en-US" sz="1600" b="0" i="1" smtClean="0">
                        <a:latin typeface="Cambria Math" panose="02040503050406030204" pitchFamily="18" charset="0"/>
                      </a:rPr>
                      <m:t>)</m:t>
                    </m:r>
                    <m:r>
                      <a:rPr lang="en-US" sz="1600" b="0" i="0" smtClean="0">
                        <a:latin typeface="Cambria Math" panose="02040503050406030204" pitchFamily="18" charset="0"/>
                      </a:rPr>
                      <m:t>=</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sym typeface="Symbol" panose="05050102010706020507" pitchFamily="18" charset="2"/>
                          </a:rPr>
                          <m:t>𝑟</m:t>
                        </m:r>
                        <m:r>
                          <a:rPr lang="en-US" sz="1600" b="0" i="1" smtClean="0">
                            <a:latin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sym typeface="Symbol" panose="05050102010706020507" pitchFamily="18" charset="2"/>
                      </a:rPr>
                      <m:t> </m:t>
                    </m:r>
                    <m:r>
                      <a:rPr lang="en-US" sz="1600" b="0" i="1" smtClean="0">
                        <a:latin typeface="Cambria Math" panose="02040503050406030204" pitchFamily="18" charset="0"/>
                        <a:sym typeface="Symbol" panose="05050102010706020507" pitchFamily="18" charset="2"/>
                      </a:rPr>
                      <m:t>𝑠𝑟</m:t>
                    </m:r>
                    <m:r>
                      <a:rPr lang="en-US" sz="1600" b="0" i="1" smtClean="0">
                        <a:latin typeface="Cambria Math" panose="02040503050406030204" pitchFamily="18" charset="0"/>
                        <a:sym typeface="Symbol" panose="05050102010706020507" pitchFamily="18" charset="2"/>
                      </a:rPr>
                      <m:t>),  </m:t>
                    </m:r>
                    <m:r>
                      <a:rPr lang="en-US" sz="1600" b="0" i="1" smtClean="0">
                        <a:latin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𝑟</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𝑠𝑟</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sz="1600" dirty="0"/>
                  <a:t> </a:t>
                </a:r>
              </a:p>
            </p:txBody>
          </p:sp>
        </mc:Choice>
        <mc:Fallback xmlns="">
          <p:sp>
            <p:nvSpPr>
              <p:cNvPr id="3" name="TextBox 2">
                <a:extLst>
                  <a:ext uri="{FF2B5EF4-FFF2-40B4-BE49-F238E27FC236}">
                    <a16:creationId xmlns:a16="http://schemas.microsoft.com/office/drawing/2014/main" id="{A17A371F-9A07-4FC1-BCC7-CEAAC9E27E61}"/>
                  </a:ext>
                </a:extLst>
              </p:cNvPr>
              <p:cNvSpPr txBox="1">
                <a:spLocks noRot="1" noChangeAspect="1" noMove="1" noResize="1" noEditPoints="1" noAdjustHandles="1" noChangeArrowheads="1" noChangeShapeType="1" noTextEdit="1"/>
              </p:cNvSpPr>
              <p:nvPr/>
            </p:nvSpPr>
            <p:spPr>
              <a:xfrm>
                <a:off x="983509" y="2964322"/>
                <a:ext cx="8589115" cy="338554"/>
              </a:xfrm>
              <a:prstGeom prst="rect">
                <a:avLst/>
              </a:prstGeom>
              <a:blipFill>
                <a:blip r:embed="rId2"/>
                <a:stretch>
                  <a:fillRect l="-35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7D1203-95AF-48C4-BE63-19895088D54A}"/>
                  </a:ext>
                </a:extLst>
              </p:cNvPr>
              <p:cNvSpPr txBox="1"/>
              <p:nvPr/>
            </p:nvSpPr>
            <p:spPr>
              <a:xfrm>
                <a:off x="1914525" y="960537"/>
                <a:ext cx="233102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𝑤𝑔</m:t>
                          </m:r>
                        </m:e>
                      </m:d>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4" name="TextBox 3">
                <a:extLst>
                  <a:ext uri="{FF2B5EF4-FFF2-40B4-BE49-F238E27FC236}">
                    <a16:creationId xmlns:a16="http://schemas.microsoft.com/office/drawing/2014/main" id="{327D1203-95AF-48C4-BE63-19895088D54A}"/>
                  </a:ext>
                </a:extLst>
              </p:cNvPr>
              <p:cNvSpPr txBox="1">
                <a:spLocks noRot="1" noChangeAspect="1" noMove="1" noResize="1" noEditPoints="1" noAdjustHandles="1" noChangeArrowheads="1" noChangeShapeType="1" noTextEdit="1"/>
              </p:cNvSpPr>
              <p:nvPr/>
            </p:nvSpPr>
            <p:spPr>
              <a:xfrm>
                <a:off x="1914525" y="960537"/>
                <a:ext cx="2331023" cy="338554"/>
              </a:xfrm>
              <a:prstGeom prst="rect">
                <a:avLst/>
              </a:prstGeom>
              <a:blipFill>
                <a:blip r:embed="rId3"/>
                <a:stretch>
                  <a:fillRect b="-363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1736A5-CD95-47B6-8A98-3075988C536C}"/>
              </a:ext>
            </a:extLst>
          </p:cNvPr>
          <p:cNvSpPr txBox="1"/>
          <p:nvPr/>
        </p:nvSpPr>
        <p:spPr>
          <a:xfrm>
            <a:off x="2762250" y="3552825"/>
            <a:ext cx="4010200" cy="338554"/>
          </a:xfrm>
          <a:prstGeom prst="rect">
            <a:avLst/>
          </a:prstGeom>
          <a:noFill/>
        </p:spPr>
        <p:txBody>
          <a:bodyPr wrap="none" rtlCol="0">
            <a:spAutoFit/>
          </a:bodyPr>
          <a:lstStyle/>
          <a:p>
            <a:r>
              <a:rPr lang="en-US" sz="1600" dirty="0"/>
              <a:t>The evidence variable is _________________.</a:t>
            </a:r>
          </a:p>
        </p:txBody>
      </p:sp>
      <p:sp>
        <p:nvSpPr>
          <p:cNvPr id="7" name="TextBox 6">
            <a:extLst>
              <a:ext uri="{FF2B5EF4-FFF2-40B4-BE49-F238E27FC236}">
                <a16:creationId xmlns:a16="http://schemas.microsoft.com/office/drawing/2014/main" id="{27DB7213-596A-4B54-A8B6-EE7D2F96F02E}"/>
              </a:ext>
            </a:extLst>
          </p:cNvPr>
          <p:cNvSpPr txBox="1"/>
          <p:nvPr/>
        </p:nvSpPr>
        <p:spPr>
          <a:xfrm>
            <a:off x="2762250" y="3972051"/>
            <a:ext cx="3746154" cy="338554"/>
          </a:xfrm>
          <a:prstGeom prst="rect">
            <a:avLst/>
          </a:prstGeom>
          <a:noFill/>
        </p:spPr>
        <p:txBody>
          <a:bodyPr wrap="none" rtlCol="0">
            <a:spAutoFit/>
          </a:bodyPr>
          <a:lstStyle/>
          <a:p>
            <a:r>
              <a:rPr lang="en-US" sz="1600" dirty="0"/>
              <a:t>The query variable is _________________.</a:t>
            </a:r>
          </a:p>
        </p:txBody>
      </p:sp>
      <p:sp>
        <p:nvSpPr>
          <p:cNvPr id="8" name="TextBox 7">
            <a:extLst>
              <a:ext uri="{FF2B5EF4-FFF2-40B4-BE49-F238E27FC236}">
                <a16:creationId xmlns:a16="http://schemas.microsoft.com/office/drawing/2014/main" id="{D5BDB893-B71D-4FA4-AAC5-1D635DC9C4EA}"/>
              </a:ext>
            </a:extLst>
          </p:cNvPr>
          <p:cNvSpPr txBox="1"/>
          <p:nvPr/>
        </p:nvSpPr>
        <p:spPr>
          <a:xfrm>
            <a:off x="2762250" y="4391277"/>
            <a:ext cx="6403741" cy="338554"/>
          </a:xfrm>
          <a:prstGeom prst="rect">
            <a:avLst/>
          </a:prstGeom>
          <a:noFill/>
        </p:spPr>
        <p:txBody>
          <a:bodyPr wrap="none" rtlCol="0">
            <a:spAutoFit/>
          </a:bodyPr>
          <a:lstStyle/>
          <a:p>
            <a:r>
              <a:rPr lang="en-US" sz="1600" dirty="0"/>
              <a:t>Variables that are irrelevant to the evaluation include _________________.</a:t>
            </a:r>
          </a:p>
        </p:txBody>
      </p:sp>
    </p:spTree>
    <p:extLst>
      <p:ext uri="{BB962C8B-B14F-4D97-AF65-F5344CB8AC3E}">
        <p14:creationId xmlns:p14="http://schemas.microsoft.com/office/powerpoint/2010/main" val="204421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0ACD28B-7470-4252-81C0-E75B57CEA2A9}"/>
                  </a:ext>
                </a:extLst>
              </p:cNvPr>
              <p:cNvSpPr txBox="1"/>
              <p:nvPr/>
            </p:nvSpPr>
            <p:spPr>
              <a:xfrm>
                <a:off x="983508" y="878347"/>
                <a:ext cx="8589115" cy="338554"/>
              </a:xfrm>
              <a:prstGeom prst="rect">
                <a:avLst/>
              </a:prstGeom>
              <a:noFill/>
            </p:spPr>
            <p:txBody>
              <a:bodyPr wrap="square" rtlCol="0">
                <a:spAutoFit/>
              </a:bodyPr>
              <a:lstStyle/>
              <a:p>
                <a:r>
                  <a:rPr lang="en-US" sz="1600" dirty="0"/>
                  <a:t>(c) [</a:t>
                </a:r>
                <a:r>
                  <a:rPr lang="en-US" sz="1600" b="1" dirty="0"/>
                  <a:t>6 pts</a:t>
                </a:r>
                <a:r>
                  <a:rPr lang="en-US" sz="1600" dirty="0"/>
                  <a:t>] Compute the probability distribution </a:t>
                </a:r>
                <a14:m>
                  <m:oMath xmlns:m="http://schemas.openxmlformats.org/officeDocument/2006/math">
                    <m:r>
                      <a:rPr lang="en-US" sz="1600" b="1" i="1" smtClean="0">
                        <a:latin typeface="Cambria Math" panose="02040503050406030204" pitchFamily="18" charset="0"/>
                      </a:rPr>
                      <m:t>𝑷</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𝑅</m:t>
                        </m:r>
                        <m:r>
                          <a:rPr lang="en-US" sz="1600" b="0" i="1" smtClean="0">
                            <a:latin typeface="Cambria Math" panose="02040503050406030204" pitchFamily="18" charset="0"/>
                          </a:rPr>
                          <m:t> </m:t>
                        </m:r>
                      </m:e>
                    </m:d>
                    <m:r>
                      <a:rPr lang="en-US" sz="1600" b="0" i="1" smtClean="0">
                        <a:latin typeface="Cambria Math" panose="02040503050406030204" pitchFamily="18" charset="0"/>
                      </a:rPr>
                      <m:t> </m:t>
                    </m:r>
                    <m:r>
                      <a:rPr lang="en-US" sz="1600" b="0" i="1" smtClean="0">
                        <a:latin typeface="Cambria Math" panose="02040503050406030204" pitchFamily="18" charset="0"/>
                      </a:rPr>
                      <m:t>𝑠𝑟</m:t>
                    </m:r>
                    <m:r>
                      <a:rPr lang="en-US" sz="1600" b="0" i="1" smtClean="0">
                        <a:latin typeface="Cambria Math" panose="02040503050406030204" pitchFamily="18" charset="0"/>
                      </a:rPr>
                      <m:t>)</m:t>
                    </m:r>
                    <m:r>
                      <a:rPr lang="en-US" sz="1600" b="0" i="0" smtClean="0">
                        <a:latin typeface="Cambria Math" panose="02040503050406030204" pitchFamily="18" charset="0"/>
                      </a:rPr>
                      <m:t>=</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sym typeface="Symbol" panose="05050102010706020507" pitchFamily="18" charset="2"/>
                          </a:rPr>
                          <m:t>𝑟</m:t>
                        </m:r>
                        <m:r>
                          <a:rPr lang="en-US" sz="1600" b="0" i="1" smtClean="0">
                            <a:latin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sym typeface="Symbol" panose="05050102010706020507" pitchFamily="18" charset="2"/>
                      </a:rPr>
                      <m:t> </m:t>
                    </m:r>
                    <m:r>
                      <a:rPr lang="en-US" sz="1600" b="0" i="1" smtClean="0">
                        <a:latin typeface="Cambria Math" panose="02040503050406030204" pitchFamily="18" charset="0"/>
                        <a:sym typeface="Symbol" panose="05050102010706020507" pitchFamily="18" charset="2"/>
                      </a:rPr>
                      <m:t>𝑠𝑟</m:t>
                    </m:r>
                    <m:r>
                      <a:rPr lang="en-US" sz="1600" b="0" i="1" smtClean="0">
                        <a:latin typeface="Cambria Math" panose="02040503050406030204" pitchFamily="18" charset="0"/>
                        <a:sym typeface="Symbol" panose="05050102010706020507" pitchFamily="18" charset="2"/>
                      </a:rPr>
                      <m:t>),  </m:t>
                    </m:r>
                    <m:r>
                      <a:rPr lang="en-US" sz="1600" b="0" i="1" smtClean="0">
                        <a:latin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𝑟</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𝑠𝑟</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sz="1600" dirty="0"/>
                  <a:t> </a:t>
                </a:r>
              </a:p>
            </p:txBody>
          </p:sp>
        </mc:Choice>
        <mc:Fallback xmlns="">
          <p:sp>
            <p:nvSpPr>
              <p:cNvPr id="3" name="TextBox 2">
                <a:extLst>
                  <a:ext uri="{FF2B5EF4-FFF2-40B4-BE49-F238E27FC236}">
                    <a16:creationId xmlns:a16="http://schemas.microsoft.com/office/drawing/2014/main" id="{B0ACD28B-7470-4252-81C0-E75B57CEA2A9}"/>
                  </a:ext>
                </a:extLst>
              </p:cNvPr>
              <p:cNvSpPr txBox="1">
                <a:spLocks noRot="1" noChangeAspect="1" noMove="1" noResize="1" noEditPoints="1" noAdjustHandles="1" noChangeArrowheads="1" noChangeShapeType="1" noTextEdit="1"/>
              </p:cNvSpPr>
              <p:nvPr/>
            </p:nvSpPr>
            <p:spPr>
              <a:xfrm>
                <a:off x="983508" y="878347"/>
                <a:ext cx="8589115" cy="338554"/>
              </a:xfrm>
              <a:prstGeom prst="rect">
                <a:avLst/>
              </a:prstGeom>
              <a:blipFill>
                <a:blip r:embed="rId2"/>
                <a:stretch>
                  <a:fillRect l="-355"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8456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6E84C-2195-4B88-9012-D2337739EAC8}"/>
              </a:ext>
            </a:extLst>
          </p:cNvPr>
          <p:cNvSpPr txBox="1"/>
          <p:nvPr/>
        </p:nvSpPr>
        <p:spPr>
          <a:xfrm>
            <a:off x="898814" y="850377"/>
            <a:ext cx="10896946" cy="338554"/>
          </a:xfrm>
          <a:prstGeom prst="rect">
            <a:avLst/>
          </a:prstGeom>
          <a:noFill/>
        </p:spPr>
        <p:txBody>
          <a:bodyPr wrap="square" rtlCol="0">
            <a:spAutoFit/>
          </a:bodyPr>
          <a:lstStyle/>
          <a:p>
            <a:r>
              <a:rPr lang="en-US" sz="1600" dirty="0"/>
              <a:t>(a) [</a:t>
            </a:r>
            <a:r>
              <a:rPr lang="en-US" sz="1600" b="1" dirty="0"/>
              <a:t>12 pts</a:t>
            </a:r>
            <a:r>
              <a:rPr lang="en-US" sz="1600" dirty="0"/>
              <a:t>] Determine if the following statements are true or false. For each statement, mark only the answer you think is correct.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7765E92-8BFA-43B0-83B3-E383B9921F93}"/>
                  </a:ext>
                </a:extLst>
              </p:cNvPr>
              <p:cNvSpPr txBox="1"/>
              <p:nvPr/>
            </p:nvSpPr>
            <p:spPr>
              <a:xfrm>
                <a:off x="1343101" y="1331943"/>
                <a:ext cx="10267649" cy="553998"/>
              </a:xfrm>
              <a:prstGeom prst="rect">
                <a:avLst/>
              </a:prstGeom>
              <a:noFill/>
            </p:spPr>
            <p:txBody>
              <a:bodyPr wrap="square" rtlCol="0">
                <a:spAutoFit/>
              </a:bodyPr>
              <a:lstStyle/>
              <a:p>
                <a:r>
                  <a:rPr lang="en-US" sz="1600" dirty="0"/>
                  <a:t>(i) The propositional logic (PL) sentence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𝑄</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oMath>
                </a14:m>
                <a:r>
                  <a:rPr lang="en-US" sz="1600" dirty="0"/>
                  <a:t>, where </a:t>
                </a:r>
                <a14:m>
                  <m:oMath xmlns:m="http://schemas.openxmlformats.org/officeDocument/2006/math">
                    <m:r>
                      <a:rPr lang="en-US" sz="1600" i="1" dirty="0" smtClean="0">
                        <a:latin typeface="Cambria Math" panose="02040503050406030204" pitchFamily="18" charset="0"/>
                      </a:rPr>
                      <m:t>𝑃</m:t>
                    </m:r>
                  </m:oMath>
                </a14:m>
                <a:r>
                  <a:rPr lang="en-US" sz="1600" dirty="0"/>
                  <a:t>, </a:t>
                </a:r>
                <a14:m>
                  <m:oMath xmlns:m="http://schemas.openxmlformats.org/officeDocument/2006/math">
                    <m:r>
                      <a:rPr lang="en-US" sz="1600" i="1" dirty="0" smtClean="0">
                        <a:latin typeface="Cambria Math" panose="02040503050406030204" pitchFamily="18" charset="0"/>
                      </a:rPr>
                      <m:t>𝑄</m:t>
                    </m:r>
                  </m:oMath>
                </a14:m>
                <a:r>
                  <a:rPr lang="en-US" sz="1600" dirty="0"/>
                  <a:t>, and</a:t>
                </a:r>
                <a14:m>
                  <m:oMath xmlns:m="http://schemas.openxmlformats.org/officeDocument/2006/math">
                    <m:r>
                      <a:rPr lang="en-US" sz="1600" i="1" dirty="0" smtClean="0">
                        <a:latin typeface="Cambria Math" panose="02040503050406030204" pitchFamily="18" charset="0"/>
                      </a:rPr>
                      <m:t> </m:t>
                    </m:r>
                    <m:r>
                      <a:rPr lang="en-US" sz="1600" i="1" dirty="0" smtClean="0">
                        <a:latin typeface="Cambria Math" panose="02040503050406030204" pitchFamily="18" charset="0"/>
                      </a:rPr>
                      <m:t>𝑅</m:t>
                    </m:r>
                    <m:r>
                      <a:rPr lang="en-US" sz="1600" i="1" dirty="0" smtClean="0">
                        <a:latin typeface="Cambria Math" panose="02040503050406030204" pitchFamily="18" charset="0"/>
                      </a:rPr>
                      <m:t> </m:t>
                    </m:r>
                  </m:oMath>
                </a14:m>
                <a:r>
                  <a:rPr lang="en-US" sz="1600" dirty="0"/>
                  <a:t>are atomic sentences, is a Horn clause. </a:t>
                </a:r>
                <a:endParaRPr lang="en-US" sz="1400" dirty="0"/>
              </a:p>
              <a:p>
                <a:endParaRPr lang="en-US" sz="1400" dirty="0"/>
              </a:p>
            </p:txBody>
          </p:sp>
        </mc:Choice>
        <mc:Fallback xmlns="">
          <p:sp>
            <p:nvSpPr>
              <p:cNvPr id="4" name="TextBox 3">
                <a:extLst>
                  <a:ext uri="{FF2B5EF4-FFF2-40B4-BE49-F238E27FC236}">
                    <a16:creationId xmlns:a16="http://schemas.microsoft.com/office/drawing/2014/main" id="{A7765E92-8BFA-43B0-83B3-E383B9921F93}"/>
                  </a:ext>
                </a:extLst>
              </p:cNvPr>
              <p:cNvSpPr txBox="1">
                <a:spLocks noRot="1" noChangeAspect="1" noMove="1" noResize="1" noEditPoints="1" noAdjustHandles="1" noChangeArrowheads="1" noChangeShapeType="1" noTextEdit="1"/>
              </p:cNvSpPr>
              <p:nvPr/>
            </p:nvSpPr>
            <p:spPr>
              <a:xfrm>
                <a:off x="1343101" y="1331943"/>
                <a:ext cx="10267649" cy="553998"/>
              </a:xfrm>
              <a:prstGeom prst="rect">
                <a:avLst/>
              </a:prstGeom>
              <a:blipFill>
                <a:blip r:embed="rId2"/>
                <a:stretch>
                  <a:fillRect l="-297" t="-32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778BFCD-81D9-447C-86C6-68A1554A7C18}"/>
              </a:ext>
            </a:extLst>
          </p:cNvPr>
          <p:cNvSpPr txBox="1"/>
          <p:nvPr/>
        </p:nvSpPr>
        <p:spPr>
          <a:xfrm>
            <a:off x="3193539" y="1949570"/>
            <a:ext cx="3149388" cy="338554"/>
          </a:xfrm>
          <a:prstGeom prst="rect">
            <a:avLst/>
          </a:prstGeom>
          <a:noFill/>
        </p:spPr>
        <p:txBody>
          <a:bodyPr wrap="none" rtlCol="0">
            <a:spAutoFit/>
          </a:bodyPr>
          <a:lstStyle/>
          <a:p>
            <a:r>
              <a:rPr lang="en-US" sz="1600" dirty="0"/>
              <a:t>true __________    false _________</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AE3E0F-D11B-4C0B-AC92-D4C7EFE02769}"/>
                  </a:ext>
                </a:extLst>
              </p:cNvPr>
              <p:cNvSpPr txBox="1"/>
              <p:nvPr/>
            </p:nvSpPr>
            <p:spPr>
              <a:xfrm>
                <a:off x="1343101" y="2533554"/>
                <a:ext cx="10267650" cy="338554"/>
              </a:xfrm>
              <a:prstGeom prst="rect">
                <a:avLst/>
              </a:prstGeom>
              <a:noFill/>
            </p:spPr>
            <p:txBody>
              <a:bodyPr wrap="square" rtlCol="0">
                <a:spAutoFit/>
              </a:bodyPr>
              <a:lstStyle/>
              <a:p>
                <a:r>
                  <a:rPr lang="en-US" sz="1600" dirty="0"/>
                  <a:t>(ii) A knowledge base </a:t>
                </a:r>
                <a:r>
                  <a:rPr lang="en-US" sz="1600" i="1" dirty="0"/>
                  <a:t>KB</a:t>
                </a:r>
                <a:r>
                  <a:rPr lang="en-US" sz="1600" dirty="0"/>
                  <a:t> entails a PL sentence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en-US" sz="1600" dirty="0"/>
                  <a:t> if and only if </a:t>
                </a:r>
                <a:r>
                  <a:rPr lang="en-US" sz="1600" i="1" dirty="0"/>
                  <a:t>KB</a:t>
                </a:r>
                <a14:m>
                  <m:oMath xmlns:m="http://schemas.openxmlformats.org/officeDocument/2006/math">
                    <m:r>
                      <a:rPr lang="en-US" sz="1600" b="0" i="1" smtClean="0">
                        <a:latin typeface="Cambria Math" panose="02040503050406030204" pitchFamily="18" charset="0"/>
                        <a:ea typeface="Cambria Math" panose="02040503050406030204" pitchFamily="18" charset="0"/>
                      </a:rPr>
                      <m:t> </m:t>
                    </m:r>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𝛼</m:t>
                    </m:r>
                  </m:oMath>
                </a14:m>
                <a:r>
                  <a:rPr lang="en-US" sz="1600" dirty="0"/>
                  <a:t> is unsatisfiable.</a:t>
                </a:r>
                <a:endParaRPr lang="en-US" sz="1200" dirty="0"/>
              </a:p>
            </p:txBody>
          </p:sp>
        </mc:Choice>
        <mc:Fallback xmlns="">
          <p:sp>
            <p:nvSpPr>
              <p:cNvPr id="6" name="TextBox 5">
                <a:extLst>
                  <a:ext uri="{FF2B5EF4-FFF2-40B4-BE49-F238E27FC236}">
                    <a16:creationId xmlns:a16="http://schemas.microsoft.com/office/drawing/2014/main" id="{4DAE3E0F-D11B-4C0B-AC92-D4C7EFE02769}"/>
                  </a:ext>
                </a:extLst>
              </p:cNvPr>
              <p:cNvSpPr txBox="1">
                <a:spLocks noRot="1" noChangeAspect="1" noMove="1" noResize="1" noEditPoints="1" noAdjustHandles="1" noChangeArrowheads="1" noChangeShapeType="1" noTextEdit="1"/>
              </p:cNvSpPr>
              <p:nvPr/>
            </p:nvSpPr>
            <p:spPr>
              <a:xfrm>
                <a:off x="1343101" y="2533554"/>
                <a:ext cx="10267650" cy="338554"/>
              </a:xfrm>
              <a:prstGeom prst="rect">
                <a:avLst/>
              </a:prstGeom>
              <a:blipFill>
                <a:blip r:embed="rId3"/>
                <a:stretch>
                  <a:fillRect l="-297" t="-5455" b="-2363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B1CC71B-89D3-4EBF-8164-0716BF786178}"/>
              </a:ext>
            </a:extLst>
          </p:cNvPr>
          <p:cNvSpPr txBox="1"/>
          <p:nvPr/>
        </p:nvSpPr>
        <p:spPr>
          <a:xfrm>
            <a:off x="3193539" y="3164977"/>
            <a:ext cx="3149388" cy="338554"/>
          </a:xfrm>
          <a:prstGeom prst="rect">
            <a:avLst/>
          </a:prstGeom>
          <a:noFill/>
        </p:spPr>
        <p:txBody>
          <a:bodyPr wrap="none" rtlCol="0">
            <a:spAutoFit/>
          </a:bodyPr>
          <a:lstStyle/>
          <a:p>
            <a:r>
              <a:rPr lang="en-US" sz="1600" dirty="0"/>
              <a:t>true __________    false _________</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34C8A0-2EA1-4C22-9B6E-FE754082E91F}"/>
                  </a:ext>
                </a:extLst>
              </p:cNvPr>
              <p:cNvSpPr txBox="1"/>
              <p:nvPr/>
            </p:nvSpPr>
            <p:spPr>
              <a:xfrm>
                <a:off x="1343101" y="3904317"/>
                <a:ext cx="9478869" cy="338554"/>
              </a:xfrm>
              <a:prstGeom prst="rect">
                <a:avLst/>
              </a:prstGeom>
              <a:noFill/>
            </p:spPr>
            <p:txBody>
              <a:bodyPr wrap="square" rtlCol="0">
                <a:spAutoFit/>
              </a:bodyPr>
              <a:lstStyle/>
              <a:p>
                <a:r>
                  <a:rPr lang="en-US" sz="1600" dirty="0"/>
                  <a:t>(iii) The two first order logic (FOL) sentences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m:rPr>
                        <m:nor/>
                      </m:rPr>
                      <a:rPr lang="en-US" sz="1600" b="0" i="0" smtClean="0">
                        <a:latin typeface="Cambria Math" panose="02040503050406030204" pitchFamily="18" charset="0"/>
                        <a:ea typeface="Cambria Math" panose="02040503050406030204" pitchFamily="18" charset="0"/>
                      </a:rPr>
                      <m:t>  </m:t>
                    </m:r>
                    <m:r>
                      <m:rPr>
                        <m:nor/>
                      </m:rPr>
                      <a:rPr lang="en-US" sz="1600" b="0" i="1" dirty="0" smtClean="0"/>
                      <m:t>Love</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oMath>
                </a14:m>
                <a:r>
                  <a:rPr lang="en-US" sz="1600" dirty="0"/>
                  <a:t> and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m:rPr>
                        <m:nor/>
                      </m:rPr>
                      <a:rPr lang="en-US" sz="1600" b="0" i="1" smtClean="0">
                        <a:latin typeface="Cambria Math" panose="02040503050406030204" pitchFamily="18" charset="0"/>
                        <a:ea typeface="Cambria Math" panose="02040503050406030204" pitchFamily="18" charset="0"/>
                      </a:rPr>
                      <m:t>  </m:t>
                    </m:r>
                    <m:r>
                      <m:rPr>
                        <m:nor/>
                      </m:rPr>
                      <a:rPr lang="en-US" sz="1600" i="1" dirty="0"/>
                      <m:t>Love</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oMath>
                </a14:m>
                <a:r>
                  <a:rPr lang="en-US" sz="1600" dirty="0"/>
                  <a:t> are logically equivalent. </a:t>
                </a:r>
                <a:endParaRPr lang="en-US" sz="1200" dirty="0"/>
              </a:p>
            </p:txBody>
          </p:sp>
        </mc:Choice>
        <mc:Fallback xmlns="">
          <p:sp>
            <p:nvSpPr>
              <p:cNvPr id="8" name="TextBox 7">
                <a:extLst>
                  <a:ext uri="{FF2B5EF4-FFF2-40B4-BE49-F238E27FC236}">
                    <a16:creationId xmlns:a16="http://schemas.microsoft.com/office/drawing/2014/main" id="{5A34C8A0-2EA1-4C22-9B6E-FE754082E91F}"/>
                  </a:ext>
                </a:extLst>
              </p:cNvPr>
              <p:cNvSpPr txBox="1">
                <a:spLocks noRot="1" noChangeAspect="1" noMove="1" noResize="1" noEditPoints="1" noAdjustHandles="1" noChangeArrowheads="1" noChangeShapeType="1" noTextEdit="1"/>
              </p:cNvSpPr>
              <p:nvPr/>
            </p:nvSpPr>
            <p:spPr>
              <a:xfrm>
                <a:off x="1343101" y="3904317"/>
                <a:ext cx="9478869" cy="338554"/>
              </a:xfrm>
              <a:prstGeom prst="rect">
                <a:avLst/>
              </a:prstGeom>
              <a:blipFill>
                <a:blip r:embed="rId4"/>
                <a:stretch>
                  <a:fillRect l="-322" t="-5357" b="-2142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FE527A-A1EC-4475-98AA-66EBE8D1EB26}"/>
              </a:ext>
            </a:extLst>
          </p:cNvPr>
          <p:cNvSpPr txBox="1"/>
          <p:nvPr/>
        </p:nvSpPr>
        <p:spPr>
          <a:xfrm>
            <a:off x="3193539" y="4675157"/>
            <a:ext cx="3149388" cy="338554"/>
          </a:xfrm>
          <a:prstGeom prst="rect">
            <a:avLst/>
          </a:prstGeom>
          <a:noFill/>
        </p:spPr>
        <p:txBody>
          <a:bodyPr wrap="none" rtlCol="0">
            <a:spAutoFit/>
          </a:bodyPr>
          <a:lstStyle/>
          <a:p>
            <a:r>
              <a:rPr lang="en-US" sz="1600" dirty="0"/>
              <a:t>true __________    false _________</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BEEC93-0FA6-400D-9C8A-2D6973B45DF9}"/>
                  </a:ext>
                </a:extLst>
              </p:cNvPr>
              <p:cNvSpPr txBox="1"/>
              <p:nvPr/>
            </p:nvSpPr>
            <p:spPr>
              <a:xfrm>
                <a:off x="1343101" y="5326342"/>
                <a:ext cx="10452659" cy="584775"/>
              </a:xfrm>
              <a:prstGeom prst="rect">
                <a:avLst/>
              </a:prstGeom>
              <a:noFill/>
            </p:spPr>
            <p:txBody>
              <a:bodyPr wrap="square" rtlCol="0">
                <a:spAutoFit/>
              </a:bodyPr>
              <a:lstStyle/>
              <a:p>
                <a:r>
                  <a:rPr lang="en-US" sz="1600" dirty="0"/>
                  <a:t>(iv) To find one root of an equation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𝑔</m:t>
                    </m:r>
                  </m:oMath>
                </a14:m>
                <a:r>
                  <a:rPr lang="en-US" sz="1600" dirty="0"/>
                  <a:t> is differentiable, the Newton-Raphson method conducts local search by changing the current state (i.e., the root estimate) </a:t>
                </a:r>
                <a14:m>
                  <m:oMath xmlns:m="http://schemas.openxmlformats.org/officeDocument/2006/math">
                    <m:r>
                      <a:rPr lang="en-US" sz="1600" b="0" i="1" smtClean="0">
                        <a:latin typeface="Cambria Math" panose="02040503050406030204" pitchFamily="18" charset="0"/>
                      </a:rPr>
                      <m:t>𝑥</m:t>
                    </m:r>
                  </m:oMath>
                </a14:m>
                <a:r>
                  <a:rPr lang="en-US" sz="1600" dirty="0"/>
                  <a:t> by an amount which depends on the value of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i="1">
                            <a:latin typeface="Cambria Math" panose="02040503050406030204" pitchFamily="18" charset="0"/>
                          </a:rPr>
                          <m:t>𝑥</m:t>
                        </m:r>
                      </m:e>
                    </m:d>
                  </m:oMath>
                </a14:m>
                <a:r>
                  <a:rPr lang="en-US" sz="1600" dirty="0"/>
                  <a:t> only.</a:t>
                </a:r>
                <a:endParaRPr lang="en-US" sz="1200" dirty="0"/>
              </a:p>
            </p:txBody>
          </p:sp>
        </mc:Choice>
        <mc:Fallback xmlns="">
          <p:sp>
            <p:nvSpPr>
              <p:cNvPr id="10" name="TextBox 9">
                <a:extLst>
                  <a:ext uri="{FF2B5EF4-FFF2-40B4-BE49-F238E27FC236}">
                    <a16:creationId xmlns:a16="http://schemas.microsoft.com/office/drawing/2014/main" id="{02BEEC93-0FA6-400D-9C8A-2D6973B45DF9}"/>
                  </a:ext>
                </a:extLst>
              </p:cNvPr>
              <p:cNvSpPr txBox="1">
                <a:spLocks noRot="1" noChangeAspect="1" noMove="1" noResize="1" noEditPoints="1" noAdjustHandles="1" noChangeArrowheads="1" noChangeShapeType="1" noTextEdit="1"/>
              </p:cNvSpPr>
              <p:nvPr/>
            </p:nvSpPr>
            <p:spPr>
              <a:xfrm>
                <a:off x="1343101" y="5326342"/>
                <a:ext cx="10452659" cy="584775"/>
              </a:xfrm>
              <a:prstGeom prst="rect">
                <a:avLst/>
              </a:prstGeom>
              <a:blipFill>
                <a:blip r:embed="rId5"/>
                <a:stretch>
                  <a:fillRect l="-292" t="-3125" b="-1250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6835CBF-8ECF-4482-BBFE-E6B29BB697A2}"/>
              </a:ext>
            </a:extLst>
          </p:cNvPr>
          <p:cNvSpPr txBox="1"/>
          <p:nvPr/>
        </p:nvSpPr>
        <p:spPr>
          <a:xfrm>
            <a:off x="3193539" y="6285700"/>
            <a:ext cx="3149388" cy="338554"/>
          </a:xfrm>
          <a:prstGeom prst="rect">
            <a:avLst/>
          </a:prstGeom>
          <a:noFill/>
        </p:spPr>
        <p:txBody>
          <a:bodyPr wrap="none" rtlCol="0">
            <a:spAutoFit/>
          </a:bodyPr>
          <a:lstStyle/>
          <a:p>
            <a:r>
              <a:rPr lang="en-US" sz="1600" dirty="0"/>
              <a:t>true __________    false _________</a:t>
            </a:r>
          </a:p>
        </p:txBody>
      </p:sp>
      <p:sp>
        <p:nvSpPr>
          <p:cNvPr id="12" name="TextBox 11">
            <a:extLst>
              <a:ext uri="{FF2B5EF4-FFF2-40B4-BE49-F238E27FC236}">
                <a16:creationId xmlns:a16="http://schemas.microsoft.com/office/drawing/2014/main" id="{C822078E-179C-43EC-808C-6B8AB3C46CFB}"/>
              </a:ext>
            </a:extLst>
          </p:cNvPr>
          <p:cNvSpPr txBox="1"/>
          <p:nvPr/>
        </p:nvSpPr>
        <p:spPr>
          <a:xfrm>
            <a:off x="635363" y="444720"/>
            <a:ext cx="2677080" cy="369332"/>
          </a:xfrm>
          <a:prstGeom prst="rect">
            <a:avLst/>
          </a:prstGeom>
          <a:noFill/>
        </p:spPr>
        <p:txBody>
          <a:bodyPr wrap="none" rtlCol="0">
            <a:spAutoFit/>
          </a:bodyPr>
          <a:lstStyle/>
          <a:p>
            <a:r>
              <a:rPr lang="en-US" dirty="0"/>
              <a:t>1</a:t>
            </a:r>
            <a:r>
              <a:rPr lang="en-US" b="1" dirty="0"/>
              <a:t>. [47 pts] </a:t>
            </a:r>
            <a:r>
              <a:rPr lang="en-US" i="1" dirty="0"/>
              <a:t>Short Questions</a:t>
            </a:r>
          </a:p>
        </p:txBody>
      </p:sp>
    </p:spTree>
    <p:extLst>
      <p:ext uri="{BB962C8B-B14F-4D97-AF65-F5344CB8AC3E}">
        <p14:creationId xmlns:p14="http://schemas.microsoft.com/office/powerpoint/2010/main" val="192649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422844-6B84-42AC-96D6-656AB19D822C}"/>
              </a:ext>
            </a:extLst>
          </p:cNvPr>
          <p:cNvSpPr txBox="1"/>
          <p:nvPr/>
        </p:nvSpPr>
        <p:spPr>
          <a:xfrm>
            <a:off x="746823" y="3910920"/>
            <a:ext cx="10527635" cy="338554"/>
          </a:xfrm>
          <a:prstGeom prst="rect">
            <a:avLst/>
          </a:prstGeom>
          <a:noFill/>
        </p:spPr>
        <p:txBody>
          <a:bodyPr wrap="square" rtlCol="0">
            <a:spAutoFit/>
          </a:bodyPr>
          <a:lstStyle/>
          <a:p>
            <a:r>
              <a:rPr lang="en-US" sz="1600" dirty="0"/>
              <a:t>(b) [</a:t>
            </a:r>
            <a:r>
              <a:rPr lang="en-US" sz="1600" b="1" dirty="0"/>
              <a:t>3 pts</a:t>
            </a:r>
            <a:r>
              <a:rPr lang="en-US" sz="1600" dirty="0"/>
              <a:t>]  What are the input and output of an agent program? </a:t>
            </a:r>
          </a:p>
        </p:txBody>
      </p:sp>
      <p:sp>
        <p:nvSpPr>
          <p:cNvPr id="16" name="TextBox 15">
            <a:extLst>
              <a:ext uri="{FF2B5EF4-FFF2-40B4-BE49-F238E27FC236}">
                <a16:creationId xmlns:a16="http://schemas.microsoft.com/office/drawing/2014/main" id="{BAFC6753-47AB-4663-8884-784318D673A2}"/>
              </a:ext>
            </a:extLst>
          </p:cNvPr>
          <p:cNvSpPr txBox="1"/>
          <p:nvPr/>
        </p:nvSpPr>
        <p:spPr>
          <a:xfrm>
            <a:off x="1258260" y="731618"/>
            <a:ext cx="9931356" cy="338554"/>
          </a:xfrm>
          <a:prstGeom prst="rect">
            <a:avLst/>
          </a:prstGeom>
          <a:noFill/>
        </p:spPr>
        <p:txBody>
          <a:bodyPr wrap="square" rtlCol="0">
            <a:spAutoFit/>
          </a:bodyPr>
          <a:lstStyle/>
          <a:p>
            <a:r>
              <a:rPr lang="en-US" sz="1600" dirty="0"/>
              <a:t>(v) Any constraint satisfaction problem (CSP) can be transformed into a binary CSP. </a:t>
            </a:r>
            <a:endParaRPr lang="en-US" sz="1200" dirty="0"/>
          </a:p>
        </p:txBody>
      </p:sp>
      <p:sp>
        <p:nvSpPr>
          <p:cNvPr id="18" name="TextBox 17">
            <a:extLst>
              <a:ext uri="{FF2B5EF4-FFF2-40B4-BE49-F238E27FC236}">
                <a16:creationId xmlns:a16="http://schemas.microsoft.com/office/drawing/2014/main" id="{15FD4D78-7B68-4929-9191-21DA36543997}"/>
              </a:ext>
            </a:extLst>
          </p:cNvPr>
          <p:cNvSpPr txBox="1"/>
          <p:nvPr/>
        </p:nvSpPr>
        <p:spPr>
          <a:xfrm>
            <a:off x="3108698" y="1412246"/>
            <a:ext cx="3149388" cy="338554"/>
          </a:xfrm>
          <a:prstGeom prst="rect">
            <a:avLst/>
          </a:prstGeom>
          <a:noFill/>
        </p:spPr>
        <p:txBody>
          <a:bodyPr wrap="none" rtlCol="0">
            <a:spAutoFit/>
          </a:bodyPr>
          <a:lstStyle/>
          <a:p>
            <a:r>
              <a:rPr lang="en-US" sz="1600" dirty="0"/>
              <a:t>true __________    false _________</a:t>
            </a:r>
          </a:p>
        </p:txBody>
      </p:sp>
      <p:sp>
        <p:nvSpPr>
          <p:cNvPr id="20" name="TextBox 19">
            <a:extLst>
              <a:ext uri="{FF2B5EF4-FFF2-40B4-BE49-F238E27FC236}">
                <a16:creationId xmlns:a16="http://schemas.microsoft.com/office/drawing/2014/main" id="{C9063522-FF3E-4426-8906-22D032A98B71}"/>
              </a:ext>
            </a:extLst>
          </p:cNvPr>
          <p:cNvSpPr txBox="1"/>
          <p:nvPr/>
        </p:nvSpPr>
        <p:spPr>
          <a:xfrm>
            <a:off x="1258260" y="2295246"/>
            <a:ext cx="10452659" cy="338554"/>
          </a:xfrm>
          <a:prstGeom prst="rect">
            <a:avLst/>
          </a:prstGeom>
          <a:noFill/>
        </p:spPr>
        <p:txBody>
          <a:bodyPr wrap="square" rtlCol="0">
            <a:spAutoFit/>
          </a:bodyPr>
          <a:lstStyle/>
          <a:p>
            <a:r>
              <a:rPr lang="en-US" sz="1600" dirty="0"/>
              <a:t>(vi) In a Bayesian network, the Markov blanket of a node includes its children, their parents, and its own parents.</a:t>
            </a:r>
          </a:p>
        </p:txBody>
      </p:sp>
      <p:sp>
        <p:nvSpPr>
          <p:cNvPr id="22" name="TextBox 21">
            <a:extLst>
              <a:ext uri="{FF2B5EF4-FFF2-40B4-BE49-F238E27FC236}">
                <a16:creationId xmlns:a16="http://schemas.microsoft.com/office/drawing/2014/main" id="{539D855B-4AA9-4588-9D34-CAF57410BC7E}"/>
              </a:ext>
            </a:extLst>
          </p:cNvPr>
          <p:cNvSpPr txBox="1"/>
          <p:nvPr/>
        </p:nvSpPr>
        <p:spPr>
          <a:xfrm>
            <a:off x="3108698" y="3027920"/>
            <a:ext cx="3149388" cy="338554"/>
          </a:xfrm>
          <a:prstGeom prst="rect">
            <a:avLst/>
          </a:prstGeom>
          <a:noFill/>
        </p:spPr>
        <p:txBody>
          <a:bodyPr wrap="none" rtlCol="0">
            <a:spAutoFit/>
          </a:bodyPr>
          <a:lstStyle/>
          <a:p>
            <a:r>
              <a:rPr lang="en-US" sz="1600" dirty="0"/>
              <a:t>true __________    false _________</a:t>
            </a:r>
          </a:p>
        </p:txBody>
      </p:sp>
    </p:spTree>
    <p:extLst>
      <p:ext uri="{BB962C8B-B14F-4D97-AF65-F5344CB8AC3E}">
        <p14:creationId xmlns:p14="http://schemas.microsoft.com/office/powerpoint/2010/main" val="79971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DAADE3-1F44-42E1-A092-F9B65E98D9F5}"/>
                  </a:ext>
                </a:extLst>
              </p:cNvPr>
              <p:cNvSpPr txBox="1"/>
              <p:nvPr/>
            </p:nvSpPr>
            <p:spPr>
              <a:xfrm>
                <a:off x="746821" y="591517"/>
                <a:ext cx="10499355" cy="584775"/>
              </a:xfrm>
              <a:prstGeom prst="rect">
                <a:avLst/>
              </a:prstGeom>
              <a:noFill/>
            </p:spPr>
            <p:txBody>
              <a:bodyPr wrap="square" rtlCol="0">
                <a:spAutoFit/>
              </a:bodyPr>
              <a:lstStyle/>
              <a:p>
                <a:r>
                  <a:rPr lang="en-US" sz="1600" dirty="0"/>
                  <a:t>(c) [</a:t>
                </a:r>
                <a:r>
                  <a:rPr lang="en-US" sz="1600" b="1" dirty="0"/>
                  <a:t>4 pts</a:t>
                </a:r>
                <a:r>
                  <a:rPr lang="en-US" sz="1600" dirty="0"/>
                  <a:t>] Two admissible heuristic functions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2</m:t>
                        </m:r>
                      </m:sub>
                    </m:sSub>
                  </m:oMath>
                </a14:m>
                <a:r>
                  <a:rPr lang="en-US" sz="1600" dirty="0"/>
                  <a:t> are separately used for solving the same search problem.   What does it mean to say that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1</m:t>
                        </m:r>
                      </m:sub>
                    </m:sSub>
                  </m:oMath>
                </a14:m>
                <a:r>
                  <a:rPr lang="en-US" sz="1600" dirty="0"/>
                  <a:t> dominates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2</m:t>
                        </m:r>
                      </m:sub>
                    </m:sSub>
                  </m:oMath>
                </a14:m>
                <a:r>
                  <a:rPr lang="en-US" sz="1600" dirty="0"/>
                  <a:t>?  Which of the two may end up expanding more nodes? </a:t>
                </a:r>
              </a:p>
            </p:txBody>
          </p:sp>
        </mc:Choice>
        <mc:Fallback xmlns="">
          <p:sp>
            <p:nvSpPr>
              <p:cNvPr id="5" name="TextBox 4">
                <a:extLst>
                  <a:ext uri="{FF2B5EF4-FFF2-40B4-BE49-F238E27FC236}">
                    <a16:creationId xmlns:a16="http://schemas.microsoft.com/office/drawing/2014/main" id="{59DAADE3-1F44-42E1-A092-F9B65E98D9F5}"/>
                  </a:ext>
                </a:extLst>
              </p:cNvPr>
              <p:cNvSpPr txBox="1">
                <a:spLocks noRot="1" noChangeAspect="1" noMove="1" noResize="1" noEditPoints="1" noAdjustHandles="1" noChangeArrowheads="1" noChangeShapeType="1" noTextEdit="1"/>
              </p:cNvSpPr>
              <p:nvPr/>
            </p:nvSpPr>
            <p:spPr>
              <a:xfrm>
                <a:off x="746821" y="591517"/>
                <a:ext cx="10499355" cy="584775"/>
              </a:xfrm>
              <a:prstGeom prst="rect">
                <a:avLst/>
              </a:prstGeom>
              <a:blipFill>
                <a:blip r:embed="rId2"/>
                <a:stretch>
                  <a:fillRect l="-348" t="-3125" r="-46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CAD6E8-F7FD-4744-8266-27ED3D9249A0}"/>
                  </a:ext>
                </a:extLst>
              </p:cNvPr>
              <p:cNvSpPr txBox="1"/>
              <p:nvPr/>
            </p:nvSpPr>
            <p:spPr>
              <a:xfrm>
                <a:off x="746821" y="2499896"/>
                <a:ext cx="10527635" cy="338554"/>
              </a:xfrm>
              <a:prstGeom prst="rect">
                <a:avLst/>
              </a:prstGeom>
              <a:noFill/>
            </p:spPr>
            <p:txBody>
              <a:bodyPr wrap="square" rtlCol="0">
                <a:spAutoFit/>
              </a:bodyPr>
              <a:lstStyle/>
              <a:p>
                <a:r>
                  <a:rPr lang="en-US" sz="1600" dirty="0"/>
                  <a:t>(d) [</a:t>
                </a:r>
                <a:r>
                  <a:rPr lang="en-US" sz="1600" b="1" dirty="0"/>
                  <a:t>3 pts</a:t>
                </a:r>
                <a:r>
                  <a:rPr lang="en-US" sz="1600" dirty="0"/>
                  <a:t>]  In the FOL sentence </a:t>
                </a:r>
                <a14:m>
                  <m:oMath xmlns:m="http://schemas.openxmlformats.org/officeDocument/2006/math">
                    <m:r>
                      <a:rPr lang="en-US" sz="1600" b="0" i="0"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0" smtClean="0">
                        <a:latin typeface="Cambria Math" panose="02040503050406030204" pitchFamily="18" charset="0"/>
                        <a:ea typeface="Cambria Math" panose="02040503050406030204" pitchFamily="18" charset="0"/>
                      </a:rPr>
                      <m:t> </m:t>
                    </m:r>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r>
                      <a:rPr lang="en-US" sz="1600" i="1" dirty="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𝑦</m:t>
                    </m:r>
                    <m:r>
                      <a:rPr lang="en-US" sz="1600" b="0" i="1" dirty="0" smtClean="0">
                        <a:latin typeface="Cambria Math" panose="02040503050406030204" pitchFamily="18" charset="0"/>
                        <a:ea typeface="Cambria Math" panose="02040503050406030204" pitchFamily="18" charset="0"/>
                      </a:rPr>
                      <m:t> </m:t>
                    </m:r>
                    <m:r>
                      <a:rPr lang="en-US" sz="1600" b="0" i="1" dirty="0" smtClean="0">
                        <a:latin typeface="Cambria Math" panose="02040503050406030204" pitchFamily="18" charset="0"/>
                        <a:ea typeface="Cambria Math" panose="02040503050406030204" pitchFamily="18" charset="0"/>
                      </a:rPr>
                      <m:t>𝑄</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𝑦</m:t>
                        </m:r>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𝑧</m:t>
                        </m:r>
                      </m:e>
                    </m:d>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𝑅</m:t>
                    </m:r>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𝑧</m:t>
                    </m:r>
                    <m:r>
                      <a:rPr lang="en-US" sz="1600" b="0" i="1" dirty="0" smtClean="0">
                        <a:latin typeface="Cambria Math" panose="02040503050406030204" pitchFamily="18" charset="0"/>
                        <a:ea typeface="Cambria Math" panose="02040503050406030204" pitchFamily="18" charset="0"/>
                      </a:rPr>
                      <m:t>)</m:t>
                    </m:r>
                  </m:oMath>
                </a14:m>
                <a:r>
                  <a:rPr lang="en-US" sz="1600" dirty="0"/>
                  <a:t>, which variables are bound and which are free? </a:t>
                </a:r>
              </a:p>
            </p:txBody>
          </p:sp>
        </mc:Choice>
        <mc:Fallback xmlns="">
          <p:sp>
            <p:nvSpPr>
              <p:cNvPr id="4" name="TextBox 3">
                <a:extLst>
                  <a:ext uri="{FF2B5EF4-FFF2-40B4-BE49-F238E27FC236}">
                    <a16:creationId xmlns:a16="http://schemas.microsoft.com/office/drawing/2014/main" id="{3FCAD6E8-F7FD-4744-8266-27ED3D9249A0}"/>
                  </a:ext>
                </a:extLst>
              </p:cNvPr>
              <p:cNvSpPr txBox="1">
                <a:spLocks noRot="1" noChangeAspect="1" noMove="1" noResize="1" noEditPoints="1" noAdjustHandles="1" noChangeArrowheads="1" noChangeShapeType="1" noTextEdit="1"/>
              </p:cNvSpPr>
              <p:nvPr/>
            </p:nvSpPr>
            <p:spPr>
              <a:xfrm>
                <a:off x="746821" y="2499896"/>
                <a:ext cx="10527635" cy="338554"/>
              </a:xfrm>
              <a:prstGeom prst="rect">
                <a:avLst/>
              </a:prstGeom>
              <a:blipFill>
                <a:blip r:embed="rId3"/>
                <a:stretch>
                  <a:fillRect l="-348" t="-5357" b="-2142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5EDB70C-7BBA-4D60-A76E-9E4A0C86441A}"/>
              </a:ext>
            </a:extLst>
          </p:cNvPr>
          <p:cNvSpPr txBox="1"/>
          <p:nvPr/>
        </p:nvSpPr>
        <p:spPr>
          <a:xfrm>
            <a:off x="746821" y="3869666"/>
            <a:ext cx="10810438" cy="584775"/>
          </a:xfrm>
          <a:prstGeom prst="rect">
            <a:avLst/>
          </a:prstGeom>
          <a:noFill/>
        </p:spPr>
        <p:txBody>
          <a:bodyPr wrap="square" rtlCol="0">
            <a:spAutoFit/>
          </a:bodyPr>
          <a:lstStyle/>
          <a:p>
            <a:r>
              <a:rPr lang="en-US" sz="1600" dirty="0"/>
              <a:t>(e) [</a:t>
            </a:r>
            <a:r>
              <a:rPr lang="en-US" sz="1600" b="1" dirty="0"/>
              <a:t>3 pts</a:t>
            </a:r>
            <a:r>
              <a:rPr lang="en-US" sz="1600" dirty="0"/>
              <a:t>] Apply the technique of Skolemization to eliminate all the quantifiers from the FOL sentence given below. </a:t>
            </a:r>
          </a:p>
          <a:p>
            <a:r>
              <a:rPr lang="en-US" sz="1600" dirty="0"/>
              <a:t>(You need only write down the final quantifier-free form.  In case you introduce any new terms, please briefly explain them.)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57F8F89-5C94-487A-AB5A-D7E0C3A65D63}"/>
                  </a:ext>
                </a:extLst>
              </p:cNvPr>
              <p:cNvSpPr txBox="1"/>
              <p:nvPr/>
            </p:nvSpPr>
            <p:spPr>
              <a:xfrm>
                <a:off x="3208325" y="4576989"/>
                <a:ext cx="393907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7" name="TextBox 6">
                <a:extLst>
                  <a:ext uri="{FF2B5EF4-FFF2-40B4-BE49-F238E27FC236}">
                    <a16:creationId xmlns:a16="http://schemas.microsoft.com/office/drawing/2014/main" id="{E57F8F89-5C94-487A-AB5A-D7E0C3A65D63}"/>
                  </a:ext>
                </a:extLst>
              </p:cNvPr>
              <p:cNvSpPr txBox="1">
                <a:spLocks noRot="1" noChangeAspect="1" noMove="1" noResize="1" noEditPoints="1" noAdjustHandles="1" noChangeArrowheads="1" noChangeShapeType="1" noTextEdit="1"/>
              </p:cNvSpPr>
              <p:nvPr/>
            </p:nvSpPr>
            <p:spPr>
              <a:xfrm>
                <a:off x="3208325" y="4576989"/>
                <a:ext cx="3939073" cy="338554"/>
              </a:xfrm>
              <a:prstGeom prst="rect">
                <a:avLst/>
              </a:prstGeom>
              <a:blipFill>
                <a:blip r:embed="rId4"/>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180601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81071D-8AEB-471A-A554-58B4C9C98973}"/>
                  </a:ext>
                </a:extLst>
              </p:cNvPr>
              <p:cNvSpPr txBox="1"/>
              <p:nvPr/>
            </p:nvSpPr>
            <p:spPr>
              <a:xfrm>
                <a:off x="787348" y="1587028"/>
                <a:ext cx="10433367" cy="584775"/>
              </a:xfrm>
              <a:prstGeom prst="rect">
                <a:avLst/>
              </a:prstGeom>
              <a:noFill/>
            </p:spPr>
            <p:txBody>
              <a:bodyPr wrap="square" rtlCol="0">
                <a:spAutoFit/>
              </a:bodyPr>
              <a:lstStyle/>
              <a:p>
                <a:r>
                  <a:rPr lang="en-US" sz="1600" dirty="0"/>
                  <a:t>(f) [</a:t>
                </a:r>
                <a:r>
                  <a:rPr lang="en-US" sz="1600" b="1" dirty="0"/>
                  <a:t>4 pts</a:t>
                </a:r>
                <a:r>
                  <a:rPr lang="en-US" sz="1600" dirty="0"/>
                  <a:t>] Assuming the predicate </a:t>
                </a:r>
                <a:r>
                  <a:rPr lang="en-US" sz="1600" i="1" dirty="0"/>
                  <a:t>Parents</a:t>
                </a:r>
                <a14:m>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𝑢</m:t>
                    </m:r>
                    <m:r>
                      <a:rPr lang="en-US" sz="1600" i="1" dirty="0" smtClean="0">
                        <a:latin typeface="Cambria Math" panose="02040503050406030204" pitchFamily="18" charset="0"/>
                      </a:rPr>
                      <m:t>, </m:t>
                    </m:r>
                    <m:r>
                      <a:rPr lang="en-US" sz="1600" b="0" i="1" dirty="0" smtClean="0">
                        <a:latin typeface="Cambria Math" panose="02040503050406030204" pitchFamily="18" charset="0"/>
                      </a:rPr>
                      <m:t>𝑣</m:t>
                    </m:r>
                    <m:r>
                      <a:rPr lang="en-US" sz="1600" i="1" dirty="0" smtClean="0">
                        <a:latin typeface="Cambria Math" panose="02040503050406030204" pitchFamily="18" charset="0"/>
                      </a:rPr>
                      <m:t>, </m:t>
                    </m:r>
                    <m:r>
                      <a:rPr lang="en-US" sz="1600" b="0" i="1" dirty="0" smtClean="0">
                        <a:latin typeface="Cambria Math" panose="02040503050406030204" pitchFamily="18" charset="0"/>
                      </a:rPr>
                      <m:t>𝑤</m:t>
                    </m:r>
                    <m:r>
                      <a:rPr lang="en-US" sz="1600" i="1" dirty="0" smtClean="0">
                        <a:latin typeface="Cambria Math" panose="02040503050406030204" pitchFamily="18" charset="0"/>
                      </a:rPr>
                      <m:t>)</m:t>
                    </m:r>
                  </m:oMath>
                </a14:m>
                <a:r>
                  <a:rPr lang="en-US" sz="1600" dirty="0"/>
                  <a:t>, functions </a:t>
                </a:r>
                <a:r>
                  <a:rPr lang="en-US" sz="1600" i="1" dirty="0"/>
                  <a:t>mom</a:t>
                </a:r>
                <a14:m>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𝑢</m:t>
                    </m:r>
                    <m:r>
                      <a:rPr lang="en-US" sz="1600" i="1" dirty="0" smtClean="0">
                        <a:latin typeface="Cambria Math" panose="02040503050406030204" pitchFamily="18" charset="0"/>
                      </a:rPr>
                      <m:t>)</m:t>
                    </m:r>
                  </m:oMath>
                </a14:m>
                <a:r>
                  <a:rPr lang="en-US" sz="1600" dirty="0"/>
                  <a:t> and </a:t>
                </a:r>
                <a:r>
                  <a:rPr lang="en-US" sz="1600" i="1" dirty="0"/>
                  <a:t>dad</a:t>
                </a:r>
                <a14:m>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𝑢</m:t>
                    </m:r>
                    <m:r>
                      <a:rPr lang="en-US" sz="1600" i="1" dirty="0" smtClean="0">
                        <a:latin typeface="Cambria Math" panose="02040503050406030204" pitchFamily="18" charset="0"/>
                      </a:rPr>
                      <m:t>)</m:t>
                    </m:r>
                  </m:oMath>
                </a14:m>
                <a:r>
                  <a:rPr lang="en-US" sz="1600" dirty="0"/>
                  <a:t>, constant </a:t>
                </a:r>
                <a:r>
                  <a:rPr lang="en-US" sz="1600" i="1" dirty="0"/>
                  <a:t>John</a:t>
                </a:r>
                <a:r>
                  <a:rPr lang="en-US" sz="1600" dirty="0"/>
                  <a:t>, and variables </a:t>
                </a:r>
                <a14:m>
                  <m:oMath xmlns:m="http://schemas.openxmlformats.org/officeDocument/2006/math">
                    <m:r>
                      <a:rPr lang="en-US" sz="1600" i="1" dirty="0" smtClean="0">
                        <a:latin typeface="Cambria Math" panose="02040503050406030204" pitchFamily="18" charset="0"/>
                      </a:rPr>
                      <m:t>𝑥</m:t>
                    </m:r>
                    <m:r>
                      <a:rPr lang="en-US" sz="1600" i="1" dirty="0" smtClean="0">
                        <a:latin typeface="Cambria Math" panose="02040503050406030204" pitchFamily="18" charset="0"/>
                      </a:rPr>
                      <m:t>, </m:t>
                    </m:r>
                    <m:r>
                      <a:rPr lang="en-US" sz="1600" i="1" dirty="0" smtClean="0">
                        <a:latin typeface="Cambria Math" panose="02040503050406030204" pitchFamily="18" charset="0"/>
                      </a:rPr>
                      <m:t>𝑦</m:t>
                    </m:r>
                    <m:r>
                      <a:rPr lang="en-US" sz="1600" i="1" dirty="0" smtClean="0">
                        <a:latin typeface="Cambria Math" panose="02040503050406030204" pitchFamily="18" charset="0"/>
                      </a:rPr>
                      <m:t>, </m:t>
                    </m:r>
                    <m:r>
                      <a:rPr lang="en-US" sz="1600" i="1" dirty="0" smtClean="0">
                        <a:latin typeface="Cambria Math" panose="02040503050406030204" pitchFamily="18" charset="0"/>
                      </a:rPr>
                      <m:t>𝑧</m:t>
                    </m:r>
                  </m:oMath>
                </a14:m>
                <a:r>
                  <a:rPr lang="en-US" sz="1600" dirty="0"/>
                  <a:t>, give the most general unifier of the following two atomic sentences: </a:t>
                </a:r>
                <a:endParaRPr lang="en-US" sz="1600" i="1" dirty="0"/>
              </a:p>
            </p:txBody>
          </p:sp>
        </mc:Choice>
        <mc:Fallback xmlns="">
          <p:sp>
            <p:nvSpPr>
              <p:cNvPr id="3" name="TextBox 2">
                <a:extLst>
                  <a:ext uri="{FF2B5EF4-FFF2-40B4-BE49-F238E27FC236}">
                    <a16:creationId xmlns:a16="http://schemas.microsoft.com/office/drawing/2014/main" id="{0181071D-8AEB-471A-A554-58B4C9C98973}"/>
                  </a:ext>
                </a:extLst>
              </p:cNvPr>
              <p:cNvSpPr txBox="1">
                <a:spLocks noRot="1" noChangeAspect="1" noMove="1" noResize="1" noEditPoints="1" noAdjustHandles="1" noChangeArrowheads="1" noChangeShapeType="1" noTextEdit="1"/>
              </p:cNvSpPr>
              <p:nvPr/>
            </p:nvSpPr>
            <p:spPr>
              <a:xfrm>
                <a:off x="787348" y="1587028"/>
                <a:ext cx="10433367" cy="584775"/>
              </a:xfrm>
              <a:prstGeom prst="rect">
                <a:avLst/>
              </a:prstGeom>
              <a:blipFill>
                <a:blip r:embed="rId3"/>
                <a:stretch>
                  <a:fillRect l="-292"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A43B009-940F-4615-8C2E-3B363C771317}"/>
                  </a:ext>
                </a:extLst>
              </p:cNvPr>
              <p:cNvSpPr txBox="1"/>
              <p:nvPr/>
            </p:nvSpPr>
            <p:spPr>
              <a:xfrm>
                <a:off x="2697834" y="2294351"/>
                <a:ext cx="7378830" cy="338554"/>
              </a:xfrm>
              <a:prstGeom prst="rect">
                <a:avLst/>
              </a:prstGeom>
              <a:noFill/>
            </p:spPr>
            <p:txBody>
              <a:bodyPr wrap="square">
                <a:spAutoFit/>
              </a:bodyPr>
              <a:lstStyle/>
              <a:p>
                <a:r>
                  <a:rPr lang="en-US" sz="1600" i="1" dirty="0"/>
                  <a:t>Parents</a:t>
                </a: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m:rPr>
                        <m:nor/>
                      </m:rPr>
                      <a:rPr lang="en-US" sz="1600" i="1" dirty="0"/>
                      <m:t>dad</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𝑦</m:t>
                        </m:r>
                      </m:e>
                    </m:d>
                    <m:r>
                      <a:rPr lang="en-US" sz="1600" b="0" i="1" smtClean="0">
                        <a:latin typeface="Cambria Math" panose="02040503050406030204" pitchFamily="18" charset="0"/>
                      </a:rPr>
                      <m:t>,</m:t>
                    </m:r>
                    <m:r>
                      <m:rPr>
                        <m:nor/>
                      </m:rPr>
                      <a:rPr lang="en-US" sz="1600" b="0" i="1" dirty="0" smtClean="0"/>
                      <m:t>mom</m:t>
                    </m:r>
                    <m:d>
                      <m:dPr>
                        <m:ctrlPr>
                          <a:rPr lang="en-US" sz="1600" b="0" i="1" smtClean="0">
                            <a:latin typeface="Cambria Math" panose="02040503050406030204" pitchFamily="18" charset="0"/>
                          </a:rPr>
                        </m:ctrlPr>
                      </m:dPr>
                      <m:e>
                        <m:r>
                          <m:rPr>
                            <m:nor/>
                          </m:rPr>
                          <a:rPr lang="en-US" sz="1600" i="1" dirty="0"/>
                          <m:t>John</m:t>
                        </m:r>
                      </m:e>
                    </m:d>
                    <m:r>
                      <a:rPr lang="en-US" sz="1600" b="0" i="1" smtClean="0">
                        <a:latin typeface="Cambria Math" panose="02040503050406030204" pitchFamily="18" charset="0"/>
                      </a:rPr>
                      <m:t>)</m:t>
                    </m:r>
                  </m:oMath>
                </a14:m>
                <a:r>
                  <a:rPr lang="en-US" sz="1600" dirty="0"/>
                  <a:t>                 </a:t>
                </a:r>
                <a:r>
                  <a:rPr lang="en-US" sz="1600" i="1" dirty="0"/>
                  <a:t>Parents</a:t>
                </a:r>
                <a14:m>
                  <m:oMath xmlns:m="http://schemas.openxmlformats.org/officeDocument/2006/math">
                    <m:r>
                      <a:rPr lang="en-US" sz="1600" i="1">
                        <a:latin typeface="Cambria Math" panose="02040503050406030204" pitchFamily="18" charset="0"/>
                      </a:rPr>
                      <m:t>(</m:t>
                    </m:r>
                    <m:r>
                      <a:rPr lang="en-US" sz="1600" b="0" i="1" smtClean="0">
                        <a:latin typeface="Cambria Math" panose="02040503050406030204" pitchFamily="18" charset="0"/>
                      </a:rPr>
                      <m:t>𝑦</m:t>
                    </m:r>
                    <m:r>
                      <a:rPr lang="en-US" sz="1600" i="1">
                        <a:latin typeface="Cambria Math" panose="02040503050406030204" pitchFamily="18" charset="0"/>
                      </a:rPr>
                      <m:t>,</m:t>
                    </m:r>
                    <m:r>
                      <a:rPr lang="en-US" sz="1600" b="0" i="1" dirty="0" smtClean="0">
                        <a:latin typeface="Cambria Math" panose="02040503050406030204" pitchFamily="18" charset="0"/>
                      </a:rPr>
                      <m:t>𝑧</m:t>
                    </m:r>
                    <m:r>
                      <a:rPr lang="en-US" sz="1600" i="1">
                        <a:latin typeface="Cambria Math" panose="02040503050406030204" pitchFamily="18" charset="0"/>
                      </a:rPr>
                      <m:t>,</m:t>
                    </m:r>
                    <m:r>
                      <m:rPr>
                        <m:nor/>
                      </m:rPr>
                      <a:rPr lang="en-US" sz="1600" i="1" dirty="0"/>
                      <m:t>mom</m:t>
                    </m:r>
                    <m:d>
                      <m:dPr>
                        <m:ctrlPr>
                          <a:rPr lang="en-US" sz="1600" i="1">
                            <a:latin typeface="Cambria Math" panose="02040503050406030204" pitchFamily="18" charset="0"/>
                          </a:rPr>
                        </m:ctrlPr>
                      </m:dPr>
                      <m:e>
                        <m:r>
                          <a:rPr lang="en-US" sz="1600" b="0" i="1" smtClean="0">
                            <a:latin typeface="Cambria Math" panose="02040503050406030204" pitchFamily="18" charset="0"/>
                          </a:rPr>
                          <m:t>𝑥</m:t>
                        </m:r>
                      </m:e>
                    </m:d>
                    <m:r>
                      <a:rPr lang="en-US" sz="1600" i="1">
                        <a:latin typeface="Cambria Math" panose="02040503050406030204" pitchFamily="18" charset="0"/>
                      </a:rPr>
                      <m:t>)</m:t>
                    </m:r>
                  </m:oMath>
                </a14:m>
                <a:r>
                  <a:rPr lang="en-US" sz="1600" dirty="0"/>
                  <a:t>   </a:t>
                </a:r>
              </a:p>
            </p:txBody>
          </p:sp>
        </mc:Choice>
        <mc:Fallback xmlns="">
          <p:sp>
            <p:nvSpPr>
              <p:cNvPr id="12" name="TextBox 11">
                <a:extLst>
                  <a:ext uri="{FF2B5EF4-FFF2-40B4-BE49-F238E27FC236}">
                    <a16:creationId xmlns:a16="http://schemas.microsoft.com/office/drawing/2014/main" id="{BA43B009-940F-4615-8C2E-3B363C771317}"/>
                  </a:ext>
                </a:extLst>
              </p:cNvPr>
              <p:cNvSpPr txBox="1">
                <a:spLocks noRot="1" noChangeAspect="1" noMove="1" noResize="1" noEditPoints="1" noAdjustHandles="1" noChangeArrowheads="1" noChangeShapeType="1" noTextEdit="1"/>
              </p:cNvSpPr>
              <p:nvPr/>
            </p:nvSpPr>
            <p:spPr>
              <a:xfrm>
                <a:off x="2697834" y="2294351"/>
                <a:ext cx="7378830" cy="338554"/>
              </a:xfrm>
              <a:prstGeom prst="rect">
                <a:avLst/>
              </a:prstGeom>
              <a:blipFill>
                <a:blip r:embed="rId4"/>
                <a:stretch>
                  <a:fillRect l="-496"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F8B769-A391-4B3D-BF28-1D8E9E520DA7}"/>
                  </a:ext>
                </a:extLst>
              </p:cNvPr>
              <p:cNvSpPr txBox="1"/>
              <p:nvPr/>
            </p:nvSpPr>
            <p:spPr>
              <a:xfrm>
                <a:off x="787348" y="4073770"/>
                <a:ext cx="10710399" cy="584775"/>
              </a:xfrm>
              <a:prstGeom prst="rect">
                <a:avLst/>
              </a:prstGeom>
              <a:noFill/>
            </p:spPr>
            <p:txBody>
              <a:bodyPr wrap="square" rtlCol="0">
                <a:spAutoFit/>
              </a:bodyPr>
              <a:lstStyle/>
              <a:p>
                <a:r>
                  <a:rPr lang="en-US" sz="1600" dirty="0"/>
                  <a:t>(g) [</a:t>
                </a:r>
                <a:r>
                  <a:rPr lang="en-US" sz="1600" b="1" dirty="0"/>
                  <a:t>4 pts</a:t>
                </a:r>
                <a:r>
                  <a:rPr lang="en-US" sz="1600" dirty="0"/>
                  <a:t>] Two random variables </a:t>
                </a:r>
                <a14:m>
                  <m:oMath xmlns:m="http://schemas.openxmlformats.org/officeDocument/2006/math">
                    <m:r>
                      <a:rPr lang="en-US" sz="1600" i="1" dirty="0" smtClean="0">
                        <a:latin typeface="Cambria Math" panose="02040503050406030204" pitchFamily="18" charset="0"/>
                      </a:rPr>
                      <m:t>𝑋</m:t>
                    </m:r>
                  </m:oMath>
                </a14:m>
                <a:r>
                  <a:rPr lang="en-US" sz="1600" dirty="0"/>
                  <a:t> and </a:t>
                </a:r>
                <a14:m>
                  <m:oMath xmlns:m="http://schemas.openxmlformats.org/officeDocument/2006/math">
                    <m:r>
                      <a:rPr lang="en-US" sz="1600" i="1" dirty="0" smtClean="0">
                        <a:latin typeface="Cambria Math" panose="02040503050406030204" pitchFamily="18" charset="0"/>
                      </a:rPr>
                      <m:t>𝑌</m:t>
                    </m:r>
                  </m:oMath>
                </a14:m>
                <a:r>
                  <a:rPr lang="en-US" sz="1600" dirty="0"/>
                  <a:t> have sample spaces </a:t>
                </a:r>
                <a14:m>
                  <m:oMath xmlns:m="http://schemas.openxmlformats.org/officeDocument/2006/math">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𝑚</m:t>
                            </m:r>
                          </m:sub>
                        </m:sSub>
                      </m:e>
                    </m:d>
                  </m:oMath>
                </a14:m>
                <a:r>
                  <a:rPr lang="en-US" sz="1600" dirty="0"/>
                  <a:t> and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oMath>
                </a14:m>
                <a:r>
                  <a:rPr lang="en-US" sz="1600" dirty="0"/>
                  <a:t>, respectively.  What do we mean by saying that </a:t>
                </a:r>
                <a14:m>
                  <m:oMath xmlns:m="http://schemas.openxmlformats.org/officeDocument/2006/math">
                    <m:r>
                      <a:rPr lang="en-US" sz="1600" i="1" dirty="0" smtClean="0">
                        <a:latin typeface="Cambria Math" panose="02040503050406030204" pitchFamily="18" charset="0"/>
                      </a:rPr>
                      <m:t>𝑋</m:t>
                    </m:r>
                  </m:oMath>
                </a14:m>
                <a:r>
                  <a:rPr lang="en-US" sz="1600" dirty="0"/>
                  <a:t> and </a:t>
                </a:r>
                <a14:m>
                  <m:oMath xmlns:m="http://schemas.openxmlformats.org/officeDocument/2006/math">
                    <m:r>
                      <a:rPr lang="en-US" sz="1600" i="1" dirty="0" smtClean="0">
                        <a:latin typeface="Cambria Math" panose="02040503050406030204" pitchFamily="18" charset="0"/>
                      </a:rPr>
                      <m:t>𝑌</m:t>
                    </m:r>
                  </m:oMath>
                </a14:m>
                <a:r>
                  <a:rPr lang="en-US" sz="1600" dirty="0"/>
                  <a:t> are independent of each other?  </a:t>
                </a:r>
              </a:p>
            </p:txBody>
          </p:sp>
        </mc:Choice>
        <mc:Fallback xmlns="">
          <p:sp>
            <p:nvSpPr>
              <p:cNvPr id="13" name="TextBox 12">
                <a:extLst>
                  <a:ext uri="{FF2B5EF4-FFF2-40B4-BE49-F238E27FC236}">
                    <a16:creationId xmlns:a16="http://schemas.microsoft.com/office/drawing/2014/main" id="{25F8B769-A391-4B3D-BF28-1D8E9E520DA7}"/>
                  </a:ext>
                </a:extLst>
              </p:cNvPr>
              <p:cNvSpPr txBox="1">
                <a:spLocks noRot="1" noChangeAspect="1" noMove="1" noResize="1" noEditPoints="1" noAdjustHandles="1" noChangeArrowheads="1" noChangeShapeType="1" noTextEdit="1"/>
              </p:cNvSpPr>
              <p:nvPr/>
            </p:nvSpPr>
            <p:spPr>
              <a:xfrm>
                <a:off x="787348" y="4073770"/>
                <a:ext cx="10710399" cy="584775"/>
              </a:xfrm>
              <a:prstGeom prst="rect">
                <a:avLst/>
              </a:prstGeom>
              <a:blipFill>
                <a:blip r:embed="rId5"/>
                <a:stretch>
                  <a:fillRect l="-285" t="-3125" b="-12500"/>
                </a:stretch>
              </a:blipFill>
            </p:spPr>
            <p:txBody>
              <a:bodyPr/>
              <a:lstStyle/>
              <a:p>
                <a:r>
                  <a:rPr lang="en-US">
                    <a:noFill/>
                  </a:rPr>
                  <a:t> </a:t>
                </a:r>
              </a:p>
            </p:txBody>
          </p:sp>
        </mc:Fallback>
      </mc:AlternateContent>
    </p:spTree>
    <p:extLst>
      <p:ext uri="{BB962C8B-B14F-4D97-AF65-F5344CB8AC3E}">
        <p14:creationId xmlns:p14="http://schemas.microsoft.com/office/powerpoint/2010/main" val="394211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2ED1CC-267D-45E0-B603-8A6195782C93}"/>
                  </a:ext>
                </a:extLst>
              </p:cNvPr>
              <p:cNvSpPr txBox="1"/>
              <p:nvPr/>
            </p:nvSpPr>
            <p:spPr>
              <a:xfrm>
                <a:off x="840899" y="717976"/>
                <a:ext cx="10810438" cy="830997"/>
              </a:xfrm>
              <a:prstGeom prst="rect">
                <a:avLst/>
              </a:prstGeom>
              <a:noFill/>
            </p:spPr>
            <p:txBody>
              <a:bodyPr wrap="square" rtlCol="0">
                <a:spAutoFit/>
              </a:bodyPr>
              <a:lstStyle/>
              <a:p>
                <a:r>
                  <a:rPr lang="en-US" sz="1600" dirty="0"/>
                  <a:t>(h) [</a:t>
                </a:r>
                <a:r>
                  <a:rPr lang="en-US" sz="1600" b="1" dirty="0"/>
                  <a:t>4 pts</a:t>
                </a:r>
                <a:r>
                  <a:rPr lang="en-US" sz="1600" dirty="0"/>
                  <a:t>] In a discrete-time model, we let </a:t>
                </a:r>
                <a14:m>
                  <m:oMath xmlns:m="http://schemas.openxmlformats.org/officeDocument/2006/math">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0" i="1" smtClean="0">
                            <a:latin typeface="Cambria Math" panose="02040503050406030204" pitchFamily="18" charset="0"/>
                          </a:rPr>
                          <m:t>𝑡</m:t>
                        </m:r>
                      </m:sub>
                    </m:sSub>
                  </m:oMath>
                </a14:m>
                <a:r>
                  <a:rPr lang="en-US" sz="1600" dirty="0"/>
                  <a:t> be the set of state variables,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𝑬</m:t>
                        </m:r>
                      </m:e>
                      <m:sub>
                        <m:r>
                          <a:rPr lang="en-US" sz="1600" i="1">
                            <a:latin typeface="Cambria Math" panose="02040503050406030204" pitchFamily="18" charset="0"/>
                          </a:rPr>
                          <m:t>𝑡</m:t>
                        </m:r>
                      </m:sub>
                    </m:sSub>
                  </m:oMath>
                </a14:m>
                <a:r>
                  <a:rPr lang="en-US" sz="1600" dirty="0"/>
                  <a:t> be the set of evidence variables, and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𝒆</m:t>
                        </m:r>
                      </m:e>
                      <m:sub>
                        <m:r>
                          <a:rPr lang="en-US" sz="1600" i="1">
                            <a:latin typeface="Cambria Math" panose="02040503050406030204" pitchFamily="18" charset="0"/>
                          </a:rPr>
                          <m:t>𝑡</m:t>
                        </m:r>
                      </m:sub>
                    </m:sSub>
                  </m:oMath>
                </a14:m>
                <a:r>
                  <a:rPr lang="en-US" sz="1600" dirty="0"/>
                  <a:t> be the observed values of the evidence variables, all at time </a:t>
                </a:r>
                <a14:m>
                  <m:oMath xmlns:m="http://schemas.openxmlformats.org/officeDocument/2006/math">
                    <m:r>
                      <a:rPr lang="en-US" sz="1600" i="1" dirty="0" smtClean="0">
                        <a:latin typeface="Cambria Math" panose="02040503050406030204" pitchFamily="18" charset="0"/>
                      </a:rPr>
                      <m:t>𝑡</m:t>
                    </m:r>
                  </m:oMath>
                </a14:m>
                <a:r>
                  <a:rPr lang="en-US" sz="1600" dirty="0"/>
                  <a:t>. Explain in a succinct way the two tasks of filtering and smoothing.  </a:t>
                </a:r>
              </a:p>
              <a:p>
                <a:r>
                  <a:rPr lang="en-US" sz="1600" dirty="0"/>
                  <a:t>(You may denote by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𝑿</m:t>
                        </m:r>
                      </m:e>
                      <m:sub>
                        <m:r>
                          <a:rPr lang="en-US" sz="1600" b="0" i="1" smtClean="0">
                            <a:latin typeface="Cambria Math" panose="02040503050406030204" pitchFamily="18" charset="0"/>
                          </a:rPr>
                          <m:t>1:</m:t>
                        </m:r>
                        <m:r>
                          <a:rPr lang="en-US" sz="1600" i="1">
                            <a:latin typeface="Cambria Math" panose="02040503050406030204" pitchFamily="18" charset="0"/>
                          </a:rPr>
                          <m:t>𝑡</m:t>
                        </m:r>
                      </m:sub>
                    </m:sSub>
                  </m:oMath>
                </a14:m>
                <a:r>
                  <a:rPr lang="en-US" sz="1600" dirty="0"/>
                  <a:t> the state sequence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𝑿</m:t>
                        </m:r>
                      </m:e>
                      <m:sub>
                        <m:r>
                          <a:rPr lang="en-US" sz="1600" b="0" i="1" smtClean="0">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𝑿</m:t>
                        </m:r>
                      </m:e>
                      <m:sub>
                        <m:r>
                          <a:rPr lang="en-US" sz="1600" b="0" i="1" smtClean="0">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𝑿</m:t>
                        </m:r>
                      </m:e>
                      <m:sub>
                        <m:r>
                          <a:rPr lang="en-US" sz="1600" b="0" i="1" smtClean="0">
                            <a:latin typeface="Cambria Math" panose="02040503050406030204" pitchFamily="18" charset="0"/>
                          </a:rPr>
                          <m:t>𝑡</m:t>
                        </m:r>
                      </m:sub>
                    </m:sSub>
                  </m:oMath>
                </a14:m>
                <a:r>
                  <a:rPr lang="en-US" sz="1600" dirty="0"/>
                  <a:t> and by </a:t>
                </a:r>
                <a14:m>
                  <m:oMath xmlns:m="http://schemas.openxmlformats.org/officeDocument/2006/math">
                    <m:sSub>
                      <m:sSubPr>
                        <m:ctrlPr>
                          <a:rPr lang="en-US" sz="1600" i="1">
                            <a:latin typeface="Cambria Math" panose="02040503050406030204" pitchFamily="18" charset="0"/>
                          </a:rPr>
                        </m:ctrlPr>
                      </m:sSubPr>
                      <m:e>
                        <m:r>
                          <a:rPr lang="en-US" sz="1600" b="1" i="1" smtClean="0">
                            <a:latin typeface="Cambria Math" panose="02040503050406030204" pitchFamily="18" charset="0"/>
                          </a:rPr>
                          <m:t>𝒆</m:t>
                        </m:r>
                      </m:e>
                      <m:sub>
                        <m:r>
                          <a:rPr lang="en-US" sz="1600" i="1">
                            <a:latin typeface="Cambria Math" panose="02040503050406030204" pitchFamily="18" charset="0"/>
                          </a:rPr>
                          <m:t>1:</m:t>
                        </m:r>
                        <m:r>
                          <a:rPr lang="en-US" sz="1600" i="1">
                            <a:latin typeface="Cambria Math" panose="02040503050406030204" pitchFamily="18" charset="0"/>
                          </a:rPr>
                          <m:t>𝑡</m:t>
                        </m:r>
                      </m:sub>
                    </m:sSub>
                  </m:oMath>
                </a14:m>
                <a:r>
                  <a:rPr lang="en-US" sz="1600" dirty="0"/>
                  <a:t> the state sequence </a:t>
                </a:r>
                <a14:m>
                  <m:oMath xmlns:m="http://schemas.openxmlformats.org/officeDocument/2006/math">
                    <m:sSub>
                      <m:sSubPr>
                        <m:ctrlPr>
                          <a:rPr lang="en-US" sz="1600" i="1">
                            <a:latin typeface="Cambria Math" panose="02040503050406030204" pitchFamily="18" charset="0"/>
                          </a:rPr>
                        </m:ctrlPr>
                      </m:sSubPr>
                      <m:e>
                        <m:r>
                          <a:rPr lang="en-US" sz="1600" b="1" i="1" smtClean="0">
                            <a:latin typeface="Cambria Math" panose="02040503050406030204" pitchFamily="18" charset="0"/>
                          </a:rPr>
                          <m:t>𝒆</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smtClean="0">
                            <a:latin typeface="Cambria Math" panose="02040503050406030204" pitchFamily="18" charset="0"/>
                          </a:rPr>
                          <m:t>𝒆</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smtClean="0">
                            <a:latin typeface="Cambria Math" panose="02040503050406030204" pitchFamily="18" charset="0"/>
                          </a:rPr>
                          <m:t>𝒆</m:t>
                        </m:r>
                      </m:e>
                      <m:sub>
                        <m:r>
                          <a:rPr lang="en-US" sz="1600" i="1">
                            <a:latin typeface="Cambria Math" panose="02040503050406030204" pitchFamily="18" charset="0"/>
                          </a:rPr>
                          <m:t>𝑡</m:t>
                        </m:r>
                      </m:sub>
                    </m:sSub>
                  </m:oMath>
                </a14:m>
                <a:r>
                  <a:rPr lang="en-US" sz="1600" dirty="0"/>
                  <a:t>.)  </a:t>
                </a:r>
              </a:p>
            </p:txBody>
          </p:sp>
        </mc:Choice>
        <mc:Fallback xmlns="">
          <p:sp>
            <p:nvSpPr>
              <p:cNvPr id="3" name="TextBox 2">
                <a:extLst>
                  <a:ext uri="{FF2B5EF4-FFF2-40B4-BE49-F238E27FC236}">
                    <a16:creationId xmlns:a16="http://schemas.microsoft.com/office/drawing/2014/main" id="{202ED1CC-267D-45E0-B603-8A6195782C93}"/>
                  </a:ext>
                </a:extLst>
              </p:cNvPr>
              <p:cNvSpPr txBox="1">
                <a:spLocks noRot="1" noChangeAspect="1" noMove="1" noResize="1" noEditPoints="1" noAdjustHandles="1" noChangeArrowheads="1" noChangeShapeType="1" noTextEdit="1"/>
              </p:cNvSpPr>
              <p:nvPr/>
            </p:nvSpPr>
            <p:spPr>
              <a:xfrm>
                <a:off x="840899" y="717976"/>
                <a:ext cx="10810438" cy="830997"/>
              </a:xfrm>
              <a:prstGeom prst="rect">
                <a:avLst/>
              </a:prstGeom>
              <a:blipFill>
                <a:blip r:embed="rId2"/>
                <a:stretch>
                  <a:fillRect l="-338" t="-2206"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65789A-B53D-4123-B3EB-B1C6AE418C0E}"/>
                  </a:ext>
                </a:extLst>
              </p:cNvPr>
              <p:cNvSpPr txBox="1"/>
              <p:nvPr/>
            </p:nvSpPr>
            <p:spPr>
              <a:xfrm>
                <a:off x="840899" y="3295650"/>
                <a:ext cx="10810438" cy="439992"/>
              </a:xfrm>
              <a:prstGeom prst="rect">
                <a:avLst/>
              </a:prstGeom>
              <a:noFill/>
            </p:spPr>
            <p:txBody>
              <a:bodyPr wrap="square" rtlCol="0">
                <a:spAutoFit/>
              </a:bodyPr>
              <a:lstStyle/>
              <a:p>
                <a:r>
                  <a:rPr lang="en-US" sz="1600" dirty="0"/>
                  <a:t>(i) [</a:t>
                </a:r>
                <a:r>
                  <a:rPr lang="en-US" sz="1600" b="1" dirty="0"/>
                  <a:t>4 pts</a:t>
                </a:r>
                <a:r>
                  <a:rPr lang="en-US" sz="1600" dirty="0"/>
                  <a:t>] A random variable </a:t>
                </a:r>
                <a14:m>
                  <m:oMath xmlns:m="http://schemas.openxmlformats.org/officeDocument/2006/math">
                    <m:r>
                      <a:rPr lang="en-US" sz="1600" i="1" dirty="0" smtClean="0">
                        <a:latin typeface="Cambria Math" panose="02040503050406030204" pitchFamily="18" charset="0"/>
                      </a:rPr>
                      <m:t>𝑋</m:t>
                    </m:r>
                  </m:oMath>
                </a14:m>
                <a:r>
                  <a:rPr lang="en-US" sz="1600" dirty="0"/>
                  <a:t> has three possible values with probabilities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oMath>
                </a14:m>
                <a:r>
                  <a:rPr lang="en-US" sz="1600" dirty="0"/>
                  <a:t>, respectively.  What is the entropy of </a:t>
                </a:r>
                <a14:m>
                  <m:oMath xmlns:m="http://schemas.openxmlformats.org/officeDocument/2006/math">
                    <m:r>
                      <a:rPr lang="en-US" sz="1600" i="1" dirty="0" smtClean="0">
                        <a:latin typeface="Cambria Math" panose="02040503050406030204" pitchFamily="18" charset="0"/>
                      </a:rPr>
                      <m:t>𝑋</m:t>
                    </m:r>
                  </m:oMath>
                </a14:m>
                <a:r>
                  <a:rPr lang="en-US" sz="1600" dirty="0"/>
                  <a:t>? </a:t>
                </a:r>
              </a:p>
            </p:txBody>
          </p:sp>
        </mc:Choice>
        <mc:Fallback xmlns="">
          <p:sp>
            <p:nvSpPr>
              <p:cNvPr id="10" name="TextBox 9">
                <a:extLst>
                  <a:ext uri="{FF2B5EF4-FFF2-40B4-BE49-F238E27FC236}">
                    <a16:creationId xmlns:a16="http://schemas.microsoft.com/office/drawing/2014/main" id="{2765789A-B53D-4123-B3EB-B1C6AE418C0E}"/>
                  </a:ext>
                </a:extLst>
              </p:cNvPr>
              <p:cNvSpPr txBox="1">
                <a:spLocks noRot="1" noChangeAspect="1" noMove="1" noResize="1" noEditPoints="1" noAdjustHandles="1" noChangeArrowheads="1" noChangeShapeType="1" noTextEdit="1"/>
              </p:cNvSpPr>
              <p:nvPr/>
            </p:nvSpPr>
            <p:spPr>
              <a:xfrm>
                <a:off x="840899" y="3295650"/>
                <a:ext cx="10810438" cy="439992"/>
              </a:xfrm>
              <a:prstGeom prst="rect">
                <a:avLst/>
              </a:prstGeom>
              <a:blipFill>
                <a:blip r:embed="rId3"/>
                <a:stretch>
                  <a:fillRect l="-338" b="-6944"/>
                </a:stretch>
              </a:blipFill>
            </p:spPr>
            <p:txBody>
              <a:bodyPr/>
              <a:lstStyle/>
              <a:p>
                <a:r>
                  <a:rPr lang="en-US">
                    <a:noFill/>
                  </a:rPr>
                  <a:t> </a:t>
                </a:r>
              </a:p>
            </p:txBody>
          </p:sp>
        </mc:Fallback>
      </mc:AlternateContent>
    </p:spTree>
    <p:extLst>
      <p:ext uri="{BB962C8B-B14F-4D97-AF65-F5344CB8AC3E}">
        <p14:creationId xmlns:p14="http://schemas.microsoft.com/office/powerpoint/2010/main" val="382585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ext, letter&#10;&#10;Description automatically generated">
            <a:extLst>
              <a:ext uri="{FF2B5EF4-FFF2-40B4-BE49-F238E27FC236}">
                <a16:creationId xmlns:a16="http://schemas.microsoft.com/office/drawing/2014/main" id="{C2A76835-823A-43DD-A57C-58BA9D9A3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996" y="1419142"/>
            <a:ext cx="7177830" cy="2368684"/>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9DDEF4B-918E-47E2-9BD5-D3D71B1A89A8}"/>
                  </a:ext>
                </a:extLst>
              </p:cNvPr>
              <p:cNvSpPr txBox="1"/>
              <p:nvPr/>
            </p:nvSpPr>
            <p:spPr>
              <a:xfrm>
                <a:off x="844496" y="3910747"/>
                <a:ext cx="10719638" cy="584775"/>
              </a:xfrm>
              <a:prstGeom prst="rect">
                <a:avLst/>
              </a:prstGeom>
              <a:noFill/>
            </p:spPr>
            <p:txBody>
              <a:bodyPr wrap="square" rtlCol="0">
                <a:spAutoFit/>
              </a:bodyPr>
              <a:lstStyle/>
              <a:p>
                <a:r>
                  <a:rPr lang="en-US" sz="1600" dirty="0"/>
                  <a:t>Construct a sequence of actions to transform the start state into the goal state, both shown above on the right.  (An action sequence is in the form of, say, </a:t>
                </a:r>
                <a:r>
                  <a:rPr lang="en-US" sz="1600" i="1" dirty="0"/>
                  <a:t>Move</a:t>
                </a:r>
                <a14:m>
                  <m:oMath xmlns:m="http://schemas.openxmlformats.org/officeDocument/2006/math">
                    <m:r>
                      <a:rPr lang="en-US" sz="1600" i="1" dirty="0" smtClean="0">
                        <a:latin typeface="Cambria Math" panose="02040503050406030204" pitchFamily="18" charset="0"/>
                      </a:rPr>
                      <m:t>(…)</m:t>
                    </m:r>
                  </m:oMath>
                </a14:m>
                <a:r>
                  <a:rPr lang="en-US" sz="1600" i="1" dirty="0"/>
                  <a:t>, </a:t>
                </a:r>
                <a:r>
                  <a:rPr lang="en-US" sz="1600" i="1" dirty="0" err="1"/>
                  <a:t>MoveToTable</a:t>
                </a:r>
                <a14:m>
                  <m:oMath xmlns:m="http://schemas.openxmlformats.org/officeDocument/2006/math">
                    <m:r>
                      <a:rPr lang="en-US" sz="1600" i="1" dirty="0" smtClean="0">
                        <a:latin typeface="Cambria Math" panose="02040503050406030204" pitchFamily="18" charset="0"/>
                      </a:rPr>
                      <m:t>(…)</m:t>
                    </m:r>
                  </m:oMath>
                </a14:m>
                <a:r>
                  <a:rPr lang="en-US" sz="1600" i="1" dirty="0"/>
                  <a:t>, …. </a:t>
                </a:r>
                <a:r>
                  <a:rPr lang="en-US" sz="1600" dirty="0"/>
                  <a:t>Do not write down the precondition and effect of any action.)</a:t>
                </a:r>
                <a:endParaRPr lang="en-US" sz="1600" i="1" dirty="0"/>
              </a:p>
            </p:txBody>
          </p:sp>
        </mc:Choice>
        <mc:Fallback xmlns="">
          <p:sp>
            <p:nvSpPr>
              <p:cNvPr id="14" name="TextBox 13">
                <a:extLst>
                  <a:ext uri="{FF2B5EF4-FFF2-40B4-BE49-F238E27FC236}">
                    <a16:creationId xmlns:a16="http://schemas.microsoft.com/office/drawing/2014/main" id="{69DDEF4B-918E-47E2-9BD5-D3D71B1A89A8}"/>
                  </a:ext>
                </a:extLst>
              </p:cNvPr>
              <p:cNvSpPr txBox="1">
                <a:spLocks noRot="1" noChangeAspect="1" noMove="1" noResize="1" noEditPoints="1" noAdjustHandles="1" noChangeArrowheads="1" noChangeShapeType="1" noTextEdit="1"/>
              </p:cNvSpPr>
              <p:nvPr/>
            </p:nvSpPr>
            <p:spPr>
              <a:xfrm>
                <a:off x="844496" y="3910747"/>
                <a:ext cx="10719638" cy="584775"/>
              </a:xfrm>
              <a:prstGeom prst="rect">
                <a:avLst/>
              </a:prstGeom>
              <a:blipFill>
                <a:blip r:embed="rId3"/>
                <a:stretch>
                  <a:fillRect l="-341" t="-3158" b="-1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FE7DDDA-A09C-4059-86C6-1924C5AC399B}"/>
                  </a:ext>
                </a:extLst>
              </p:cNvPr>
              <p:cNvSpPr txBox="1"/>
              <p:nvPr/>
            </p:nvSpPr>
            <p:spPr>
              <a:xfrm>
                <a:off x="844497" y="475540"/>
                <a:ext cx="10433367" cy="584775"/>
              </a:xfrm>
              <a:prstGeom prst="rect">
                <a:avLst/>
              </a:prstGeom>
              <a:noFill/>
            </p:spPr>
            <p:txBody>
              <a:bodyPr wrap="square" rtlCol="0">
                <a:spAutoFit/>
              </a:bodyPr>
              <a:lstStyle/>
              <a:p>
                <a:r>
                  <a:rPr lang="en-US" sz="1600" dirty="0"/>
                  <a:t>(j) [</a:t>
                </a:r>
                <a:r>
                  <a:rPr lang="en-US" sz="1600" b="1" dirty="0"/>
                  <a:t>6 pts</a:t>
                </a:r>
                <a:r>
                  <a:rPr lang="en-US" sz="1600" dirty="0"/>
                  <a:t>] Consider the planning domain of the blocks world that is specified in the planning domain definition language (PDDL) below.  The condition </a:t>
                </a:r>
                <a:r>
                  <a:rPr lang="en-US" sz="1600" i="1" dirty="0">
                    <a:solidFill>
                      <a:schemeClr val="tx1"/>
                    </a:solidFill>
                  </a:rPr>
                  <a:t>Clear</a:t>
                </a:r>
                <a14:m>
                  <m:oMath xmlns:m="http://schemas.openxmlformats.org/officeDocument/2006/math">
                    <m:r>
                      <a:rPr lang="en-US" sz="1600" i="1" dirty="0" smtClean="0">
                        <a:solidFill>
                          <a:schemeClr val="tx1"/>
                        </a:solidFill>
                        <a:latin typeface="Cambria Math" panose="02040503050406030204" pitchFamily="18" charset="0"/>
                      </a:rPr>
                      <m:t>(</m:t>
                    </m:r>
                    <m:r>
                      <a:rPr lang="en-US" sz="1600" i="1" dirty="0" smtClean="0">
                        <a:solidFill>
                          <a:schemeClr val="tx1"/>
                        </a:solidFill>
                        <a:latin typeface="Cambria Math" panose="02040503050406030204" pitchFamily="18" charset="0"/>
                      </a:rPr>
                      <m:t>𝑥</m:t>
                    </m:r>
                    <m:r>
                      <a:rPr lang="en-US" sz="1600" i="1" dirty="0" smtClean="0">
                        <a:solidFill>
                          <a:schemeClr val="tx1"/>
                        </a:solidFill>
                        <a:latin typeface="Cambria Math" panose="02040503050406030204" pitchFamily="18" charset="0"/>
                      </a:rPr>
                      <m:t>)</m:t>
                    </m:r>
                  </m:oMath>
                </a14:m>
                <a:r>
                  <a:rPr lang="en-US" sz="1600" dirty="0">
                    <a:solidFill>
                      <a:schemeClr val="tx1"/>
                    </a:solidFill>
                  </a:rPr>
                  <a:t> means “there is a clear space on </a:t>
                </a:r>
                <a14:m>
                  <m:oMath xmlns:m="http://schemas.openxmlformats.org/officeDocument/2006/math">
                    <m:r>
                      <a:rPr lang="en-US" sz="1600" i="1" dirty="0" smtClean="0">
                        <a:solidFill>
                          <a:schemeClr val="tx1"/>
                        </a:solidFill>
                        <a:latin typeface="Cambria Math" panose="02040503050406030204" pitchFamily="18" charset="0"/>
                      </a:rPr>
                      <m:t>𝑥</m:t>
                    </m:r>
                  </m:oMath>
                </a14:m>
                <a:r>
                  <a:rPr lang="en-US" sz="1600" dirty="0">
                    <a:solidFill>
                      <a:schemeClr val="tx1"/>
                    </a:solidFill>
                  </a:rPr>
                  <a:t> to hold a block”.  </a:t>
                </a:r>
                <a:endParaRPr lang="en-US" sz="1600" dirty="0"/>
              </a:p>
            </p:txBody>
          </p:sp>
        </mc:Choice>
        <mc:Fallback xmlns="">
          <p:sp>
            <p:nvSpPr>
              <p:cNvPr id="15" name="TextBox 14">
                <a:extLst>
                  <a:ext uri="{FF2B5EF4-FFF2-40B4-BE49-F238E27FC236}">
                    <a16:creationId xmlns:a16="http://schemas.microsoft.com/office/drawing/2014/main" id="{DFE7DDDA-A09C-4059-86C6-1924C5AC399B}"/>
                  </a:ext>
                </a:extLst>
              </p:cNvPr>
              <p:cNvSpPr txBox="1">
                <a:spLocks noRot="1" noChangeAspect="1" noMove="1" noResize="1" noEditPoints="1" noAdjustHandles="1" noChangeArrowheads="1" noChangeShapeType="1" noTextEdit="1"/>
              </p:cNvSpPr>
              <p:nvPr/>
            </p:nvSpPr>
            <p:spPr>
              <a:xfrm>
                <a:off x="844497" y="475540"/>
                <a:ext cx="10433367" cy="584775"/>
              </a:xfrm>
              <a:prstGeom prst="rect">
                <a:avLst/>
              </a:prstGeom>
              <a:blipFill>
                <a:blip r:embed="rId4"/>
                <a:stretch>
                  <a:fillRect l="-351" t="-3125" b="-12500"/>
                </a:stretch>
              </a:blipFill>
            </p:spPr>
            <p:txBody>
              <a:bodyPr/>
              <a:lstStyle/>
              <a:p>
                <a:r>
                  <a:rPr lang="en-US">
                    <a:noFill/>
                  </a:rPr>
                  <a:t> </a:t>
                </a:r>
              </a:p>
            </p:txBody>
          </p:sp>
        </mc:Fallback>
      </mc:AlternateContent>
      <p:pic>
        <p:nvPicPr>
          <p:cNvPr id="9" name="Picture 8" descr="A close up of a clock&#10;&#10;Description automatically generated">
            <a:extLst>
              <a:ext uri="{FF2B5EF4-FFF2-40B4-BE49-F238E27FC236}">
                <a16:creationId xmlns:a16="http://schemas.microsoft.com/office/drawing/2014/main" id="{B04FC79F-2A70-4C21-8D70-4C903FB9D8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9714" y="1957803"/>
            <a:ext cx="4114420" cy="1707101"/>
          </a:xfrm>
          <a:prstGeom prst="rect">
            <a:avLst/>
          </a:prstGeom>
        </p:spPr>
      </p:pic>
      <p:pic>
        <p:nvPicPr>
          <p:cNvPr id="18" name="Picture 17">
            <a:extLst>
              <a:ext uri="{FF2B5EF4-FFF2-40B4-BE49-F238E27FC236}">
                <a16:creationId xmlns:a16="http://schemas.microsoft.com/office/drawing/2014/main" id="{E8BCDDAA-4936-481B-8DE5-C706F1419A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0116" y="2405118"/>
            <a:ext cx="425131" cy="406235"/>
          </a:xfrm>
          <a:prstGeom prst="rect">
            <a:avLst/>
          </a:prstGeom>
        </p:spPr>
      </p:pic>
      <p:pic>
        <p:nvPicPr>
          <p:cNvPr id="20" name="Picture 19">
            <a:extLst>
              <a:ext uri="{FF2B5EF4-FFF2-40B4-BE49-F238E27FC236}">
                <a16:creationId xmlns:a16="http://schemas.microsoft.com/office/drawing/2014/main" id="{697B9B91-2458-4FC4-B71F-8E231833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0813" y="2811353"/>
            <a:ext cx="421513" cy="411933"/>
          </a:xfrm>
          <a:prstGeom prst="rect">
            <a:avLst/>
          </a:prstGeom>
        </p:spPr>
      </p:pic>
    </p:spTree>
    <p:extLst>
      <p:ext uri="{BB962C8B-B14F-4D97-AF65-F5344CB8AC3E}">
        <p14:creationId xmlns:p14="http://schemas.microsoft.com/office/powerpoint/2010/main" val="34182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ED80F-165C-4B8F-9463-FD3A41BC5555}"/>
              </a:ext>
            </a:extLst>
          </p:cNvPr>
          <p:cNvSpPr txBox="1"/>
          <p:nvPr/>
        </p:nvSpPr>
        <p:spPr>
          <a:xfrm>
            <a:off x="735724" y="396798"/>
            <a:ext cx="2794291" cy="369332"/>
          </a:xfrm>
          <a:prstGeom prst="rect">
            <a:avLst/>
          </a:prstGeom>
          <a:noFill/>
        </p:spPr>
        <p:txBody>
          <a:bodyPr wrap="none" rtlCol="0">
            <a:spAutoFit/>
          </a:bodyPr>
          <a:lstStyle/>
          <a:p>
            <a:r>
              <a:rPr lang="en-US" dirty="0"/>
              <a:t>2. </a:t>
            </a:r>
            <a:r>
              <a:rPr lang="en-US" b="1" dirty="0"/>
              <a:t>[8 pts] </a:t>
            </a:r>
            <a:r>
              <a:rPr lang="en-US" i="1" dirty="0"/>
              <a:t>Robot Localization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B7FBEE-EDAB-4D41-90D3-8EA2A51675CD}"/>
                  </a:ext>
                </a:extLst>
              </p:cNvPr>
              <p:cNvSpPr txBox="1"/>
              <p:nvPr/>
            </p:nvSpPr>
            <p:spPr>
              <a:xfrm>
                <a:off x="1001598" y="708785"/>
                <a:ext cx="10910830" cy="1354217"/>
              </a:xfrm>
              <a:prstGeom prst="rect">
                <a:avLst/>
              </a:prstGeom>
              <a:noFill/>
            </p:spPr>
            <p:txBody>
              <a:bodyPr wrap="square">
                <a:spAutoFit/>
              </a:bodyPr>
              <a:lstStyle/>
              <a:p>
                <a:r>
                  <a:rPr lang="en-US" sz="1600" dirty="0"/>
                  <a:t>This is the same task we learned about during the first half of the course.  A robot in a maze-like environment shown below wants to localize itself.  The robot has an accurate map of the environment, as well as four perfect sonar sensors to tell whether there is an obstacle in the neighboring square in each of the four compass directions.  The percept consists of four bits </a:t>
                </a:r>
                <a:r>
                  <a:rPr lang="en-US" sz="1600" i="1" dirty="0"/>
                  <a:t>NESW.  </a:t>
                </a:r>
                <a:r>
                  <a:rPr lang="en-US" sz="1600" dirty="0"/>
                  <a:t>Values 1 of these bits indicate obstacles to the north, east, south, and west, respectively; and values 0 indicate no obstacles to the same four  directions, respectively. So </a:t>
                </a:r>
                <a:r>
                  <a:rPr lang="en-US" sz="1600" i="1" dirty="0"/>
                  <a:t>NESW</a:t>
                </a:r>
                <a:r>
                  <a:rPr lang="en-US" sz="1600" dirty="0"/>
                  <a:t> </a:t>
                </a:r>
                <a14:m>
                  <m:oMath xmlns:m="http://schemas.openxmlformats.org/officeDocument/2006/math">
                    <m:r>
                      <a:rPr lang="en-US" sz="1600" i="1" dirty="0" smtClean="0">
                        <a:latin typeface="Cambria Math" panose="02040503050406030204" pitchFamily="18" charset="0"/>
                      </a:rPr>
                      <m:t>=</m:t>
                    </m:r>
                  </m:oMath>
                </a14:m>
                <a:r>
                  <a:rPr lang="en-US" sz="1600" dirty="0"/>
                  <a:t> 1011 means there are obstacles to the north, south, and west, but not east.</a:t>
                </a:r>
              </a:p>
            </p:txBody>
          </p:sp>
        </mc:Choice>
        <mc:Fallback xmlns="">
          <p:sp>
            <p:nvSpPr>
              <p:cNvPr id="6" name="TextBox 5">
                <a:extLst>
                  <a:ext uri="{FF2B5EF4-FFF2-40B4-BE49-F238E27FC236}">
                    <a16:creationId xmlns:a16="http://schemas.microsoft.com/office/drawing/2014/main" id="{99B7FBEE-EDAB-4D41-90D3-8EA2A51675CD}"/>
                  </a:ext>
                </a:extLst>
              </p:cNvPr>
              <p:cNvSpPr txBox="1">
                <a:spLocks noRot="1" noChangeAspect="1" noMove="1" noResize="1" noEditPoints="1" noAdjustHandles="1" noChangeArrowheads="1" noChangeShapeType="1" noTextEdit="1"/>
              </p:cNvSpPr>
              <p:nvPr/>
            </p:nvSpPr>
            <p:spPr>
              <a:xfrm>
                <a:off x="1001598" y="708785"/>
                <a:ext cx="10910830" cy="1354217"/>
              </a:xfrm>
              <a:prstGeom prst="rect">
                <a:avLst/>
              </a:prstGeom>
              <a:blipFill>
                <a:blip r:embed="rId2"/>
                <a:stretch>
                  <a:fillRect l="-279" t="-1351" r="-168" b="-2703"/>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451E683-0CD5-4B7C-B674-2717B499E232}"/>
              </a:ext>
            </a:extLst>
          </p:cNvPr>
          <p:cNvGrpSpPr/>
          <p:nvPr/>
        </p:nvGrpSpPr>
        <p:grpSpPr>
          <a:xfrm>
            <a:off x="4900207" y="2151727"/>
            <a:ext cx="6928006" cy="1989959"/>
            <a:chOff x="1798162" y="1439041"/>
            <a:chExt cx="6928006" cy="1989959"/>
          </a:xfrm>
        </p:grpSpPr>
        <p:pic>
          <p:nvPicPr>
            <p:cNvPr id="8" name="Picture 7" descr="A close up of a screen&#10;&#10;Description automatically generated">
              <a:extLst>
                <a:ext uri="{FF2B5EF4-FFF2-40B4-BE49-F238E27FC236}">
                  <a16:creationId xmlns:a16="http://schemas.microsoft.com/office/drawing/2014/main" id="{75446620-40A0-4DE8-B867-0185EA680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162" y="1439041"/>
              <a:ext cx="6928006" cy="1989959"/>
            </a:xfrm>
            <a:prstGeom prst="rect">
              <a:avLst/>
            </a:prstGeom>
          </p:spPr>
        </p:pic>
        <p:pic>
          <p:nvPicPr>
            <p:cNvPr id="9" name="Picture 8">
              <a:extLst>
                <a:ext uri="{FF2B5EF4-FFF2-40B4-BE49-F238E27FC236}">
                  <a16:creationId xmlns:a16="http://schemas.microsoft.com/office/drawing/2014/main" id="{D6758789-8723-4BD7-96F2-5EBE4D9340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4020" y="1616645"/>
              <a:ext cx="406313" cy="398022"/>
            </a:xfrm>
            <a:prstGeom prst="rect">
              <a:avLst/>
            </a:prstGeom>
          </p:spPr>
        </p:pic>
      </p:grpSp>
      <p:sp>
        <p:nvSpPr>
          <p:cNvPr id="10" name="TextBox 9">
            <a:extLst>
              <a:ext uri="{FF2B5EF4-FFF2-40B4-BE49-F238E27FC236}">
                <a16:creationId xmlns:a16="http://schemas.microsoft.com/office/drawing/2014/main" id="{3071132E-C636-4EA4-9089-DD7E1412D97C}"/>
              </a:ext>
            </a:extLst>
          </p:cNvPr>
          <p:cNvSpPr txBox="1"/>
          <p:nvPr/>
        </p:nvSpPr>
        <p:spPr>
          <a:xfrm>
            <a:off x="1001598" y="1978734"/>
            <a:ext cx="3683524" cy="2554545"/>
          </a:xfrm>
          <a:prstGeom prst="rect">
            <a:avLst/>
          </a:prstGeom>
          <a:noFill/>
        </p:spPr>
        <p:txBody>
          <a:bodyPr wrap="square">
            <a:spAutoFit/>
          </a:bodyPr>
          <a:lstStyle/>
          <a:p>
            <a:r>
              <a:rPr lang="en-US" sz="1600" dirty="0"/>
              <a:t>(a) [</a:t>
            </a:r>
            <a:r>
              <a:rPr lang="en-US" sz="1600" b="1" dirty="0"/>
              <a:t>4 pts</a:t>
            </a:r>
            <a:r>
              <a:rPr lang="en-US" sz="1600" dirty="0"/>
              <a:t>]  At the start, the robot does not</a:t>
            </a:r>
          </a:p>
          <a:p>
            <a:r>
              <a:rPr lang="en-US" sz="1600" dirty="0"/>
              <a:t>know where it is.  It receives the percept </a:t>
            </a:r>
          </a:p>
          <a:p>
            <a:r>
              <a:rPr lang="en-US" sz="1600" dirty="0"/>
              <a:t>0101.  In the top map to the right, mark all possible locations of the robot at this moment.  (If you are working on the PPTX version of the exam, simply cover those square locations with copies of the robot icon on the left.  If you are working on the PDF version, you may mark or darken the squares.) </a:t>
            </a:r>
          </a:p>
        </p:txBody>
      </p:sp>
      <p:pic>
        <p:nvPicPr>
          <p:cNvPr id="11" name="Picture 10">
            <a:extLst>
              <a:ext uri="{FF2B5EF4-FFF2-40B4-BE49-F238E27FC236}">
                <a16:creationId xmlns:a16="http://schemas.microsoft.com/office/drawing/2014/main" id="{4C092E67-D77A-46F7-9F4E-0DAB6ED49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787" y="3243042"/>
            <a:ext cx="411480" cy="371915"/>
          </a:xfrm>
          <a:prstGeom prst="rect">
            <a:avLst/>
          </a:prstGeom>
        </p:spPr>
      </p:pic>
      <p:sp>
        <p:nvSpPr>
          <p:cNvPr id="12" name="TextBox 11">
            <a:extLst>
              <a:ext uri="{FF2B5EF4-FFF2-40B4-BE49-F238E27FC236}">
                <a16:creationId xmlns:a16="http://schemas.microsoft.com/office/drawing/2014/main" id="{0AF9F956-FDA0-4704-9F0F-8CAA5D58652A}"/>
              </a:ext>
            </a:extLst>
          </p:cNvPr>
          <p:cNvSpPr txBox="1"/>
          <p:nvPr/>
        </p:nvSpPr>
        <p:spPr>
          <a:xfrm>
            <a:off x="198086" y="3612373"/>
            <a:ext cx="747384" cy="369332"/>
          </a:xfrm>
          <a:prstGeom prst="rect">
            <a:avLst/>
          </a:prstGeom>
          <a:noFill/>
        </p:spPr>
        <p:txBody>
          <a:bodyPr wrap="none" rtlCol="0">
            <a:spAutoFit/>
          </a:bodyPr>
          <a:lstStyle/>
          <a:p>
            <a:r>
              <a:rPr lang="en-US" dirty="0"/>
              <a:t>Robot</a:t>
            </a:r>
          </a:p>
        </p:txBody>
      </p:sp>
      <p:grpSp>
        <p:nvGrpSpPr>
          <p:cNvPr id="13" name="Group 12">
            <a:extLst>
              <a:ext uri="{FF2B5EF4-FFF2-40B4-BE49-F238E27FC236}">
                <a16:creationId xmlns:a16="http://schemas.microsoft.com/office/drawing/2014/main" id="{402A3046-A0B5-415A-839E-81B4A0FAB155}"/>
              </a:ext>
            </a:extLst>
          </p:cNvPr>
          <p:cNvGrpSpPr/>
          <p:nvPr/>
        </p:nvGrpSpPr>
        <p:grpSpPr>
          <a:xfrm>
            <a:off x="4900207" y="4505028"/>
            <a:ext cx="6928006" cy="1989959"/>
            <a:chOff x="1798162" y="1439041"/>
            <a:chExt cx="6928006" cy="1989959"/>
          </a:xfrm>
        </p:grpSpPr>
        <p:pic>
          <p:nvPicPr>
            <p:cNvPr id="14" name="Picture 13" descr="A close up of a screen&#10;&#10;Description automatically generated">
              <a:extLst>
                <a:ext uri="{FF2B5EF4-FFF2-40B4-BE49-F238E27FC236}">
                  <a16:creationId xmlns:a16="http://schemas.microsoft.com/office/drawing/2014/main" id="{068E3FF7-3529-4256-8E8B-C9F05AF99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162" y="1439041"/>
              <a:ext cx="6928006" cy="1989959"/>
            </a:xfrm>
            <a:prstGeom prst="rect">
              <a:avLst/>
            </a:prstGeom>
          </p:spPr>
        </p:pic>
        <p:pic>
          <p:nvPicPr>
            <p:cNvPr id="15" name="Picture 14">
              <a:extLst>
                <a:ext uri="{FF2B5EF4-FFF2-40B4-BE49-F238E27FC236}">
                  <a16:creationId xmlns:a16="http://schemas.microsoft.com/office/drawing/2014/main" id="{56F92F2E-F362-4E07-9B28-C077E20C0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4020" y="1616645"/>
              <a:ext cx="406313" cy="398022"/>
            </a:xfrm>
            <a:prstGeom prst="rect">
              <a:avLst/>
            </a:prstGeom>
          </p:spPr>
        </p:pic>
      </p:grpSp>
      <p:sp>
        <p:nvSpPr>
          <p:cNvPr id="16" name="TextBox 15">
            <a:extLst>
              <a:ext uri="{FF2B5EF4-FFF2-40B4-BE49-F238E27FC236}">
                <a16:creationId xmlns:a16="http://schemas.microsoft.com/office/drawing/2014/main" id="{A9069C74-1D74-4508-8292-FB2705EB7DA2}"/>
              </a:ext>
            </a:extLst>
          </p:cNvPr>
          <p:cNvSpPr txBox="1"/>
          <p:nvPr/>
        </p:nvSpPr>
        <p:spPr>
          <a:xfrm>
            <a:off x="6397773" y="4119349"/>
            <a:ext cx="3859711" cy="369332"/>
          </a:xfrm>
          <a:prstGeom prst="rect">
            <a:avLst/>
          </a:prstGeom>
          <a:noFill/>
        </p:spPr>
        <p:txBody>
          <a:bodyPr wrap="none" rtlCol="0">
            <a:spAutoFit/>
          </a:bodyPr>
          <a:lstStyle/>
          <a:p>
            <a:r>
              <a:rPr lang="en-US" dirty="0"/>
              <a:t>(a) Possible robot locations at the start.</a:t>
            </a:r>
          </a:p>
        </p:txBody>
      </p:sp>
      <p:sp>
        <p:nvSpPr>
          <p:cNvPr id="17" name="TextBox 16">
            <a:extLst>
              <a:ext uri="{FF2B5EF4-FFF2-40B4-BE49-F238E27FC236}">
                <a16:creationId xmlns:a16="http://schemas.microsoft.com/office/drawing/2014/main" id="{467DADB3-D33C-4BC0-8DD5-986672FC6092}"/>
              </a:ext>
            </a:extLst>
          </p:cNvPr>
          <p:cNvSpPr txBox="1"/>
          <p:nvPr/>
        </p:nvSpPr>
        <p:spPr>
          <a:xfrm>
            <a:off x="291107" y="4505028"/>
            <a:ext cx="4394015" cy="1323439"/>
          </a:xfrm>
          <a:prstGeom prst="rect">
            <a:avLst/>
          </a:prstGeom>
          <a:noFill/>
        </p:spPr>
        <p:txBody>
          <a:bodyPr wrap="square">
            <a:spAutoFit/>
          </a:bodyPr>
          <a:lstStyle/>
          <a:p>
            <a:r>
              <a:rPr lang="en-US" sz="1600" dirty="0"/>
              <a:t>(b) [</a:t>
            </a:r>
            <a:r>
              <a:rPr lang="en-US" sz="1600" b="1" dirty="0"/>
              <a:t>4 pts</a:t>
            </a:r>
            <a:r>
              <a:rPr lang="en-US" sz="1600" dirty="0"/>
              <a:t>]  Based on the percept 0101, the robot executes a </a:t>
            </a:r>
            <a:r>
              <a:rPr lang="en-US" sz="1600" i="1" dirty="0"/>
              <a:t>Down</a:t>
            </a:r>
            <a:r>
              <a:rPr lang="en-US" sz="1600" dirty="0"/>
              <a:t> action to move to the south by one square. It receives a new percept 0001.  In the bottom map to the right, mark the robot’s possible locations after this movement.  </a:t>
            </a:r>
          </a:p>
        </p:txBody>
      </p:sp>
      <p:sp>
        <p:nvSpPr>
          <p:cNvPr id="18" name="TextBox 17">
            <a:extLst>
              <a:ext uri="{FF2B5EF4-FFF2-40B4-BE49-F238E27FC236}">
                <a16:creationId xmlns:a16="http://schemas.microsoft.com/office/drawing/2014/main" id="{26BD3F94-78CE-4556-9F00-475CD6D606E1}"/>
              </a:ext>
            </a:extLst>
          </p:cNvPr>
          <p:cNvSpPr txBox="1"/>
          <p:nvPr/>
        </p:nvSpPr>
        <p:spPr>
          <a:xfrm>
            <a:off x="6096000" y="6488668"/>
            <a:ext cx="5326651" cy="369332"/>
          </a:xfrm>
          <a:prstGeom prst="rect">
            <a:avLst/>
          </a:prstGeom>
          <a:noFill/>
        </p:spPr>
        <p:txBody>
          <a:bodyPr wrap="none" rtlCol="0">
            <a:spAutoFit/>
          </a:bodyPr>
          <a:lstStyle/>
          <a:p>
            <a:r>
              <a:rPr lang="en-US" dirty="0"/>
              <a:t>(b) Possible robot locations after one downward move.</a:t>
            </a:r>
          </a:p>
        </p:txBody>
      </p:sp>
      <p:sp>
        <p:nvSpPr>
          <p:cNvPr id="20" name="TextBox 19">
            <a:extLst>
              <a:ext uri="{FF2B5EF4-FFF2-40B4-BE49-F238E27FC236}">
                <a16:creationId xmlns:a16="http://schemas.microsoft.com/office/drawing/2014/main" id="{9630B1B8-38AA-4A27-9FB5-AFF38D7DB32A}"/>
              </a:ext>
            </a:extLst>
          </p:cNvPr>
          <p:cNvSpPr txBox="1"/>
          <p:nvPr/>
        </p:nvSpPr>
        <p:spPr>
          <a:xfrm>
            <a:off x="291107" y="5799481"/>
            <a:ext cx="3937422" cy="584775"/>
          </a:xfrm>
          <a:prstGeom prst="rect">
            <a:avLst/>
          </a:prstGeom>
          <a:noFill/>
        </p:spPr>
        <p:txBody>
          <a:bodyPr wrap="square">
            <a:spAutoFit/>
          </a:bodyPr>
          <a:lstStyle/>
          <a:p>
            <a:r>
              <a:rPr lang="en-US" sz="1600" dirty="0"/>
              <a:t>Has the robot localized itself relative to the </a:t>
            </a:r>
          </a:p>
          <a:p>
            <a:r>
              <a:rPr lang="en-US" sz="1600" dirty="0"/>
              <a:t>environment? </a:t>
            </a:r>
          </a:p>
        </p:txBody>
      </p:sp>
    </p:spTree>
    <p:extLst>
      <p:ext uri="{BB962C8B-B14F-4D97-AF65-F5344CB8AC3E}">
        <p14:creationId xmlns:p14="http://schemas.microsoft.com/office/powerpoint/2010/main" val="19455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0DE6D1-EE0D-4CD4-B8C8-513D05022EC7}"/>
              </a:ext>
            </a:extLst>
          </p:cNvPr>
          <p:cNvSpPr txBox="1"/>
          <p:nvPr/>
        </p:nvSpPr>
        <p:spPr>
          <a:xfrm>
            <a:off x="735724" y="767255"/>
            <a:ext cx="4562083" cy="369332"/>
          </a:xfrm>
          <a:prstGeom prst="rect">
            <a:avLst/>
          </a:prstGeom>
          <a:noFill/>
        </p:spPr>
        <p:txBody>
          <a:bodyPr wrap="none" rtlCol="0">
            <a:spAutoFit/>
          </a:bodyPr>
          <a:lstStyle/>
          <a:p>
            <a:r>
              <a:rPr lang="en-US" dirty="0"/>
              <a:t>3. </a:t>
            </a:r>
            <a:r>
              <a:rPr lang="en-US" b="1" dirty="0"/>
              <a:t>[11 pts] </a:t>
            </a:r>
            <a:r>
              <a:rPr lang="en-US" i="1" dirty="0"/>
              <a:t>FOL Translation and CNF Conversion</a:t>
            </a:r>
          </a:p>
        </p:txBody>
      </p:sp>
      <p:sp>
        <p:nvSpPr>
          <p:cNvPr id="3" name="TextBox 2">
            <a:extLst>
              <a:ext uri="{FF2B5EF4-FFF2-40B4-BE49-F238E27FC236}">
                <a16:creationId xmlns:a16="http://schemas.microsoft.com/office/drawing/2014/main" id="{CAF19709-96BB-45E3-84A7-7E9E9F85D51E}"/>
              </a:ext>
            </a:extLst>
          </p:cNvPr>
          <p:cNvSpPr txBox="1"/>
          <p:nvPr/>
        </p:nvSpPr>
        <p:spPr>
          <a:xfrm>
            <a:off x="983509" y="1217429"/>
            <a:ext cx="10432351" cy="338554"/>
          </a:xfrm>
          <a:prstGeom prst="rect">
            <a:avLst/>
          </a:prstGeom>
          <a:noFill/>
        </p:spPr>
        <p:txBody>
          <a:bodyPr wrap="square" rtlCol="0">
            <a:spAutoFit/>
          </a:bodyPr>
          <a:lstStyle/>
          <a:p>
            <a:r>
              <a:rPr lang="en-US" sz="1600" dirty="0"/>
              <a:t>(a) [</a:t>
            </a:r>
            <a:r>
              <a:rPr lang="en-US" sz="1600" b="1" dirty="0"/>
              <a:t>4 pts</a:t>
            </a:r>
            <a:r>
              <a:rPr lang="en-US" sz="1600" dirty="0"/>
              <a:t>] Write down a first order logic sentence to represent the following English sentence:     </a:t>
            </a:r>
          </a:p>
        </p:txBody>
      </p:sp>
      <p:sp>
        <p:nvSpPr>
          <p:cNvPr id="5" name="TextBox 4">
            <a:extLst>
              <a:ext uri="{FF2B5EF4-FFF2-40B4-BE49-F238E27FC236}">
                <a16:creationId xmlns:a16="http://schemas.microsoft.com/office/drawing/2014/main" id="{FC5D354F-DF8C-4F8B-96B0-E23B72BE1E27}"/>
              </a:ext>
            </a:extLst>
          </p:cNvPr>
          <p:cNvSpPr txBox="1"/>
          <p:nvPr/>
        </p:nvSpPr>
        <p:spPr>
          <a:xfrm>
            <a:off x="2341991" y="1711946"/>
            <a:ext cx="5973495" cy="338554"/>
          </a:xfrm>
          <a:prstGeom prst="rect">
            <a:avLst/>
          </a:prstGeom>
          <a:noFill/>
        </p:spPr>
        <p:txBody>
          <a:bodyPr wrap="none" rtlCol="0">
            <a:spAutoFit/>
          </a:bodyPr>
          <a:lstStyle/>
          <a:p>
            <a:r>
              <a:rPr lang="en-US" sz="1600" i="1" dirty="0">
                <a:latin typeface="Arial" panose="020B0604020202020204" pitchFamily="34" charset="0"/>
                <a:cs typeface="Arial" panose="020B0604020202020204" pitchFamily="34" charset="0"/>
              </a:rPr>
              <a:t>A supplier is preferred if all the parts he supplies arrive on time. </a:t>
            </a:r>
          </a:p>
        </p:txBody>
      </p:sp>
      <p:sp>
        <p:nvSpPr>
          <p:cNvPr id="43" name="TextBox 42">
            <a:extLst>
              <a:ext uri="{FF2B5EF4-FFF2-40B4-BE49-F238E27FC236}">
                <a16:creationId xmlns:a16="http://schemas.microsoft.com/office/drawing/2014/main" id="{9EFE8013-EF9D-4CD7-9DA3-0C72FCFE648F}"/>
              </a:ext>
            </a:extLst>
          </p:cNvPr>
          <p:cNvSpPr txBox="1"/>
          <p:nvPr/>
        </p:nvSpPr>
        <p:spPr>
          <a:xfrm>
            <a:off x="1274086" y="2237242"/>
            <a:ext cx="6550161" cy="338554"/>
          </a:xfrm>
          <a:prstGeom prst="rect">
            <a:avLst/>
          </a:prstGeom>
          <a:noFill/>
        </p:spPr>
        <p:txBody>
          <a:bodyPr wrap="square" rtlCol="0">
            <a:spAutoFit/>
          </a:bodyPr>
          <a:lstStyle/>
          <a:p>
            <a:r>
              <a:rPr lang="en-US" sz="1600" dirty="0"/>
              <a:t>You are required to use the vocabulary of symbols provided below.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F3683C-0084-4F40-A587-4BDCE3A7BC24}"/>
                  </a:ext>
                </a:extLst>
              </p:cNvPr>
              <p:cNvSpPr txBox="1"/>
              <p:nvPr/>
            </p:nvSpPr>
            <p:spPr>
              <a:xfrm>
                <a:off x="2285085" y="2741670"/>
                <a:ext cx="3452484" cy="338554"/>
              </a:xfrm>
              <a:prstGeom prst="rect">
                <a:avLst/>
              </a:prstGeom>
              <a:noFill/>
            </p:spPr>
            <p:txBody>
              <a:bodyPr wrap="none" rtlCol="0">
                <a:spAutoFit/>
              </a:bodyPr>
              <a:lstStyle/>
              <a:p>
                <a14:m>
                  <m:oMath xmlns:m="http://schemas.openxmlformats.org/officeDocument/2006/math">
                    <m:r>
                      <a:rPr lang="en-US" sz="1600" b="0" i="1" smtClean="0">
                        <a:latin typeface="Cambria Math" panose="02040503050406030204" pitchFamily="18" charset="0"/>
                      </a:rPr>
                      <m:t>𝑆</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 </m:t>
                    </m:r>
                  </m:oMath>
                </a14:m>
                <a:r>
                  <a:rPr lang="en-US" sz="1600" dirty="0"/>
                  <a:t> predicate.  Person </a:t>
                </a:r>
                <a14:m>
                  <m:oMath xmlns:m="http://schemas.openxmlformats.org/officeDocument/2006/math">
                    <m:r>
                      <a:rPr lang="en-US" sz="1600" i="1" dirty="0" smtClean="0">
                        <a:latin typeface="Cambria Math" panose="02040503050406030204" pitchFamily="18" charset="0"/>
                      </a:rPr>
                      <m:t>𝑥</m:t>
                    </m:r>
                  </m:oMath>
                </a14:m>
                <a:r>
                  <a:rPr lang="en-US" sz="1600" dirty="0"/>
                  <a:t> is a supplier.</a:t>
                </a:r>
              </a:p>
            </p:txBody>
          </p:sp>
        </mc:Choice>
        <mc:Fallback xmlns="">
          <p:sp>
            <p:nvSpPr>
              <p:cNvPr id="6" name="TextBox 5">
                <a:extLst>
                  <a:ext uri="{FF2B5EF4-FFF2-40B4-BE49-F238E27FC236}">
                    <a16:creationId xmlns:a16="http://schemas.microsoft.com/office/drawing/2014/main" id="{15F3683C-0084-4F40-A587-4BDCE3A7BC24}"/>
                  </a:ext>
                </a:extLst>
              </p:cNvPr>
              <p:cNvSpPr txBox="1">
                <a:spLocks noRot="1" noChangeAspect="1" noMove="1" noResize="1" noEditPoints="1" noAdjustHandles="1" noChangeArrowheads="1" noChangeShapeType="1" noTextEdit="1"/>
              </p:cNvSpPr>
              <p:nvPr/>
            </p:nvSpPr>
            <p:spPr>
              <a:xfrm>
                <a:off x="2285085" y="2741670"/>
                <a:ext cx="3452484" cy="338554"/>
              </a:xfrm>
              <a:prstGeom prst="rect">
                <a:avLst/>
              </a:prstGeom>
              <a:blipFill>
                <a:blip r:embed="rId2"/>
                <a:stretch>
                  <a:fillRect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803CA45-5BE3-4A05-A41A-1ED6FA3830A6}"/>
                  </a:ext>
                </a:extLst>
              </p:cNvPr>
              <p:cNvSpPr txBox="1"/>
              <p:nvPr/>
            </p:nvSpPr>
            <p:spPr>
              <a:xfrm>
                <a:off x="1858463" y="3119602"/>
                <a:ext cx="4125296" cy="338554"/>
              </a:xfrm>
              <a:prstGeom prst="rect">
                <a:avLst/>
              </a:prstGeom>
              <a:noFill/>
            </p:spPr>
            <p:txBody>
              <a:bodyPr wrap="none" rtlCol="0">
                <a:spAutoFit/>
              </a:bodyPr>
              <a:lstStyle/>
              <a:p>
                <a14:m>
                  <m:oMath xmlns:m="http://schemas.openxmlformats.org/officeDocument/2006/math">
                    <m:r>
                      <a:rPr lang="en-US" sz="1600" b="0" i="1" smtClean="0">
                        <a:latin typeface="Cambria Math" panose="02040503050406030204" pitchFamily="18" charset="0"/>
                      </a:rPr>
                      <m:t>𝑆𝑝𝑠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𝑦</m:t>
                        </m:r>
                      </m:e>
                    </m:d>
                    <m:r>
                      <a:rPr lang="en-US" sz="1600" b="0" i="1" smtClean="0">
                        <a:latin typeface="Cambria Math" panose="02040503050406030204" pitchFamily="18" charset="0"/>
                      </a:rPr>
                      <m:t>: </m:t>
                    </m:r>
                  </m:oMath>
                </a14:m>
                <a:r>
                  <a:rPr lang="en-US" sz="1600" dirty="0"/>
                  <a:t> predicate.  Person </a:t>
                </a:r>
                <a14:m>
                  <m:oMath xmlns:m="http://schemas.openxmlformats.org/officeDocument/2006/math">
                    <m:r>
                      <a:rPr lang="en-US" sz="1600" i="1" dirty="0" smtClean="0">
                        <a:latin typeface="Cambria Math" panose="02040503050406030204" pitchFamily="18" charset="0"/>
                      </a:rPr>
                      <m:t>𝑥</m:t>
                    </m:r>
                  </m:oMath>
                </a14:m>
                <a:r>
                  <a:rPr lang="en-US" sz="1600" dirty="0"/>
                  <a:t> supplies part </a:t>
                </a:r>
                <a14:m>
                  <m:oMath xmlns:m="http://schemas.openxmlformats.org/officeDocument/2006/math">
                    <m:r>
                      <a:rPr lang="en-US" sz="1600" i="1" dirty="0" smtClean="0">
                        <a:latin typeface="Cambria Math" panose="02040503050406030204" pitchFamily="18" charset="0"/>
                      </a:rPr>
                      <m:t>𝑦</m:t>
                    </m:r>
                  </m:oMath>
                </a14:m>
                <a:r>
                  <a:rPr lang="en-US" sz="1600" dirty="0"/>
                  <a:t>.</a:t>
                </a:r>
              </a:p>
            </p:txBody>
          </p:sp>
        </mc:Choice>
        <mc:Fallback xmlns="">
          <p:sp>
            <p:nvSpPr>
              <p:cNvPr id="45" name="TextBox 44">
                <a:extLst>
                  <a:ext uri="{FF2B5EF4-FFF2-40B4-BE49-F238E27FC236}">
                    <a16:creationId xmlns:a16="http://schemas.microsoft.com/office/drawing/2014/main" id="{0803CA45-5BE3-4A05-A41A-1ED6FA3830A6}"/>
                  </a:ext>
                </a:extLst>
              </p:cNvPr>
              <p:cNvSpPr txBox="1">
                <a:spLocks noRot="1" noChangeAspect="1" noMove="1" noResize="1" noEditPoints="1" noAdjustHandles="1" noChangeArrowheads="1" noChangeShapeType="1" noTextEdit="1"/>
              </p:cNvSpPr>
              <p:nvPr/>
            </p:nvSpPr>
            <p:spPr>
              <a:xfrm>
                <a:off x="1858463" y="3119602"/>
                <a:ext cx="4125296" cy="338554"/>
              </a:xfrm>
              <a:prstGeom prst="rect">
                <a:avLst/>
              </a:prstGeom>
              <a:blipFill>
                <a:blip r:embed="rId3"/>
                <a:stretch>
                  <a:fillRect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FD4FA7C-86D5-4F29-BA27-4CCF43B57BD7}"/>
                  </a:ext>
                </a:extLst>
              </p:cNvPr>
              <p:cNvSpPr txBox="1"/>
              <p:nvPr/>
            </p:nvSpPr>
            <p:spPr>
              <a:xfrm>
                <a:off x="2279025" y="3840532"/>
                <a:ext cx="3535840" cy="338554"/>
              </a:xfrm>
              <a:prstGeom prst="rect">
                <a:avLst/>
              </a:prstGeom>
              <a:noFill/>
            </p:spPr>
            <p:txBody>
              <a:bodyPr wrap="none" rtlCol="0">
                <a:spAutoFit/>
              </a:bodyPr>
              <a:lstStyle/>
              <a:p>
                <a14:m>
                  <m:oMath xmlns:m="http://schemas.openxmlformats.org/officeDocument/2006/math">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𝑦</m:t>
                        </m:r>
                      </m:e>
                    </m:d>
                    <m:r>
                      <a:rPr lang="en-US" sz="1600" b="0" i="1" smtClean="0">
                        <a:latin typeface="Cambria Math" panose="02040503050406030204" pitchFamily="18" charset="0"/>
                      </a:rPr>
                      <m:t>: </m:t>
                    </m:r>
                  </m:oMath>
                </a14:m>
                <a:r>
                  <a:rPr lang="en-US" sz="1600" dirty="0"/>
                  <a:t> predicate.  Part </a:t>
                </a:r>
                <a14:m>
                  <m:oMath xmlns:m="http://schemas.openxmlformats.org/officeDocument/2006/math">
                    <m:r>
                      <a:rPr lang="en-US" sz="1600" b="0" i="1" dirty="0" smtClean="0">
                        <a:latin typeface="Cambria Math" panose="02040503050406030204" pitchFamily="18" charset="0"/>
                      </a:rPr>
                      <m:t>𝑦</m:t>
                    </m:r>
                  </m:oMath>
                </a14:m>
                <a:r>
                  <a:rPr lang="en-US" sz="1600" dirty="0"/>
                  <a:t> arrives on time.</a:t>
                </a:r>
              </a:p>
            </p:txBody>
          </p:sp>
        </mc:Choice>
        <mc:Fallback xmlns="">
          <p:sp>
            <p:nvSpPr>
              <p:cNvPr id="47" name="TextBox 46">
                <a:extLst>
                  <a:ext uri="{FF2B5EF4-FFF2-40B4-BE49-F238E27FC236}">
                    <a16:creationId xmlns:a16="http://schemas.microsoft.com/office/drawing/2014/main" id="{2FD4FA7C-86D5-4F29-BA27-4CCF43B57BD7}"/>
                  </a:ext>
                </a:extLst>
              </p:cNvPr>
              <p:cNvSpPr txBox="1">
                <a:spLocks noRot="1" noChangeAspect="1" noMove="1" noResize="1" noEditPoints="1" noAdjustHandles="1" noChangeArrowheads="1" noChangeShapeType="1" noTextEdit="1"/>
              </p:cNvSpPr>
              <p:nvPr/>
            </p:nvSpPr>
            <p:spPr>
              <a:xfrm>
                <a:off x="2279025" y="3840532"/>
                <a:ext cx="3535840" cy="338554"/>
              </a:xfrm>
              <a:prstGeom prst="rect">
                <a:avLst/>
              </a:prstGeom>
              <a:blipFill>
                <a:blip r:embed="rId4"/>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1DD7649-8A26-432A-84E4-58FA5F6236CD}"/>
                  </a:ext>
                </a:extLst>
              </p:cNvPr>
              <p:cNvSpPr txBox="1"/>
              <p:nvPr/>
            </p:nvSpPr>
            <p:spPr>
              <a:xfrm>
                <a:off x="2279025" y="3462600"/>
                <a:ext cx="3466590" cy="338554"/>
              </a:xfrm>
              <a:prstGeom prst="rect">
                <a:avLst/>
              </a:prstGeom>
              <a:noFill/>
            </p:spPr>
            <p:txBody>
              <a:bodyPr wrap="none" rtlCol="0">
                <a:spAutoFit/>
              </a:bodyPr>
              <a:lstStyle/>
              <a:p>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 </m:t>
                    </m:r>
                  </m:oMath>
                </a14:m>
                <a:r>
                  <a:rPr lang="en-US" sz="1600" dirty="0"/>
                  <a:t> predicate.  Person </a:t>
                </a:r>
                <a14:m>
                  <m:oMath xmlns:m="http://schemas.openxmlformats.org/officeDocument/2006/math">
                    <m:r>
                      <a:rPr lang="en-US" sz="1600" i="1" dirty="0" smtClean="0">
                        <a:latin typeface="Cambria Math" panose="02040503050406030204" pitchFamily="18" charset="0"/>
                      </a:rPr>
                      <m:t>𝑥</m:t>
                    </m:r>
                  </m:oMath>
                </a14:m>
                <a:r>
                  <a:rPr lang="en-US" sz="1600" dirty="0"/>
                  <a:t> is preferred.</a:t>
                </a:r>
              </a:p>
            </p:txBody>
          </p:sp>
        </mc:Choice>
        <mc:Fallback xmlns="">
          <p:sp>
            <p:nvSpPr>
              <p:cNvPr id="49" name="TextBox 48">
                <a:extLst>
                  <a:ext uri="{FF2B5EF4-FFF2-40B4-BE49-F238E27FC236}">
                    <a16:creationId xmlns:a16="http://schemas.microsoft.com/office/drawing/2014/main" id="{F1DD7649-8A26-432A-84E4-58FA5F6236CD}"/>
                  </a:ext>
                </a:extLst>
              </p:cNvPr>
              <p:cNvSpPr txBox="1">
                <a:spLocks noRot="1" noChangeAspect="1" noMove="1" noResize="1" noEditPoints="1" noAdjustHandles="1" noChangeArrowheads="1" noChangeShapeType="1" noTextEdit="1"/>
              </p:cNvSpPr>
              <p:nvPr/>
            </p:nvSpPr>
            <p:spPr>
              <a:xfrm>
                <a:off x="2279025" y="3462600"/>
                <a:ext cx="3466590" cy="338554"/>
              </a:xfrm>
              <a:prstGeom prst="rect">
                <a:avLst/>
              </a:prstGeom>
              <a:blipFill>
                <a:blip r:embed="rId5"/>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16466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7157</TotalTime>
  <Words>1945</Words>
  <Application>Microsoft Office PowerPoint</Application>
  <PresentationFormat>Widescreen</PresentationFormat>
  <Paragraphs>162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 Yan-Bin [COM S]</dc:creator>
  <cp:lastModifiedBy>Jia, Yan-Bin [COM S]</cp:lastModifiedBy>
  <cp:revision>259</cp:revision>
  <cp:lastPrinted>2020-10-04T20:09:44Z</cp:lastPrinted>
  <dcterms:created xsi:type="dcterms:W3CDTF">2020-04-25T14:42:14Z</dcterms:created>
  <dcterms:modified xsi:type="dcterms:W3CDTF">2020-11-24T21:49:49Z</dcterms:modified>
</cp:coreProperties>
</file>