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8" r:id="rId3"/>
    <p:sldId id="271" r:id="rId4"/>
    <p:sldId id="280" r:id="rId5"/>
    <p:sldId id="262" r:id="rId6"/>
    <p:sldId id="268" r:id="rId7"/>
    <p:sldId id="278" r:id="rId8"/>
    <p:sldId id="281" r:id="rId9"/>
    <p:sldId id="692" r:id="rId10"/>
    <p:sldId id="283" r:id="rId11"/>
    <p:sldId id="284" r:id="rId12"/>
    <p:sldId id="285" r:id="rId1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FF83C2-4F71-4EA8-81C4-2A07EB2FE9CB}">
          <p14:sldIdLst>
            <p14:sldId id="264"/>
            <p14:sldId id="258"/>
            <p14:sldId id="271"/>
            <p14:sldId id="280"/>
            <p14:sldId id="262"/>
            <p14:sldId id="268"/>
          </p14:sldIdLst>
        </p14:section>
        <p14:section name="Untitled Section" id="{FA89040D-0CFD-4456-B509-1CDD53C58159}">
          <p14:sldIdLst>
            <p14:sldId id="278"/>
            <p14:sldId id="281"/>
            <p14:sldId id="69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CBD12D9-3C34-4E47-9438-E0E2CBBB43A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2481EBB-434D-4A75-AAEF-AFDAA898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1EBB-434D-4A75-AAEF-AFDAA898A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610" indent="-294465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7862" indent="-235572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9006" indent="-235572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20151" indent="-235572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80929-66DB-4898-A68F-19ECE4C6003D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9888" y="715963"/>
            <a:ext cx="6362700" cy="35782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8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EF47-905B-4D01-9DAB-0C2CD9FF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6F74-0459-43F6-A803-B083DE05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743D-2405-4EB4-9062-F7D602F7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C918-BA14-41CD-9924-E5BE96EF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5EAD-E95B-4A60-9246-9BF4C2EA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4597-07C2-47C3-9683-278BB9D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A43E3-715A-45D1-B509-44629B0F1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4034-A1EE-49DB-B6C6-915085D6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FE95-4611-4140-8B11-E08C965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7BDC-BE2B-4484-9B1C-E893C311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BC2A-213B-465B-AE3E-9C7DD335B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06291-2857-4868-A7C8-F0547F03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A146-1682-4943-93D4-48DE928E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44E9-92BF-4D2D-9311-8043F47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F5B1-9793-4C7E-9F53-FC47095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646-24D4-4B4C-8CC0-E5AFDD0D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AA02-D72C-4113-8E79-F692405A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E51E-896E-4BD4-9F4F-34A7D27B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8F5C-32ED-403D-BE3E-21DB904B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3EC6-594B-4908-BDF7-836C93A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9FC-4809-496A-8F27-A1148A97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5780-7FFD-4D78-953C-F50101D3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F1EC-7C42-456C-B63E-56D3210E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D4CB-869E-4D76-86F7-6A03DAF8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5BB-86E0-41AA-BBD8-BBB4DE78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DEA-9618-4A1D-AF51-DFD0CF19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D379-8758-4292-9E58-D60C8E79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77B0-3BB6-494F-9BF9-47FACBB0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8A95-E9CE-4B31-8FF9-E14A2180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7D1B4-1C04-4FFB-BE1E-C9CC39C9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EAD8-FF51-48FC-ACD9-DFE01F77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5540-073D-46EE-8DE9-5AFE16CB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BEB8E-95E5-416F-8339-5B528EA0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57F1-D32F-4D40-9680-80B32B0F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53E89-2E70-42EA-89D4-1667735F7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84981-1159-41E4-AE82-B6D2B3C6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0F6A4-77FE-4A00-AD74-AAE43AB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BF00-AEBF-4D0C-8F3F-1128C3E4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CC1F-603D-4150-BA78-BAAF3318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AF83-46A6-4235-83D9-A28341AA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0F55E-EF47-477B-BF19-A73FB338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FA51-F7C0-4729-8432-E58E1DDB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D424-1AAA-4E0D-96E5-6BAF6086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5647-9AB4-43ED-8AA4-7351FF7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E6807-BC21-496A-8E85-191DF9E2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70B3-1B6A-4A79-B9C6-2FE383D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6D2A-4B17-4CB1-8FD0-54C11261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BC6-6000-4FDB-B628-3649BAC6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15E19-1363-412D-80A0-DA51D5B3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AE76-7000-4F83-9AF5-8BA2B802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1164-4227-48CF-AF4A-035ED5D2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357C-570B-4514-B047-52F5108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8DE9-A164-4AED-B117-93132BAC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D1F17-9946-4514-A046-D5B641F38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17C44-73F2-415F-B36C-8C6C98B7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755FA-57A3-431E-9CCC-FD4A0F6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57386-43CE-4AB7-B123-E8E8A8D4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BBBD0-6F6E-4133-A329-ED9C4D7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9D089-66F9-4E24-8B40-9DECDD5D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2CB3-C782-4B9D-A5FB-5958A20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C0D3-FB4A-4BA2-B3B5-EDA36C885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7D61-9368-4665-8C24-6A4C036A8A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95E1-9990-44A5-89EC-26073101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846C-B793-4E34-BC2D-8C14C7DA1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8CA0-782A-4AF3-8D3C-11ADD25E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B1E38-9AB3-4C37-A24A-E810DF9190C1}"/>
              </a:ext>
            </a:extLst>
          </p:cNvPr>
          <p:cNvSpPr txBox="1"/>
          <p:nvPr/>
        </p:nvSpPr>
        <p:spPr>
          <a:xfrm>
            <a:off x="5212175" y="1304273"/>
            <a:ext cx="207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Midterm Exam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832A-1505-467E-8461-214760A41F32}"/>
              </a:ext>
            </a:extLst>
          </p:cNvPr>
          <p:cNvSpPr txBox="1"/>
          <p:nvPr/>
        </p:nvSpPr>
        <p:spPr>
          <a:xfrm>
            <a:off x="2944506" y="813494"/>
            <a:ext cx="644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Com S 472/572 Principles of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9F7F0-0951-41D7-BB58-F5FFE9737349}"/>
              </a:ext>
            </a:extLst>
          </p:cNvPr>
          <p:cNvSpPr txBox="1"/>
          <p:nvPr/>
        </p:nvSpPr>
        <p:spPr>
          <a:xfrm>
            <a:off x="5736773" y="1782656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7881B-C973-4A61-9E33-808987FF38A4}"/>
              </a:ext>
            </a:extLst>
          </p:cNvPr>
          <p:cNvSpPr txBox="1"/>
          <p:nvPr/>
        </p:nvSpPr>
        <p:spPr>
          <a:xfrm>
            <a:off x="3419620" y="3683884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 </a:t>
            </a:r>
            <a:r>
              <a:rPr lang="en-US" u="sng" dirty="0"/>
              <a:t>_____Sean Gordon________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5BCFE-B276-487F-BA59-8C5E1774B5C5}"/>
              </a:ext>
            </a:extLst>
          </p:cNvPr>
          <p:cNvSpPr txBox="1"/>
          <p:nvPr/>
        </p:nvSpPr>
        <p:spPr>
          <a:xfrm>
            <a:off x="2083514" y="4298026"/>
            <a:ext cx="782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ISU NetID (username): </a:t>
            </a:r>
            <a:r>
              <a:rPr lang="en-US" u="sng" dirty="0"/>
              <a:t>____________Sgordon4_</a:t>
            </a:r>
            <a:r>
              <a:rPr lang="en-US" dirty="0"/>
              <a:t>________________@iastate.edu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D96F3DA-9923-4FEB-9113-2FD9829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73035"/>
              </p:ext>
            </p:extLst>
          </p:nvPr>
        </p:nvGraphicFramePr>
        <p:xfrm>
          <a:off x="3198946" y="5072711"/>
          <a:ext cx="6096000" cy="1320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533075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5178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7100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8588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99642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731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31151"/>
                  </a:ext>
                </a:extLst>
              </a:tr>
              <a:tr h="5788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195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DD8171-B8D4-4291-8CAF-AF6D1F8612E2}"/>
              </a:ext>
            </a:extLst>
          </p:cNvPr>
          <p:cNvSpPr txBox="1"/>
          <p:nvPr/>
        </p:nvSpPr>
        <p:spPr>
          <a:xfrm>
            <a:off x="860339" y="2262868"/>
            <a:ext cx="10852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Honor statement</a:t>
            </a:r>
            <a:r>
              <a:rPr lang="en-US" dirty="0"/>
              <a:t>: </a:t>
            </a:r>
            <a:r>
              <a:rPr lang="en-US" i="1" dirty="0"/>
              <a:t>I affirm that I am the assigned student taking the test, and this is entirely my own work.</a:t>
            </a:r>
          </a:p>
          <a:p>
            <a:pPr algn="l"/>
            <a:r>
              <a:rPr lang="en-US" i="1" dirty="0"/>
              <a:t>I affirm my acceptance of these rules: </a:t>
            </a:r>
            <a:r>
              <a:rPr lang="en-US" b="0" i="1" dirty="0">
                <a:effectLst/>
                <a:cs typeface="helvetica" panose="020B0604020202020204" pitchFamily="34" charset="0"/>
              </a:rPr>
              <a:t>1) </a:t>
            </a:r>
            <a:r>
              <a:rPr lang="en-US" i="1" dirty="0">
                <a:effectLst/>
                <a:cs typeface="helvetica" panose="020B0604020202020204" pitchFamily="34" charset="0"/>
              </a:rPr>
              <a:t>closed-book and closed-notes during the exam; 2) no online search for</a:t>
            </a:r>
          </a:p>
          <a:p>
            <a:pPr algn="l"/>
            <a:r>
              <a:rPr lang="en-US" i="1" dirty="0">
                <a:cs typeface="helvetica" panose="020B0604020202020204" pitchFamily="34" charset="0"/>
              </a:rPr>
              <a:t>information </a:t>
            </a:r>
            <a:r>
              <a:rPr lang="en-US" i="1" dirty="0">
                <a:effectLst/>
                <a:cs typeface="helvetica" panose="020B0604020202020204" pitchFamily="34" charset="0"/>
              </a:rPr>
              <a:t>during the exam; and 3) no discussion or sharing in any form with others during or after the exam.</a:t>
            </a:r>
          </a:p>
        </p:txBody>
      </p:sp>
    </p:spTree>
    <p:extLst>
      <p:ext uri="{BB962C8B-B14F-4D97-AF65-F5344CB8AC3E}">
        <p14:creationId xmlns:p14="http://schemas.microsoft.com/office/powerpoint/2010/main" val="39938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14F90-B81A-4F8C-B6D5-FDE7F2189EA0}"/>
              </a:ext>
            </a:extLst>
          </p:cNvPr>
          <p:cNvSpPr txBox="1"/>
          <p:nvPr/>
        </p:nvSpPr>
        <p:spPr>
          <a:xfrm>
            <a:off x="735724" y="767255"/>
            <a:ext cx="29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[16 pts] </a:t>
            </a:r>
            <a:r>
              <a:rPr lang="en-US" i="1" dirty="0"/>
              <a:t>Propositional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0FFC-0C5C-44F3-BD8C-ED7161E8BFE5}"/>
              </a:ext>
            </a:extLst>
          </p:cNvPr>
          <p:cNvSpPr txBox="1"/>
          <p:nvPr/>
        </p:nvSpPr>
        <p:spPr>
          <a:xfrm>
            <a:off x="735724" y="1309502"/>
            <a:ext cx="10528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the knowledge base (KB) below: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A6403-591D-4672-A21A-FC410941974D}"/>
              </a:ext>
            </a:extLst>
          </p:cNvPr>
          <p:cNvSpPr txBox="1"/>
          <p:nvPr/>
        </p:nvSpPr>
        <p:spPr>
          <a:xfrm>
            <a:off x="1321757" y="1817333"/>
            <a:ext cx="505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b="0" i="0" dirty="0">
                <a:effectLst/>
                <a:latin typeface="Consolas" panose="020B0609020204030204" pitchFamily="49" charset="0"/>
                <a:ea typeface="Open Sans" panose="020B0606030504020204" pitchFamily="34" charset="0"/>
                <a:cs typeface="Times New Roman" panose="02020603050405020304" pitchFamily="18" charset="0"/>
              </a:rPr>
              <a:t>The humidity is high or the sky is cloudy.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32E5D-353C-4A3F-8675-49182B087BFF}"/>
              </a:ext>
            </a:extLst>
          </p:cNvPr>
          <p:cNvSpPr txBox="1"/>
          <p:nvPr/>
        </p:nvSpPr>
        <p:spPr>
          <a:xfrm>
            <a:off x="1321757" y="2181223"/>
            <a:ext cx="505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If the sky is cloudy, then it will rain.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CD038-3A19-4E2C-8609-B7A3CDC8FBEA}"/>
              </a:ext>
            </a:extLst>
          </p:cNvPr>
          <p:cNvSpPr txBox="1"/>
          <p:nvPr/>
        </p:nvSpPr>
        <p:spPr>
          <a:xfrm>
            <a:off x="1321757" y="2557279"/>
            <a:ext cx="505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If the humidity is high, then it is hot.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5870B-BFD9-4DD4-A444-7F8636D22FD7}"/>
              </a:ext>
            </a:extLst>
          </p:cNvPr>
          <p:cNvSpPr txBox="1"/>
          <p:nvPr/>
        </p:nvSpPr>
        <p:spPr>
          <a:xfrm>
            <a:off x="1321757" y="2955034"/>
            <a:ext cx="505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It is not hot.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F17D6-7795-40B6-A673-4750908ADBA6}"/>
              </a:ext>
            </a:extLst>
          </p:cNvPr>
          <p:cNvSpPr txBox="1"/>
          <p:nvPr/>
        </p:nvSpPr>
        <p:spPr>
          <a:xfrm>
            <a:off x="947276" y="3601915"/>
            <a:ext cx="1052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[</a:t>
            </a:r>
            <a:r>
              <a:rPr lang="en-US" sz="1600" b="1" dirty="0"/>
              <a:t>4</a:t>
            </a:r>
            <a:r>
              <a:rPr lang="en-US" sz="1600" dirty="0"/>
              <a:t> </a:t>
            </a:r>
            <a:r>
              <a:rPr lang="en-US" sz="1600" b="1" dirty="0"/>
              <a:t>pts</a:t>
            </a:r>
            <a:r>
              <a:rPr lang="en-US" sz="1600" dirty="0"/>
              <a:t>] Convert the above four statements in the KB into propositional sentences, using the atomic sentences with their</a:t>
            </a:r>
          </a:p>
          <a:p>
            <a:r>
              <a:rPr lang="en-US" sz="1600" dirty="0"/>
              <a:t>      meanings defined in the lower-left table.   Write the converted propositional sentences below to the right next to the </a:t>
            </a:r>
          </a:p>
          <a:p>
            <a:r>
              <a:rPr lang="en-US" sz="1600" dirty="0"/>
              <a:t>      sentence numbers.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065668-A1FB-4F68-8168-5FDD2680FC5D}"/>
              </a:ext>
            </a:extLst>
          </p:cNvPr>
          <p:cNvGrpSpPr/>
          <p:nvPr/>
        </p:nvGrpSpPr>
        <p:grpSpPr>
          <a:xfrm>
            <a:off x="1130157" y="4601106"/>
            <a:ext cx="4358341" cy="1437224"/>
            <a:chOff x="1130157" y="4206449"/>
            <a:chExt cx="4358341" cy="1437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135F98-1716-4BC8-B96E-2A41C64ADA4B}"/>
                </a:ext>
              </a:extLst>
            </p:cNvPr>
            <p:cNvSpPr txBox="1"/>
            <p:nvPr/>
          </p:nvSpPr>
          <p:spPr>
            <a:xfrm>
              <a:off x="1130157" y="421317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Humidity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D2C94-A5D9-4544-B643-B861967C40C7}"/>
                </a:ext>
              </a:extLst>
            </p:cNvPr>
            <p:cNvSpPr txBox="1"/>
            <p:nvPr/>
          </p:nvSpPr>
          <p:spPr>
            <a:xfrm>
              <a:off x="1130157" y="458230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Cloudy</a:t>
              </a:r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53C709-167C-485D-9DFC-CC5755E95D24}"/>
                </a:ext>
              </a:extLst>
            </p:cNvPr>
            <p:cNvSpPr txBox="1"/>
            <p:nvPr/>
          </p:nvSpPr>
          <p:spPr>
            <a:xfrm>
              <a:off x="2850212" y="4206449"/>
              <a:ext cx="2638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>
                  <a:latin typeface="Consolas" panose="020B0609020204030204" pitchFamily="49" charset="0"/>
                </a:rPr>
                <a:t>The humidity is high</a:t>
              </a:r>
              <a:r>
                <a:rPr lang="en-US" sz="1600" dirty="0"/>
                <a:t>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65A8CE-38E0-41C6-A98A-A599648C556B}"/>
                </a:ext>
              </a:extLst>
            </p:cNvPr>
            <p:cNvSpPr txBox="1"/>
            <p:nvPr/>
          </p:nvSpPr>
          <p:spPr>
            <a:xfrm>
              <a:off x="2886331" y="4585152"/>
              <a:ext cx="2301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>
                  <a:latin typeface="Consolas" panose="020B0609020204030204" pitchFamily="49" charset="0"/>
                </a:rPr>
                <a:t>The sky is cloudy</a:t>
              </a:r>
              <a:r>
                <a:rPr lang="en-US" sz="1600" dirty="0"/>
                <a:t>.”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E2A8F6-F447-43D7-A4F7-65CCC6F6FACA}"/>
                </a:ext>
              </a:extLst>
            </p:cNvPr>
            <p:cNvSpPr txBox="1"/>
            <p:nvPr/>
          </p:nvSpPr>
          <p:spPr>
            <a:xfrm>
              <a:off x="1130157" y="4923529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Rain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C368D-6E78-48E5-8CC3-924A0EF5C720}"/>
                </a:ext>
              </a:extLst>
            </p:cNvPr>
            <p:cNvSpPr txBox="1"/>
            <p:nvPr/>
          </p:nvSpPr>
          <p:spPr>
            <a:xfrm>
              <a:off x="2886331" y="4926376"/>
              <a:ext cx="1740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>
                  <a:latin typeface="Consolas" panose="020B0609020204030204" pitchFamily="49" charset="0"/>
                </a:rPr>
                <a:t>It will rain</a:t>
              </a:r>
              <a:r>
                <a:rPr lang="en-US" sz="1600" dirty="0"/>
                <a:t>.”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C95C0F-7F82-4795-832A-8DFB069E24AA}"/>
                </a:ext>
              </a:extLst>
            </p:cNvPr>
            <p:cNvSpPr txBox="1"/>
            <p:nvPr/>
          </p:nvSpPr>
          <p:spPr>
            <a:xfrm>
              <a:off x="1130157" y="530227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Hot</a:t>
              </a:r>
              <a:endParaRPr lang="en-US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CF27B2-5753-41E0-ACE7-98B338E2735F}"/>
                </a:ext>
              </a:extLst>
            </p:cNvPr>
            <p:cNvSpPr txBox="1"/>
            <p:nvPr/>
          </p:nvSpPr>
          <p:spPr>
            <a:xfrm>
              <a:off x="2886331" y="5305119"/>
              <a:ext cx="1403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>
                  <a:latin typeface="Consolas" panose="020B0609020204030204" pitchFamily="49" charset="0"/>
                </a:rPr>
                <a:t>It is hot</a:t>
              </a:r>
              <a:r>
                <a:rPr lang="en-US" sz="1600" dirty="0"/>
                <a:t>.”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A22FD-0C36-4B1C-B75D-B648D76A8C09}"/>
              </a:ext>
            </a:extLst>
          </p:cNvPr>
          <p:cNvSpPr/>
          <p:nvPr/>
        </p:nvSpPr>
        <p:spPr>
          <a:xfrm>
            <a:off x="1130157" y="4607828"/>
            <a:ext cx="4288149" cy="14829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0544E9-A1B7-49DE-9BF9-6675695DCAB8}"/>
              </a:ext>
            </a:extLst>
          </p:cNvPr>
          <p:cNvSpPr txBox="1"/>
          <p:nvPr/>
        </p:nvSpPr>
        <p:spPr>
          <a:xfrm>
            <a:off x="6270816" y="444267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4CF611-2225-452E-AA5A-46C1155E4197}"/>
              </a:ext>
            </a:extLst>
          </p:cNvPr>
          <p:cNvSpPr txBox="1"/>
          <p:nvPr/>
        </p:nvSpPr>
        <p:spPr>
          <a:xfrm>
            <a:off x="6270816" y="4934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77B1C-11B8-4AAD-9A97-DB2CF81426CC}"/>
              </a:ext>
            </a:extLst>
          </p:cNvPr>
          <p:cNvSpPr txBox="1"/>
          <p:nvPr/>
        </p:nvSpPr>
        <p:spPr>
          <a:xfrm>
            <a:off x="6270816" y="542907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CC161E-8FC1-4976-8B67-2C96DCB602FD}"/>
              </a:ext>
            </a:extLst>
          </p:cNvPr>
          <p:cNvSpPr txBox="1"/>
          <p:nvPr/>
        </p:nvSpPr>
        <p:spPr>
          <a:xfrm>
            <a:off x="6286333" y="60363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C5E26-534F-44AA-B84D-BE26963E3BD9}"/>
              </a:ext>
            </a:extLst>
          </p:cNvPr>
          <p:cNvSpPr txBox="1"/>
          <p:nvPr/>
        </p:nvSpPr>
        <p:spPr>
          <a:xfrm>
            <a:off x="6619520" y="4924761"/>
            <a:ext cx="19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Cloudy =&gt; 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F937B9-F162-46E4-97FF-724DC8BB8FCF}"/>
              </a:ext>
            </a:extLst>
          </p:cNvPr>
          <p:cNvSpPr txBox="1"/>
          <p:nvPr/>
        </p:nvSpPr>
        <p:spPr>
          <a:xfrm>
            <a:off x="6619520" y="5424298"/>
            <a:ext cx="208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Humidity =&gt; Hot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97000A-9DF6-4E35-A192-DAB00CBD0834}"/>
              </a:ext>
            </a:extLst>
          </p:cNvPr>
          <p:cNvSpPr txBox="1"/>
          <p:nvPr/>
        </p:nvSpPr>
        <p:spPr>
          <a:xfrm>
            <a:off x="6683108" y="6036372"/>
            <a:ext cx="20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¬Hot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4C6058-5D77-46EF-BA2E-A1DA078B5471}"/>
              </a:ext>
            </a:extLst>
          </p:cNvPr>
          <p:cNvSpPr txBox="1"/>
          <p:nvPr/>
        </p:nvSpPr>
        <p:spPr>
          <a:xfrm>
            <a:off x="6619519" y="4452446"/>
            <a:ext cx="286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Humidity ∨ Cloudy</a:t>
            </a:r>
          </a:p>
        </p:txBody>
      </p:sp>
    </p:spTree>
    <p:extLst>
      <p:ext uri="{BB962C8B-B14F-4D97-AF65-F5344CB8AC3E}">
        <p14:creationId xmlns:p14="http://schemas.microsoft.com/office/powerpoint/2010/main" val="198912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489A6-2218-4225-8F07-910DF99C035F}"/>
                  </a:ext>
                </a:extLst>
              </p:cNvPr>
              <p:cNvSpPr txBox="1"/>
              <p:nvPr/>
            </p:nvSpPr>
            <p:spPr>
              <a:xfrm>
                <a:off x="947276" y="3881881"/>
                <a:ext cx="413056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(c) [</a:t>
                </a:r>
                <a:r>
                  <a:rPr lang="en-US" sz="1600" b="1" dirty="0"/>
                  <a:t>8</a:t>
                </a:r>
                <a:r>
                  <a:rPr lang="en-US" sz="1600" dirty="0"/>
                  <a:t> </a:t>
                </a:r>
                <a:r>
                  <a:rPr lang="en-US" sz="1600" b="1" dirty="0"/>
                  <a:t>pts</a:t>
                </a:r>
                <a:r>
                  <a:rPr lang="en-US" sz="1600" dirty="0"/>
                  <a:t>] Prove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Rain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/>
                  <a:t>i.e., “</a:t>
                </a:r>
                <a:r>
                  <a:rPr lang="en-US" sz="1600" dirty="0">
                    <a:latin typeface="Consolas" panose="020B0609020204030204" pitchFamily="49" charset="0"/>
                  </a:rPr>
                  <a:t>It will rain</a:t>
                </a:r>
                <a:r>
                  <a:rPr lang="en-US" sz="1600" dirty="0"/>
                  <a:t>”, </a:t>
                </a:r>
              </a:p>
              <a:p>
                <a:r>
                  <a:rPr lang="en-US" sz="1600" dirty="0"/>
                  <a:t>      using resolution (by refutation).  Do this by </a:t>
                </a:r>
              </a:p>
              <a:p>
                <a:r>
                  <a:rPr lang="en-US" sz="1600" dirty="0"/>
                  <a:t>      constructing a resolution tree to the right</a:t>
                </a:r>
              </a:p>
              <a:p>
                <a:r>
                  <a:rPr lang="en-US" sz="1600" dirty="0"/>
                  <a:t>      or on the next page that ends with an </a:t>
                </a:r>
              </a:p>
              <a:p>
                <a:r>
                  <a:rPr lang="en-US" sz="1600" dirty="0"/>
                  <a:t>      empty clause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600" dirty="0"/>
                  <a:t>).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489A6-2218-4225-8F07-910DF99C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76" y="3881881"/>
                <a:ext cx="4130562" cy="1323439"/>
              </a:xfrm>
              <a:prstGeom prst="rect">
                <a:avLst/>
              </a:prstGeom>
              <a:blipFill>
                <a:blip r:embed="rId2"/>
                <a:stretch>
                  <a:fillRect l="-737" t="-2304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E43CD4-CEDF-4D1D-9831-77F8B7C14E71}"/>
              </a:ext>
            </a:extLst>
          </p:cNvPr>
          <p:cNvSpPr txBox="1"/>
          <p:nvPr/>
        </p:nvSpPr>
        <p:spPr>
          <a:xfrm>
            <a:off x="947276" y="495549"/>
            <a:ext cx="105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 [</a:t>
            </a:r>
            <a:r>
              <a:rPr lang="en-US" sz="1600" b="1" dirty="0"/>
              <a:t>4</a:t>
            </a:r>
            <a:r>
              <a:rPr lang="en-US" sz="1600" dirty="0"/>
              <a:t> </a:t>
            </a:r>
            <a:r>
              <a:rPr lang="en-US" sz="1600" b="1" dirty="0"/>
              <a:t>pts</a:t>
            </a:r>
            <a:r>
              <a:rPr lang="en-US" sz="1600" dirty="0"/>
              <a:t>] Convert each of the proportional sentences into conjunctive normal form.  In case one sentence generates multiple</a:t>
            </a:r>
          </a:p>
          <a:p>
            <a:r>
              <a:rPr lang="en-US" sz="1600" dirty="0"/>
              <a:t>      clauses,  write out each clause separately.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527F6-5FC1-456A-A17D-A5EB9A2B1222}"/>
              </a:ext>
            </a:extLst>
          </p:cNvPr>
          <p:cNvSpPr txBox="1"/>
          <p:nvPr/>
        </p:nvSpPr>
        <p:spPr>
          <a:xfrm>
            <a:off x="2000373" y="12055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929F3-BDC3-4824-A75A-74BAEBD3462D}"/>
              </a:ext>
            </a:extLst>
          </p:cNvPr>
          <p:cNvSpPr txBox="1"/>
          <p:nvPr/>
        </p:nvSpPr>
        <p:spPr>
          <a:xfrm>
            <a:off x="2000373" y="16973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6265A-3C8C-4A4A-A6B2-ABFDB5547D4B}"/>
              </a:ext>
            </a:extLst>
          </p:cNvPr>
          <p:cNvSpPr txBox="1"/>
          <p:nvPr/>
        </p:nvSpPr>
        <p:spPr>
          <a:xfrm>
            <a:off x="2000373" y="219193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A1B92-F8D3-4E79-936E-E51B0C44A3A8}"/>
              </a:ext>
            </a:extLst>
          </p:cNvPr>
          <p:cNvSpPr txBox="1"/>
          <p:nvPr/>
        </p:nvSpPr>
        <p:spPr>
          <a:xfrm>
            <a:off x="2000373" y="272617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C82B8-964C-4A94-A24A-234A085058C9}"/>
                  </a:ext>
                </a:extLst>
              </p:cNvPr>
              <p:cNvSpPr txBox="1"/>
              <p:nvPr/>
            </p:nvSpPr>
            <p:spPr>
              <a:xfrm>
                <a:off x="2081485" y="320427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C82B8-964C-4A94-A24A-234A08505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485" y="3204279"/>
                <a:ext cx="125034" cy="276999"/>
              </a:xfrm>
              <a:prstGeom prst="rect">
                <a:avLst/>
              </a:prstGeom>
              <a:blipFill>
                <a:blip r:embed="rId3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74192BE-0B00-48F4-9DD2-B335CD8C63CD}"/>
              </a:ext>
            </a:extLst>
          </p:cNvPr>
          <p:cNvSpPr txBox="1"/>
          <p:nvPr/>
        </p:nvSpPr>
        <p:spPr>
          <a:xfrm>
            <a:off x="2340482" y="1203336"/>
            <a:ext cx="53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Humidity ∨ Cloudy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5773C-5DB8-4CCF-A4AA-A5A60A520F29}"/>
              </a:ext>
            </a:extLst>
          </p:cNvPr>
          <p:cNvSpPr txBox="1"/>
          <p:nvPr/>
        </p:nvSpPr>
        <p:spPr>
          <a:xfrm>
            <a:off x="2340481" y="1702873"/>
            <a:ext cx="53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¬Cloudy ∨ 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59BC3-5B5A-4D9A-88B4-4B1C398F3650}"/>
              </a:ext>
            </a:extLst>
          </p:cNvPr>
          <p:cNvSpPr txBox="1"/>
          <p:nvPr/>
        </p:nvSpPr>
        <p:spPr>
          <a:xfrm>
            <a:off x="2340480" y="2196450"/>
            <a:ext cx="53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¬Humidity V Hot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90DE3-3C11-4232-9EC1-F59999FE3CD9}"/>
              </a:ext>
            </a:extLst>
          </p:cNvPr>
          <p:cNvSpPr txBox="1"/>
          <p:nvPr/>
        </p:nvSpPr>
        <p:spPr>
          <a:xfrm>
            <a:off x="2340479" y="2721658"/>
            <a:ext cx="53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¬Hot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C51A46-2CF4-44CF-9048-DA995CB02696}"/>
              </a:ext>
            </a:extLst>
          </p:cNvPr>
          <p:cNvSpPr txBox="1"/>
          <p:nvPr/>
        </p:nvSpPr>
        <p:spPr>
          <a:xfrm>
            <a:off x="6930074" y="2570297"/>
            <a:ext cx="738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¬Hot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1CA63-AA6F-4E93-B2B0-7654FE671EC8}"/>
              </a:ext>
            </a:extLst>
          </p:cNvPr>
          <p:cNvSpPr txBox="1"/>
          <p:nvPr/>
        </p:nvSpPr>
        <p:spPr>
          <a:xfrm>
            <a:off x="7741273" y="2570297"/>
            <a:ext cx="1803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¬Humidity V Hot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2C07F-E9B1-484C-9AE7-2CD6A447BF8A}"/>
              </a:ext>
            </a:extLst>
          </p:cNvPr>
          <p:cNvSpPr txBox="1"/>
          <p:nvPr/>
        </p:nvSpPr>
        <p:spPr>
          <a:xfrm>
            <a:off x="7236726" y="3303065"/>
            <a:ext cx="1205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¬Humidity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965FC-CE52-4561-8BBD-A6D72861EA08}"/>
              </a:ext>
            </a:extLst>
          </p:cNvPr>
          <p:cNvSpPr txBox="1"/>
          <p:nvPr/>
        </p:nvSpPr>
        <p:spPr>
          <a:xfrm>
            <a:off x="8542721" y="3296292"/>
            <a:ext cx="2004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Humidity ∨ Cloudy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BC064-1B16-4956-99F8-4AC6B6A8C4FC}"/>
              </a:ext>
            </a:extLst>
          </p:cNvPr>
          <p:cNvSpPr txBox="1"/>
          <p:nvPr/>
        </p:nvSpPr>
        <p:spPr>
          <a:xfrm>
            <a:off x="8018477" y="3992831"/>
            <a:ext cx="848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Cloudy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05768-A3D8-4A0B-8AB0-D48F2D57BD7A}"/>
              </a:ext>
            </a:extLst>
          </p:cNvPr>
          <p:cNvSpPr txBox="1"/>
          <p:nvPr/>
        </p:nvSpPr>
        <p:spPr>
          <a:xfrm>
            <a:off x="8933855" y="3992831"/>
            <a:ext cx="1613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¬Cloudy ∨ 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E6F0CD-C96F-4AAA-9329-5AD2D058C005}"/>
              </a:ext>
            </a:extLst>
          </p:cNvPr>
          <p:cNvSpPr txBox="1"/>
          <p:nvPr/>
        </p:nvSpPr>
        <p:spPr>
          <a:xfrm>
            <a:off x="8618698" y="4616906"/>
            <a:ext cx="630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FD217-7496-4A6F-8DCC-6078C3A64F77}"/>
              </a:ext>
            </a:extLst>
          </p:cNvPr>
          <p:cNvSpPr txBox="1"/>
          <p:nvPr/>
        </p:nvSpPr>
        <p:spPr>
          <a:xfrm>
            <a:off x="9344450" y="4615377"/>
            <a:ext cx="79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¬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063AFF-6655-4EBC-923C-0EF7703ABAA7}"/>
                  </a:ext>
                </a:extLst>
              </p:cNvPr>
              <p:cNvSpPr txBox="1"/>
              <p:nvPr/>
            </p:nvSpPr>
            <p:spPr>
              <a:xfrm>
                <a:off x="9029293" y="5237923"/>
                <a:ext cx="6303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063AFF-6655-4EBC-923C-0EF7703A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93" y="5237923"/>
                <a:ext cx="6303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EDBC88-1585-40AB-83C6-5BDF92173A70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7299371" y="2939629"/>
            <a:ext cx="540324" cy="3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442F08-5E6F-4F17-8913-AD8CA1F9202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839695" y="2939629"/>
            <a:ext cx="803534" cy="3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882AA8-90A7-4634-8DF1-1C627CDA712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442664" y="3665624"/>
            <a:ext cx="1102521" cy="32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CECC8C-BB7C-4BB6-8B18-D889A631261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7839695" y="3672397"/>
            <a:ext cx="602969" cy="32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CC2708-4D86-4B6C-A852-AC34C779D573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8442664" y="4362163"/>
            <a:ext cx="491191" cy="2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CEF6CD-1CEB-4936-BA06-1A169829749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933855" y="4986238"/>
            <a:ext cx="410595" cy="25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09BE5A-E489-42E6-803E-85DAAE20ED5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8933855" y="4362163"/>
            <a:ext cx="806897" cy="2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24682-D298-4698-8494-D58900AC85A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344450" y="4984709"/>
            <a:ext cx="396302" cy="25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8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4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6E84C-2195-4B88-9012-D2337739EAC8}"/>
              </a:ext>
            </a:extLst>
          </p:cNvPr>
          <p:cNvSpPr txBox="1"/>
          <p:nvPr/>
        </p:nvSpPr>
        <p:spPr>
          <a:xfrm>
            <a:off x="898814" y="850377"/>
            <a:ext cx="108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[</a:t>
            </a:r>
            <a:r>
              <a:rPr lang="en-US" sz="1600" b="1" dirty="0"/>
              <a:t>12 pts</a:t>
            </a:r>
            <a:r>
              <a:rPr lang="en-US" sz="1600" dirty="0"/>
              <a:t>] Determine if the following statements are true or false. For each statement, mark only the answer you think is correct.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765E92-8BFA-43B0-83B3-E383B9921F93}"/>
                  </a:ext>
                </a:extLst>
              </p:cNvPr>
              <p:cNvSpPr txBox="1"/>
              <p:nvPr/>
            </p:nvSpPr>
            <p:spPr>
              <a:xfrm>
                <a:off x="1343101" y="1331943"/>
                <a:ext cx="102676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(i) The A* search algorithm using an admissible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will never expand more than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    </a:t>
                </a:r>
              </a:p>
              <a:p>
                <a:r>
                  <a:rPr lang="en-US" sz="1600" dirty="0"/>
                  <a:t>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is the cost of the optimal solution path. </a:t>
                </a:r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765E92-8BFA-43B0-83B3-E383B992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01" y="1331943"/>
                <a:ext cx="10267649" cy="800219"/>
              </a:xfrm>
              <a:prstGeom prst="rect">
                <a:avLst/>
              </a:prstGeom>
              <a:blipFill>
                <a:blip r:embed="rId2"/>
                <a:stretch>
                  <a:fillRect l="-297" t="-2273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78BFCD-81D9-447C-86C6-68A1554A7C18}"/>
              </a:ext>
            </a:extLst>
          </p:cNvPr>
          <p:cNvSpPr txBox="1"/>
          <p:nvPr/>
        </p:nvSpPr>
        <p:spPr>
          <a:xfrm>
            <a:off x="3193539" y="2056528"/>
            <a:ext cx="233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__________    false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E3E0F-D11B-4C0B-AC92-D4C7EFE02769}"/>
              </a:ext>
            </a:extLst>
          </p:cNvPr>
          <p:cNvSpPr txBox="1"/>
          <p:nvPr/>
        </p:nvSpPr>
        <p:spPr>
          <a:xfrm>
            <a:off x="1343103" y="2864836"/>
            <a:ext cx="10267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(ii) A simulated annealing algorithm is more likely to tolerate bad moves at the start than later.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CC71B-89D3-4EBF-8164-0716BF786178}"/>
              </a:ext>
            </a:extLst>
          </p:cNvPr>
          <p:cNvSpPr txBox="1"/>
          <p:nvPr/>
        </p:nvSpPr>
        <p:spPr>
          <a:xfrm>
            <a:off x="3193539" y="3487345"/>
            <a:ext cx="222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X    false 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4C8A0-2EA1-4C22-9B6E-FE754082E91F}"/>
              </a:ext>
            </a:extLst>
          </p:cNvPr>
          <p:cNvSpPr txBox="1"/>
          <p:nvPr/>
        </p:nvSpPr>
        <p:spPr>
          <a:xfrm>
            <a:off x="1343101" y="4326332"/>
            <a:ext cx="947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(iii) Not every constraint satisfaction problem (CSP) can be transformed into a CSP with only binary constraints. 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E527A-A1EC-4475-98AA-66EBE8D1EB26}"/>
              </a:ext>
            </a:extLst>
          </p:cNvPr>
          <p:cNvSpPr txBox="1"/>
          <p:nvPr/>
        </p:nvSpPr>
        <p:spPr>
          <a:xfrm>
            <a:off x="3193539" y="5006960"/>
            <a:ext cx="233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__________    false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EEC93-0FA6-400D-9C8A-2D6973B45DF9}"/>
              </a:ext>
            </a:extLst>
          </p:cNvPr>
          <p:cNvSpPr txBox="1"/>
          <p:nvPr/>
        </p:nvSpPr>
        <p:spPr>
          <a:xfrm>
            <a:off x="1343101" y="5618551"/>
            <a:ext cx="1045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(iv) The program AlphaGo employed Monte Carlo tree search to defeat the world no. 1 ranking Go player in 2017.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35CBF-8ECF-4482-BBFE-E6B29BB697A2}"/>
              </a:ext>
            </a:extLst>
          </p:cNvPr>
          <p:cNvSpPr txBox="1"/>
          <p:nvPr/>
        </p:nvSpPr>
        <p:spPr>
          <a:xfrm>
            <a:off x="3193539" y="6351225"/>
            <a:ext cx="222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X    false _________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2078E-179C-43EC-808C-6B8AB3C46CFB}"/>
              </a:ext>
            </a:extLst>
          </p:cNvPr>
          <p:cNvSpPr txBox="1"/>
          <p:nvPr/>
        </p:nvSpPr>
        <p:spPr>
          <a:xfrm>
            <a:off x="635363" y="444720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="1" dirty="0"/>
              <a:t>. [34 pts] </a:t>
            </a:r>
            <a:r>
              <a:rPr lang="en-US" i="1" dirty="0"/>
              <a:t>Short Questions</a:t>
            </a:r>
          </a:p>
        </p:txBody>
      </p:sp>
    </p:spTree>
    <p:extLst>
      <p:ext uri="{BB962C8B-B14F-4D97-AF65-F5344CB8AC3E}">
        <p14:creationId xmlns:p14="http://schemas.microsoft.com/office/powerpoint/2010/main" val="192649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422844-6B84-42AC-96D6-656AB19D822C}"/>
              </a:ext>
            </a:extLst>
          </p:cNvPr>
          <p:cNvSpPr txBox="1"/>
          <p:nvPr/>
        </p:nvSpPr>
        <p:spPr>
          <a:xfrm>
            <a:off x="746823" y="3910920"/>
            <a:ext cx="1052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 [</a:t>
            </a:r>
            <a:r>
              <a:rPr lang="en-US" sz="1600" b="1" dirty="0"/>
              <a:t>6 pts</a:t>
            </a:r>
            <a:r>
              <a:rPr lang="en-US" sz="1600" dirty="0"/>
              <a:t>]  Fill answers (Yes / No) in the following table which compares uninformed search algorithms.  Assumptions: (i) the </a:t>
            </a:r>
          </a:p>
          <a:p>
            <a:r>
              <a:rPr lang="en-US" sz="1600" dirty="0"/>
              <a:t>      branching factor is finite, (ii) the state space either has a solution or is finite, and (iii) all action costs are identical.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DA8D978-93E2-4DB3-AFF3-02077F97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60425"/>
              </p:ext>
            </p:extLst>
          </p:nvPr>
        </p:nvGraphicFramePr>
        <p:xfrm>
          <a:off x="2149312" y="4937769"/>
          <a:ext cx="6655323" cy="1630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127">
                  <a:extLst>
                    <a:ext uri="{9D8B030D-6E8A-4147-A177-3AD203B41FA5}">
                      <a16:colId xmlns:a16="http://schemas.microsoft.com/office/drawing/2014/main" val="667165630"/>
                    </a:ext>
                  </a:extLst>
                </a:gridCol>
                <a:gridCol w="1525023">
                  <a:extLst>
                    <a:ext uri="{9D8B030D-6E8A-4147-A177-3AD203B41FA5}">
                      <a16:colId xmlns:a16="http://schemas.microsoft.com/office/drawing/2014/main" val="3322123486"/>
                    </a:ext>
                  </a:extLst>
                </a:gridCol>
                <a:gridCol w="1370619">
                  <a:extLst>
                    <a:ext uri="{9D8B030D-6E8A-4147-A177-3AD203B41FA5}">
                      <a16:colId xmlns:a16="http://schemas.microsoft.com/office/drawing/2014/main" val="2018829902"/>
                    </a:ext>
                  </a:extLst>
                </a:gridCol>
                <a:gridCol w="2122554">
                  <a:extLst>
                    <a:ext uri="{9D8B030D-6E8A-4147-A177-3AD203B41FA5}">
                      <a16:colId xmlns:a16="http://schemas.microsoft.com/office/drawing/2014/main" val="2353663560"/>
                    </a:ext>
                  </a:extLst>
                </a:gridCol>
              </a:tblGrid>
              <a:tr h="435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Deepening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74175"/>
                  </a:ext>
                </a:extLst>
              </a:tr>
              <a:tr h="597234">
                <a:tc>
                  <a:txBody>
                    <a:bodyPr/>
                    <a:lstStyle/>
                    <a:p>
                      <a:r>
                        <a:rPr lang="en-US" dirty="0"/>
                        <a:t>Complete?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53161"/>
                  </a:ext>
                </a:extLst>
              </a:tr>
              <a:tr h="597234">
                <a:tc>
                  <a:txBody>
                    <a:bodyPr/>
                    <a:lstStyle/>
                    <a:p>
                      <a:r>
                        <a:rPr lang="en-US" dirty="0"/>
                        <a:t>Optimal cost?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279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AFC6753-47AB-4663-8884-784318D673A2}"/>
              </a:ext>
            </a:extLst>
          </p:cNvPr>
          <p:cNvSpPr txBox="1"/>
          <p:nvPr/>
        </p:nvSpPr>
        <p:spPr>
          <a:xfrm>
            <a:off x="1258260" y="731618"/>
            <a:ext cx="993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(v) A hill climbing search in the vicinity of a local maximum state is capable of moving past it to continue the search </a:t>
            </a:r>
          </a:p>
          <a:p>
            <a:r>
              <a:rPr lang="en-US" sz="1600" dirty="0"/>
              <a:t>      process. 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D4D78-7B68-4929-9191-21DA36543997}"/>
              </a:ext>
            </a:extLst>
          </p:cNvPr>
          <p:cNvSpPr txBox="1"/>
          <p:nvPr/>
        </p:nvSpPr>
        <p:spPr>
          <a:xfrm>
            <a:off x="3108698" y="1412246"/>
            <a:ext cx="233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__________    false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63522-FF3E-4426-8906-22D032A98B71}"/>
                  </a:ext>
                </a:extLst>
              </p:cNvPr>
              <p:cNvSpPr txBox="1"/>
              <p:nvPr/>
            </p:nvSpPr>
            <p:spPr>
              <a:xfrm>
                <a:off x="1258260" y="2295246"/>
                <a:ext cx="1045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(vi) A propositional sentence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entails another sentence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whenever the model set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is a subset of the model set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63522-FF3E-4426-8906-22D032A9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260" y="2295246"/>
                <a:ext cx="10452659" cy="338554"/>
              </a:xfrm>
              <a:prstGeom prst="rect">
                <a:avLst/>
              </a:prstGeom>
              <a:blipFill>
                <a:blip r:embed="rId2"/>
                <a:stretch>
                  <a:fillRect l="-2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39D855B-4AA9-4588-9D34-CAF57410BC7E}"/>
              </a:ext>
            </a:extLst>
          </p:cNvPr>
          <p:cNvSpPr txBox="1"/>
          <p:nvPr/>
        </p:nvSpPr>
        <p:spPr>
          <a:xfrm>
            <a:off x="3108698" y="3027920"/>
            <a:ext cx="222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X    false _________</a:t>
            </a:r>
          </a:p>
        </p:txBody>
      </p:sp>
    </p:spTree>
    <p:extLst>
      <p:ext uri="{BB962C8B-B14F-4D97-AF65-F5344CB8AC3E}">
        <p14:creationId xmlns:p14="http://schemas.microsoft.com/office/powerpoint/2010/main" val="7997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EAFC27-0061-4FAA-8C09-5F8E7DEEC238}"/>
              </a:ext>
            </a:extLst>
          </p:cNvPr>
          <p:cNvSpPr txBox="1"/>
          <p:nvPr/>
        </p:nvSpPr>
        <p:spPr>
          <a:xfrm>
            <a:off x="822238" y="720970"/>
            <a:ext cx="905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(c) [</a:t>
            </a:r>
            <a:r>
              <a:rPr lang="en-US" sz="1600" b="1" dirty="0"/>
              <a:t>3 pts</a:t>
            </a:r>
            <a:r>
              <a:rPr lang="en-US" sz="1600" dirty="0"/>
              <a:t>] The branching factor for the state-space graph of the 8-queens problem is  </a:t>
            </a:r>
            <a:r>
              <a:rPr lang="en-US" sz="1600" b="1" u="sng" dirty="0"/>
              <a:t>8</a:t>
            </a:r>
            <a:r>
              <a:rPr lang="en-US" sz="1600" dirty="0"/>
              <a:t>  </a:t>
            </a:r>
          </a:p>
          <a:p>
            <a:r>
              <a:rPr lang="en-US" sz="1600" dirty="0"/>
              <a:t>      (Make it as tight as you can.)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2930C2-034A-4AAE-B9D8-AADAC8DBA7E9}"/>
                  </a:ext>
                </a:extLst>
              </p:cNvPr>
              <p:cNvSpPr txBox="1"/>
              <p:nvPr/>
            </p:nvSpPr>
            <p:spPr>
              <a:xfrm>
                <a:off x="822238" y="1671327"/>
                <a:ext cx="90570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(d) [</a:t>
                </a:r>
                <a:r>
                  <a:rPr lang="en-US" sz="1600" b="1" dirty="0"/>
                  <a:t>3 pts</a:t>
                </a:r>
                <a:r>
                  <a:rPr lang="en-US" sz="1600" dirty="0"/>
                  <a:t>] If a problem 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physical states, its number of belief states is  </a:t>
                </a:r>
                <a:r>
                  <a:rPr lang="en-US" sz="1600" b="1" u="sng" dirty="0"/>
                  <a:t>2^n</a:t>
                </a:r>
              </a:p>
              <a:p>
                <a:r>
                  <a:rPr lang="en-US" sz="1600" dirty="0"/>
                  <a:t>      (Give the exact expression.  No big-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/>
                  <a:t> notation.)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2930C2-034A-4AAE-B9D8-AADAC8D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8" y="1671327"/>
                <a:ext cx="9057053" cy="584775"/>
              </a:xfrm>
              <a:prstGeom prst="rect">
                <a:avLst/>
              </a:prstGeom>
              <a:blipFill>
                <a:blip r:embed="rId3"/>
                <a:stretch>
                  <a:fillRect l="-40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9F9F5A-DD2F-4B1E-A522-AB5F74F24011}"/>
                  </a:ext>
                </a:extLst>
              </p:cNvPr>
              <p:cNvSpPr txBox="1"/>
              <p:nvPr/>
            </p:nvSpPr>
            <p:spPr>
              <a:xfrm>
                <a:off x="822235" y="2621684"/>
                <a:ext cx="104333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(e) [</a:t>
                </a:r>
                <a:r>
                  <a:rPr lang="en-US" sz="1600" b="1" dirty="0"/>
                  <a:t>4 pts</a:t>
                </a:r>
                <a:r>
                  <a:rPr lang="en-US" sz="1600" dirty="0"/>
                  <a:t>] A depth-limited search employs a depth limit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/>
                  <a:t> to avoid exploring an infinite path.  Suppose that the search graph </a:t>
                </a:r>
              </a:p>
              <a:p>
                <a:r>
                  <a:rPr lang="en-US" sz="1600" dirty="0"/>
                  <a:t>      has branching factor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.  In big-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/>
                  <a:t> notation give the complexities of time and space for the search.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9F9F5A-DD2F-4B1E-A522-AB5F74F2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5" y="2621684"/>
                <a:ext cx="10433367" cy="584775"/>
              </a:xfrm>
              <a:prstGeom prst="rect">
                <a:avLst/>
              </a:prstGeom>
              <a:blipFill>
                <a:blip r:embed="rId4"/>
                <a:stretch>
                  <a:fillRect l="-351" t="-3125" r="-1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4FFDD-1B4D-4D58-B916-0C581E2F9F40}"/>
                  </a:ext>
                </a:extLst>
              </p:cNvPr>
              <p:cNvSpPr txBox="1"/>
              <p:nvPr/>
            </p:nvSpPr>
            <p:spPr>
              <a:xfrm>
                <a:off x="3770745" y="3412802"/>
                <a:ext cx="26100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Time complexity:   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(_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_)</m:t>
                    </m:r>
                  </m:oMath>
                </a14:m>
                <a:endParaRPr lang="en-US" sz="1600" u="sng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54FFDD-1B4D-4D58-B916-0C581E2F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45" y="3412802"/>
                <a:ext cx="2610010" cy="338554"/>
              </a:xfrm>
              <a:prstGeom prst="rect">
                <a:avLst/>
              </a:prstGeom>
              <a:blipFill>
                <a:blip r:embed="rId5"/>
                <a:stretch>
                  <a:fillRect l="-140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418CBD-0D9A-40E0-BF6E-8A888D3A1D65}"/>
                  </a:ext>
                </a:extLst>
              </p:cNvPr>
              <p:cNvSpPr txBox="1"/>
              <p:nvPr/>
            </p:nvSpPr>
            <p:spPr>
              <a:xfrm>
                <a:off x="3795364" y="3842502"/>
                <a:ext cx="2458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Space complexity:   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(_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_)</m:t>
                    </m:r>
                  </m:oMath>
                </a14:m>
                <a:endParaRPr lang="en-US" sz="1600" u="sng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418CBD-0D9A-40E0-BF6E-8A888D3A1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64" y="3842502"/>
                <a:ext cx="2458045" cy="338554"/>
              </a:xfrm>
              <a:prstGeom prst="rect">
                <a:avLst/>
              </a:prstGeom>
              <a:blipFill>
                <a:blip r:embed="rId6"/>
                <a:stretch>
                  <a:fillRect l="-148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181071D-8AEB-471A-A554-58B4C9C98973}"/>
              </a:ext>
            </a:extLst>
          </p:cNvPr>
          <p:cNvSpPr txBox="1"/>
          <p:nvPr/>
        </p:nvSpPr>
        <p:spPr>
          <a:xfrm>
            <a:off x="822235" y="4522398"/>
            <a:ext cx="10433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(f) [</a:t>
            </a:r>
            <a:r>
              <a:rPr lang="en-US" sz="1600" b="1" dirty="0"/>
              <a:t>6 pts</a:t>
            </a:r>
            <a:r>
              <a:rPr lang="en-US" sz="1600" dirty="0"/>
              <a:t>] Explain how a local beam search works.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E3469-9566-4137-83CC-0F7777EE3042}"/>
              </a:ext>
            </a:extLst>
          </p:cNvPr>
          <p:cNvSpPr txBox="1"/>
          <p:nvPr/>
        </p:nvSpPr>
        <p:spPr>
          <a:xfrm>
            <a:off x="1195673" y="4847215"/>
            <a:ext cx="1005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beam search begins by randomly generating k states, then continues by generating each state’s successors and keeping the k best. The algorithm then stops if one of the states is a goal state.</a:t>
            </a:r>
          </a:p>
        </p:txBody>
      </p:sp>
    </p:spTree>
    <p:extLst>
      <p:ext uri="{BB962C8B-B14F-4D97-AF65-F5344CB8AC3E}">
        <p14:creationId xmlns:p14="http://schemas.microsoft.com/office/powerpoint/2010/main" val="39421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E6D1-EE0D-4CD4-B8C8-513D05022EC7}"/>
              </a:ext>
            </a:extLst>
          </p:cNvPr>
          <p:cNvSpPr txBox="1"/>
          <p:nvPr/>
        </p:nvSpPr>
        <p:spPr>
          <a:xfrm>
            <a:off x="735724" y="767255"/>
            <a:ext cx="330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[12 pts] </a:t>
            </a:r>
            <a:r>
              <a:rPr lang="en-US" i="1" dirty="0"/>
              <a:t>Constraint Satisfaction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19709-96BB-45E3-84A7-7E9E9F85D51E}"/>
                  </a:ext>
                </a:extLst>
              </p:cNvPr>
              <p:cNvSpPr txBox="1"/>
              <p:nvPr/>
            </p:nvSpPr>
            <p:spPr>
              <a:xfrm>
                <a:off x="983509" y="1217429"/>
                <a:ext cx="10432351" cy="60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(a) [</a:t>
                </a:r>
                <a:r>
                  <a:rPr lang="en-US" sz="1600" b="1" dirty="0"/>
                  <a:t>6 pts</a:t>
                </a:r>
                <a:r>
                  <a:rPr lang="en-US" sz="1600" dirty="0"/>
                  <a:t>] Consider the constraint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</m:oMath>
                </a14:m>
                <a:r>
                  <a:rPr lang="en-US" sz="1600" dirty="0"/>
                  <a:t>, 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are integers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≤100.</m:t>
                    </m:r>
                  </m:oMath>
                </a14:m>
                <a:r>
                  <a:rPr lang="en-US" sz="1600" dirty="0"/>
                  <a:t>   Give the new domains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   </a:t>
                </a:r>
              </a:p>
              <a:p>
                <a:r>
                  <a:rPr lang="en-US" sz="1600" dirty="0"/>
                  <a:t>    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after making the two variables arc-consistent.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19709-96BB-45E3-84A7-7E9E9F85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09" y="1217429"/>
                <a:ext cx="10432351" cy="607987"/>
              </a:xfrm>
              <a:prstGeom prst="rect">
                <a:avLst/>
              </a:prstGeom>
              <a:blipFill>
                <a:blip r:embed="rId2"/>
                <a:stretch>
                  <a:fillRect l="-292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B0449F-2AA2-44D1-8C66-EBA33097CD61}"/>
                  </a:ext>
                </a:extLst>
              </p:cNvPr>
              <p:cNvSpPr txBox="1"/>
              <p:nvPr/>
            </p:nvSpPr>
            <p:spPr>
              <a:xfrm>
                <a:off x="983509" y="3165033"/>
                <a:ext cx="1077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(b) [</a:t>
                </a:r>
                <a:r>
                  <a:rPr lang="en-US" sz="1600" b="1" dirty="0"/>
                  <a:t>6 pts</a:t>
                </a:r>
                <a:r>
                  <a:rPr lang="en-US" sz="1600" dirty="0"/>
                  <a:t>] Suppose you are given a graph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and asked to color its vertices in Red, Green, or Blue.  (Assume that the graph can be </a:t>
                </a:r>
              </a:p>
              <a:p>
                <a:r>
                  <a:rPr lang="en-US" sz="1600" dirty="0"/>
                  <a:t>      colored this way.)  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is the graph shown below, which vertex would you color first?  Explain the reason for your choice.  In </a:t>
                </a:r>
              </a:p>
              <a:p>
                <a:r>
                  <a:rPr lang="en-US" sz="1600" dirty="0"/>
                  <a:t>      general, what vertex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would you first choose to color?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B0449F-2AA2-44D1-8C66-EBA33097C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09" y="3165033"/>
                <a:ext cx="10777231" cy="830997"/>
              </a:xfrm>
              <a:prstGeom prst="rect">
                <a:avLst/>
              </a:prstGeom>
              <a:blipFill>
                <a:blip r:embed="rId3"/>
                <a:stretch>
                  <a:fillRect l="-283" t="-2190" r="-339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85C7319-A5E0-46AB-9FDD-427BD7B2CA0F}"/>
              </a:ext>
            </a:extLst>
          </p:cNvPr>
          <p:cNvGrpSpPr/>
          <p:nvPr/>
        </p:nvGrpSpPr>
        <p:grpSpPr>
          <a:xfrm>
            <a:off x="1800520" y="4835951"/>
            <a:ext cx="365760" cy="365760"/>
            <a:chOff x="1800520" y="4835951"/>
            <a:chExt cx="365760" cy="3657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B669DC-9B17-4246-9E95-19BE24244406}"/>
                </a:ext>
              </a:extLst>
            </p:cNvPr>
            <p:cNvSpPr/>
            <p:nvPr/>
          </p:nvSpPr>
          <p:spPr>
            <a:xfrm>
              <a:off x="1800520" y="483595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712572-261D-4362-A4E4-007184D8484A}"/>
                    </a:ext>
                  </a:extLst>
                </p:cNvPr>
                <p:cNvSpPr txBox="1"/>
                <p:nvPr/>
              </p:nvSpPr>
              <p:spPr>
                <a:xfrm>
                  <a:off x="1882891" y="4880331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712572-261D-4362-A4E4-007184D8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91" y="4880331"/>
                  <a:ext cx="2114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6D48D3-1666-408C-89A4-205FF91B608B}"/>
              </a:ext>
            </a:extLst>
          </p:cNvPr>
          <p:cNvGrpSpPr/>
          <p:nvPr/>
        </p:nvGrpSpPr>
        <p:grpSpPr>
          <a:xfrm>
            <a:off x="3453923" y="6046837"/>
            <a:ext cx="365760" cy="365760"/>
            <a:chOff x="1800520" y="4835951"/>
            <a:chExt cx="365760" cy="3657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5EE023-F233-408D-B9F6-63D229A5727D}"/>
                </a:ext>
              </a:extLst>
            </p:cNvPr>
            <p:cNvSpPr/>
            <p:nvPr/>
          </p:nvSpPr>
          <p:spPr>
            <a:xfrm>
              <a:off x="1800520" y="483595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238261-B453-4D59-84B6-05AA50A61F67}"/>
                    </a:ext>
                  </a:extLst>
                </p:cNvPr>
                <p:cNvSpPr txBox="1"/>
                <p:nvPr/>
              </p:nvSpPr>
              <p:spPr>
                <a:xfrm>
                  <a:off x="1882891" y="4880331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238261-B453-4D59-84B6-05AA50A61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91" y="4880331"/>
                  <a:ext cx="20101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F954A5-6564-4260-9DBF-E47877ED331B}"/>
              </a:ext>
            </a:extLst>
          </p:cNvPr>
          <p:cNvGrpSpPr/>
          <p:nvPr/>
        </p:nvGrpSpPr>
        <p:grpSpPr>
          <a:xfrm>
            <a:off x="3636803" y="4340602"/>
            <a:ext cx="365760" cy="365760"/>
            <a:chOff x="1800520" y="4835951"/>
            <a:chExt cx="365760" cy="36576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DAADD7-1107-403F-B6B2-0D73D3CE5ECB}"/>
                </a:ext>
              </a:extLst>
            </p:cNvPr>
            <p:cNvSpPr/>
            <p:nvPr/>
          </p:nvSpPr>
          <p:spPr>
            <a:xfrm>
              <a:off x="1800520" y="483595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7FFAC0D-A394-4F7E-BCAE-B9D54FF8F610}"/>
                    </a:ext>
                  </a:extLst>
                </p:cNvPr>
                <p:cNvSpPr txBox="1"/>
                <p:nvPr/>
              </p:nvSpPr>
              <p:spPr>
                <a:xfrm>
                  <a:off x="1882891" y="4880331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7FFAC0D-A394-4F7E-BCAE-B9D54FF8F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91" y="4880331"/>
                  <a:ext cx="20621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F61AFA-49DA-41C8-A415-24DB86E5518C}"/>
              </a:ext>
            </a:extLst>
          </p:cNvPr>
          <p:cNvGrpSpPr/>
          <p:nvPr/>
        </p:nvGrpSpPr>
        <p:grpSpPr>
          <a:xfrm>
            <a:off x="4042527" y="5274811"/>
            <a:ext cx="365760" cy="365760"/>
            <a:chOff x="1800520" y="4835951"/>
            <a:chExt cx="365760" cy="3657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44DD59-995B-46D1-A558-8F9A4449E218}"/>
                </a:ext>
              </a:extLst>
            </p:cNvPr>
            <p:cNvSpPr/>
            <p:nvPr/>
          </p:nvSpPr>
          <p:spPr>
            <a:xfrm>
              <a:off x="1800520" y="483595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AC49F4-08AA-4395-A6FC-AAC73236A846}"/>
                    </a:ext>
                  </a:extLst>
                </p:cNvPr>
                <p:cNvSpPr txBox="1"/>
                <p:nvPr/>
              </p:nvSpPr>
              <p:spPr>
                <a:xfrm>
                  <a:off x="1882891" y="4880331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AC49F4-08AA-4395-A6FC-AAC73236A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91" y="4880331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78" r="-1944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227F97-4228-4F54-B4A8-E7179A454690}"/>
              </a:ext>
            </a:extLst>
          </p:cNvPr>
          <p:cNvGrpSpPr/>
          <p:nvPr/>
        </p:nvGrpSpPr>
        <p:grpSpPr>
          <a:xfrm>
            <a:off x="2389125" y="5793079"/>
            <a:ext cx="365760" cy="365760"/>
            <a:chOff x="1800520" y="4835951"/>
            <a:chExt cx="365760" cy="3657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426289-2F10-4312-A280-FB3412E588BD}"/>
                </a:ext>
              </a:extLst>
            </p:cNvPr>
            <p:cNvSpPr/>
            <p:nvPr/>
          </p:nvSpPr>
          <p:spPr>
            <a:xfrm>
              <a:off x="1800520" y="483595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FDB878-A017-492B-9CDB-9BC66BF14C70}"/>
                    </a:ext>
                  </a:extLst>
                </p:cNvPr>
                <p:cNvSpPr txBox="1"/>
                <p:nvPr/>
              </p:nvSpPr>
              <p:spPr>
                <a:xfrm>
                  <a:off x="1882891" y="4880331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FDB878-A017-492B-9CDB-9BC66BF14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891" y="4880331"/>
                  <a:ext cx="20088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D20650-C13B-4CEE-952C-97A7A30899AB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2166280" y="5018831"/>
            <a:ext cx="1876247" cy="43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1225DF-0E95-44AC-8502-E9DE80F427C6}"/>
              </a:ext>
            </a:extLst>
          </p:cNvPr>
          <p:cNvCxnSpPr>
            <a:stCxn id="28" idx="4"/>
            <a:endCxn id="41" idx="1"/>
          </p:cNvCxnSpPr>
          <p:nvPr/>
        </p:nvCxnSpPr>
        <p:spPr>
          <a:xfrm>
            <a:off x="1983400" y="5201711"/>
            <a:ext cx="459289" cy="64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250F29-989E-4C30-B0FA-2ABC12FDC7A4}"/>
              </a:ext>
            </a:extLst>
          </p:cNvPr>
          <p:cNvCxnSpPr>
            <a:stCxn id="28" idx="7"/>
            <a:endCxn id="35" idx="2"/>
          </p:cNvCxnSpPr>
          <p:nvPr/>
        </p:nvCxnSpPr>
        <p:spPr>
          <a:xfrm flipV="1">
            <a:off x="2112716" y="4523482"/>
            <a:ext cx="1524087" cy="366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E9EC9C-E5A2-4080-816E-887FDDE8AE90}"/>
              </a:ext>
            </a:extLst>
          </p:cNvPr>
          <p:cNvCxnSpPr>
            <a:stCxn id="41" idx="6"/>
            <a:endCxn id="38" idx="3"/>
          </p:cNvCxnSpPr>
          <p:nvPr/>
        </p:nvCxnSpPr>
        <p:spPr>
          <a:xfrm flipV="1">
            <a:off x="2754885" y="5587007"/>
            <a:ext cx="1341206" cy="388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0DC221-D308-4073-9FF4-D9FEE4147622}"/>
              </a:ext>
            </a:extLst>
          </p:cNvPr>
          <p:cNvCxnSpPr>
            <a:cxnSpLocks/>
            <a:stCxn id="38" idx="4"/>
            <a:endCxn id="32" idx="7"/>
          </p:cNvCxnSpPr>
          <p:nvPr/>
        </p:nvCxnSpPr>
        <p:spPr>
          <a:xfrm flipH="1">
            <a:off x="3766119" y="5640571"/>
            <a:ext cx="459288" cy="45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6DE7CF-3C76-439A-9F43-E2DF4E957960}"/>
              </a:ext>
            </a:extLst>
          </p:cNvPr>
          <p:cNvCxnSpPr>
            <a:stCxn id="38" idx="0"/>
            <a:endCxn id="35" idx="4"/>
          </p:cNvCxnSpPr>
          <p:nvPr/>
        </p:nvCxnSpPr>
        <p:spPr>
          <a:xfrm flipH="1" flipV="1">
            <a:off x="3819683" y="4706362"/>
            <a:ext cx="405724" cy="56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64CE11-5815-4489-A8C6-58DFC53A7D7F}"/>
              </a:ext>
            </a:extLst>
          </p:cNvPr>
          <p:cNvCxnSpPr>
            <a:stCxn id="32" idx="2"/>
            <a:endCxn id="41" idx="5"/>
          </p:cNvCxnSpPr>
          <p:nvPr/>
        </p:nvCxnSpPr>
        <p:spPr>
          <a:xfrm flipH="1" flipV="1">
            <a:off x="2701321" y="6105275"/>
            <a:ext cx="752602" cy="124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3D74B5-F761-43E6-8C63-9D09870530B7}"/>
              </a:ext>
            </a:extLst>
          </p:cNvPr>
          <p:cNvSpPr txBox="1"/>
          <p:nvPr/>
        </p:nvSpPr>
        <p:spPr>
          <a:xfrm>
            <a:off x="1874229" y="1927492"/>
            <a:ext cx="94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Y={0, …, 100},   X={-1000000, …, 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BCB54-BD06-4C77-8C36-86A339BA7441}"/>
              </a:ext>
            </a:extLst>
          </p:cNvPr>
          <p:cNvSpPr txBox="1"/>
          <p:nvPr/>
        </p:nvSpPr>
        <p:spPr>
          <a:xfrm>
            <a:off x="5187687" y="4166530"/>
            <a:ext cx="489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would color vertex D first, as it is the vertex with the largest degree. This would minimize the amount of possible future moves.</a:t>
            </a:r>
          </a:p>
        </p:txBody>
      </p:sp>
    </p:spTree>
    <p:extLst>
      <p:ext uri="{BB962C8B-B14F-4D97-AF65-F5344CB8AC3E}">
        <p14:creationId xmlns:p14="http://schemas.microsoft.com/office/powerpoint/2010/main" val="16466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EDC09-AD0E-4C2B-A136-720BEC7DE1D6}"/>
                  </a:ext>
                </a:extLst>
              </p:cNvPr>
              <p:cNvSpPr txBox="1"/>
              <p:nvPr/>
            </p:nvSpPr>
            <p:spPr>
              <a:xfrm>
                <a:off x="1064240" y="2992221"/>
                <a:ext cx="81268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(a) [</a:t>
                </a:r>
                <a:r>
                  <a:rPr lang="en-US" sz="1600" b="1" dirty="0"/>
                  <a:t>6 pts</a:t>
                </a:r>
                <a:r>
                  <a:rPr lang="en-US" sz="1600" dirty="0"/>
                  <a:t>] Evaluate the two heuristics on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shown below on the left.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EDC09-AD0E-4C2B-A136-720BEC7DE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40" y="2992221"/>
                <a:ext cx="8126894" cy="338554"/>
              </a:xfrm>
              <a:prstGeom prst="rect">
                <a:avLst/>
              </a:prstGeom>
              <a:blipFill>
                <a:blip r:embed="rId2"/>
                <a:stretch>
                  <a:fillRect l="-45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A49A274-1AB7-409F-9F5E-EF7A282CB520}"/>
              </a:ext>
            </a:extLst>
          </p:cNvPr>
          <p:cNvSpPr txBox="1"/>
          <p:nvPr/>
        </p:nvSpPr>
        <p:spPr>
          <a:xfrm>
            <a:off x="735724" y="455880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[22 pts] </a:t>
            </a:r>
            <a:r>
              <a:rPr lang="en-US" i="1" dirty="0"/>
              <a:t>A* search and the 8-puzzle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97149C-01B9-4202-B8DB-A4F3A0B7FBFA}"/>
              </a:ext>
            </a:extLst>
          </p:cNvPr>
          <p:cNvGrpSpPr/>
          <p:nvPr/>
        </p:nvGrpSpPr>
        <p:grpSpPr>
          <a:xfrm>
            <a:off x="1442675" y="3653866"/>
            <a:ext cx="1371600" cy="1386398"/>
            <a:chOff x="990600" y="1524000"/>
            <a:chExt cx="1371600" cy="1386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153AED-9F3F-485D-ABAF-FEB0A31BE985}"/>
                </a:ext>
              </a:extLst>
            </p:cNvPr>
            <p:cNvSpPr txBox="1"/>
            <p:nvPr/>
          </p:nvSpPr>
          <p:spPr>
            <a:xfrm>
              <a:off x="1038750" y="1543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76D430-01D0-4347-B007-89DD673FFF07}"/>
                </a:ext>
              </a:extLst>
            </p:cNvPr>
            <p:cNvGrpSpPr/>
            <p:nvPr/>
          </p:nvGrpSpPr>
          <p:grpSpPr>
            <a:xfrm>
              <a:off x="990600" y="1524000"/>
              <a:ext cx="1371600" cy="1377168"/>
              <a:chOff x="990600" y="1524000"/>
              <a:chExt cx="1371600" cy="13771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0B861D4-FCE1-4C4A-A8C3-4EB5B0C41308}"/>
                  </a:ext>
                </a:extLst>
              </p:cNvPr>
              <p:cNvGrpSpPr/>
              <p:nvPr/>
            </p:nvGrpSpPr>
            <p:grpSpPr>
              <a:xfrm>
                <a:off x="990600" y="1524000"/>
                <a:ext cx="1371600" cy="1377168"/>
                <a:chOff x="990600" y="1524000"/>
                <a:chExt cx="1371600" cy="137716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BD1FAE1-EA22-4A13-80A4-CFC4583C5C10}"/>
                    </a:ext>
                  </a:extLst>
                </p:cNvPr>
                <p:cNvSpPr/>
                <p:nvPr/>
              </p:nvSpPr>
              <p:spPr bwMode="auto">
                <a:xfrm>
                  <a:off x="990600" y="1524000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B55E711-37DB-4735-8F56-FD36D833505E}"/>
                    </a:ext>
                  </a:extLst>
                </p:cNvPr>
                <p:cNvSpPr/>
                <p:nvPr/>
              </p:nvSpPr>
              <p:spPr bwMode="auto">
                <a:xfrm>
                  <a:off x="1447800" y="1524000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4B0F011-936E-40EB-BEF4-C256DC3D2F5A}"/>
                    </a:ext>
                  </a:extLst>
                </p:cNvPr>
                <p:cNvSpPr/>
                <p:nvPr/>
              </p:nvSpPr>
              <p:spPr bwMode="auto">
                <a:xfrm>
                  <a:off x="1905000" y="1524000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11A4B5B-D205-4664-8AA6-E65B16E3DC6B}"/>
                    </a:ext>
                  </a:extLst>
                </p:cNvPr>
                <p:cNvSpPr/>
                <p:nvPr/>
              </p:nvSpPr>
              <p:spPr bwMode="auto">
                <a:xfrm>
                  <a:off x="1902644" y="1988266"/>
                  <a:ext cx="459556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13597BC-950F-4551-953C-176702049D36}"/>
                    </a:ext>
                  </a:extLst>
                </p:cNvPr>
                <p:cNvSpPr/>
                <p:nvPr/>
              </p:nvSpPr>
              <p:spPr bwMode="auto">
                <a:xfrm>
                  <a:off x="990600" y="1983541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6A8912-668F-475B-9D9C-F3ED3BA2529C}"/>
                    </a:ext>
                  </a:extLst>
                </p:cNvPr>
                <p:cNvSpPr/>
                <p:nvPr/>
              </p:nvSpPr>
              <p:spPr bwMode="auto">
                <a:xfrm>
                  <a:off x="1905000" y="2438400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76A457-7CE5-4183-BC8C-896573FA03D9}"/>
                    </a:ext>
                  </a:extLst>
                </p:cNvPr>
                <p:cNvSpPr/>
                <p:nvPr/>
              </p:nvSpPr>
              <p:spPr bwMode="auto">
                <a:xfrm>
                  <a:off x="1450156" y="2441743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A929D43-96F0-4A8A-8EBA-E844E4DD9963}"/>
                    </a:ext>
                  </a:extLst>
                </p:cNvPr>
                <p:cNvSpPr/>
                <p:nvPr/>
              </p:nvSpPr>
              <p:spPr bwMode="auto">
                <a:xfrm>
                  <a:off x="990600" y="2443968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215FCD-1293-4466-9C2A-5EEC816EE111}"/>
                  </a:ext>
                </a:extLst>
              </p:cNvPr>
              <p:cNvSpPr/>
              <p:nvPr/>
            </p:nvSpPr>
            <p:spPr bwMode="auto">
              <a:xfrm>
                <a:off x="1445444" y="1980546"/>
                <a:ext cx="457200" cy="4572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9D67C-C65B-4085-8501-F89CAB7479C7}"/>
                </a:ext>
              </a:extLst>
            </p:cNvPr>
            <p:cNvSpPr txBox="1"/>
            <p:nvPr/>
          </p:nvSpPr>
          <p:spPr>
            <a:xfrm>
              <a:off x="1062088" y="244873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0C8E8B-5620-4A1F-91FC-778C16915251}"/>
                </a:ext>
              </a:extLst>
            </p:cNvPr>
            <p:cNvSpPr txBox="1"/>
            <p:nvPr/>
          </p:nvSpPr>
          <p:spPr>
            <a:xfrm>
              <a:off x="1048402" y="198826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B27DA-AC22-4146-B3A4-09FDA644AA9F}"/>
                </a:ext>
              </a:extLst>
            </p:cNvPr>
            <p:cNvSpPr txBox="1"/>
            <p:nvPr/>
          </p:nvSpPr>
          <p:spPr>
            <a:xfrm>
              <a:off x="1504255" y="198706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4BE02-6F2B-49C6-91C2-68803CFC3054}"/>
                </a:ext>
              </a:extLst>
            </p:cNvPr>
            <p:cNvSpPr txBox="1"/>
            <p:nvPr/>
          </p:nvSpPr>
          <p:spPr>
            <a:xfrm>
              <a:off x="1950794" y="20056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309E2D-46BF-4A23-A11F-02A5560F6F17}"/>
                </a:ext>
              </a:extLst>
            </p:cNvPr>
            <p:cNvSpPr txBox="1"/>
            <p:nvPr/>
          </p:nvSpPr>
          <p:spPr>
            <a:xfrm>
              <a:off x="1506611" y="2437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C87553-D766-4788-8C84-D2A060E51849}"/>
                </a:ext>
              </a:extLst>
            </p:cNvPr>
            <p:cNvSpPr txBox="1"/>
            <p:nvPr/>
          </p:nvSpPr>
          <p:spPr>
            <a:xfrm>
              <a:off x="1962969" y="1526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27970C-BC13-422A-86FE-D40C1718E27A}"/>
                </a:ext>
              </a:extLst>
            </p:cNvPr>
            <p:cNvSpPr txBox="1"/>
            <p:nvPr/>
          </p:nvSpPr>
          <p:spPr>
            <a:xfrm>
              <a:off x="1493594" y="15352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B9D0EF-A563-4846-8378-4B07C72807E2}"/>
                  </a:ext>
                </a:extLst>
              </p:cNvPr>
              <p:cNvSpPr txBox="1"/>
              <p:nvPr/>
            </p:nvSpPr>
            <p:spPr>
              <a:xfrm>
                <a:off x="1644925" y="5219885"/>
                <a:ext cx="8524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B9D0EF-A563-4846-8378-4B07C728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25" y="5219885"/>
                <a:ext cx="852413" cy="338554"/>
              </a:xfrm>
              <a:prstGeom prst="rect">
                <a:avLst/>
              </a:prstGeom>
              <a:blipFill>
                <a:blip r:embed="rId3"/>
                <a:stretch>
                  <a:fillRect l="-428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0DC41-0B90-4E83-9114-1343208894FB}"/>
                  </a:ext>
                </a:extLst>
              </p:cNvPr>
              <p:cNvSpPr txBox="1"/>
              <p:nvPr/>
            </p:nvSpPr>
            <p:spPr>
              <a:xfrm>
                <a:off x="1492532" y="2537463"/>
                <a:ext cx="1271887" cy="35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AD0DC41-0B90-4E83-9114-134320889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32" y="2537463"/>
                <a:ext cx="1271887" cy="358560"/>
              </a:xfrm>
              <a:prstGeom prst="rect">
                <a:avLst/>
              </a:prstGeom>
              <a:blipFill>
                <a:blip r:embed="rId4"/>
                <a:stretch>
                  <a:fillRect l="-2885"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FBA258-8DCD-4FE3-B64F-D2F12C9E85A0}"/>
                  </a:ext>
                </a:extLst>
              </p:cNvPr>
              <p:cNvSpPr txBox="1"/>
              <p:nvPr/>
            </p:nvSpPr>
            <p:spPr>
              <a:xfrm>
                <a:off x="4018930" y="3824680"/>
                <a:ext cx="11922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FBA258-8DCD-4FE3-B64F-D2F12C9E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30" y="3824680"/>
                <a:ext cx="1192261" cy="276999"/>
              </a:xfrm>
              <a:prstGeom prst="rect">
                <a:avLst/>
              </a:prstGeom>
              <a:blipFill>
                <a:blip r:embed="rId5"/>
                <a:stretch>
                  <a:fillRect l="-1531" r="-153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33C100-C95F-4CC9-97DF-3054C86E2437}"/>
                  </a:ext>
                </a:extLst>
              </p:cNvPr>
              <p:cNvSpPr txBox="1"/>
              <p:nvPr/>
            </p:nvSpPr>
            <p:spPr>
              <a:xfrm>
                <a:off x="4083727" y="4518930"/>
                <a:ext cx="1192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33C100-C95F-4CC9-97DF-3054C86E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7" y="4518930"/>
                <a:ext cx="1192260" cy="276999"/>
              </a:xfrm>
              <a:prstGeom prst="rect">
                <a:avLst/>
              </a:prstGeom>
              <a:blipFill>
                <a:blip r:embed="rId6"/>
                <a:stretch>
                  <a:fillRect l="-71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A52E913-BED9-410F-B543-607217DF9E3B}"/>
              </a:ext>
            </a:extLst>
          </p:cNvPr>
          <p:cNvGrpSpPr/>
          <p:nvPr/>
        </p:nvGrpSpPr>
        <p:grpSpPr>
          <a:xfrm>
            <a:off x="1458988" y="1152452"/>
            <a:ext cx="1371600" cy="1401775"/>
            <a:chOff x="2786817" y="2402525"/>
            <a:chExt cx="1371600" cy="14017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375AB5-F32C-473F-8C28-2EEE89029C46}"/>
                </a:ext>
              </a:extLst>
            </p:cNvPr>
            <p:cNvGrpSpPr/>
            <p:nvPr/>
          </p:nvGrpSpPr>
          <p:grpSpPr>
            <a:xfrm>
              <a:off x="2786817" y="2402525"/>
              <a:ext cx="1371600" cy="1394922"/>
              <a:chOff x="990600" y="1524000"/>
              <a:chExt cx="1371600" cy="139492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88F4CD-7B59-4661-8FB6-583716864365}"/>
                  </a:ext>
                </a:extLst>
              </p:cNvPr>
              <p:cNvSpPr txBox="1"/>
              <p:nvPr/>
            </p:nvSpPr>
            <p:spPr>
              <a:xfrm>
                <a:off x="1038750" y="154399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608E4BB-D1D1-47CE-AEAD-FC01B35F88AE}"/>
                  </a:ext>
                </a:extLst>
              </p:cNvPr>
              <p:cNvGrpSpPr/>
              <p:nvPr/>
            </p:nvGrpSpPr>
            <p:grpSpPr>
              <a:xfrm>
                <a:off x="990600" y="1524000"/>
                <a:ext cx="1371600" cy="1377168"/>
                <a:chOff x="990600" y="1524000"/>
                <a:chExt cx="1371600" cy="137716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434E47C-20EC-4BBD-8E06-CBB53309656A}"/>
                    </a:ext>
                  </a:extLst>
                </p:cNvPr>
                <p:cNvGrpSpPr/>
                <p:nvPr/>
              </p:nvGrpSpPr>
              <p:grpSpPr>
                <a:xfrm>
                  <a:off x="990600" y="1524000"/>
                  <a:ext cx="1371600" cy="1377168"/>
                  <a:chOff x="990600" y="1524000"/>
                  <a:chExt cx="1371600" cy="1377168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B0A64A9-BF9F-4C59-A8FE-056F2F52B4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0600" y="1524000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B6EE3E1-0ED9-4977-8CE0-36927EA155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800" y="1524000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DD5E76E7-5646-4CEA-9FBD-F3B47EEBDA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05000" y="1524000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5CD1DDA-71AF-48D7-9C3C-BB887186B3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02644" y="1988266"/>
                    <a:ext cx="459556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96928B5-ACEA-4019-AD50-2B7BCB9B6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0600" y="1983541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F479D44-32B4-4F5D-958C-CF99A87FBF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05000" y="2438400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48B0C9F-9531-4A7A-A79B-2E3A1C6741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50156" y="2441743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16CDDCF-25DD-413A-A612-F666D28AB7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90600" y="2443968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DC1989-E0F3-4A57-924F-3F0E4A98D526}"/>
                    </a:ext>
                  </a:extLst>
                </p:cNvPr>
                <p:cNvSpPr/>
                <p:nvPr/>
              </p:nvSpPr>
              <p:spPr bwMode="auto">
                <a:xfrm>
                  <a:off x="1445444" y="1980546"/>
                  <a:ext cx="457200" cy="4572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EA1FAA-2D77-4513-862B-20116E5D4B7C}"/>
                  </a:ext>
                </a:extLst>
              </p:cNvPr>
              <p:cNvSpPr txBox="1"/>
              <p:nvPr/>
            </p:nvSpPr>
            <p:spPr>
              <a:xfrm>
                <a:off x="1043462" y="245725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E3FB8FE-ABA7-4071-A8EF-DBD9F6F34E0B}"/>
                  </a:ext>
                </a:extLst>
              </p:cNvPr>
              <p:cNvSpPr txBox="1"/>
              <p:nvPr/>
            </p:nvSpPr>
            <p:spPr>
              <a:xfrm>
                <a:off x="1048402" y="198826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FA8937-DB75-472A-B836-10EEE6DE8562}"/>
                  </a:ext>
                </a:extLst>
              </p:cNvPr>
              <p:cNvSpPr txBox="1"/>
              <p:nvPr/>
            </p:nvSpPr>
            <p:spPr>
              <a:xfrm>
                <a:off x="1504255" y="1987068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E223AC-3E68-4555-AEED-9CE1F7F74C6C}"/>
                  </a:ext>
                </a:extLst>
              </p:cNvPr>
              <p:cNvSpPr txBox="1"/>
              <p:nvPr/>
            </p:nvSpPr>
            <p:spPr>
              <a:xfrm>
                <a:off x="1950794" y="200565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116F7E-430E-4E9F-B647-59C7681B10AA}"/>
                  </a:ext>
                </a:extLst>
              </p:cNvPr>
              <p:cNvSpPr txBox="1"/>
              <p:nvPr/>
            </p:nvSpPr>
            <p:spPr>
              <a:xfrm>
                <a:off x="1506164" y="245725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6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F6969-845B-4153-A94B-1E70AFAE457A}"/>
                  </a:ext>
                </a:extLst>
              </p:cNvPr>
              <p:cNvSpPr txBox="1"/>
              <p:nvPr/>
            </p:nvSpPr>
            <p:spPr>
              <a:xfrm>
                <a:off x="1962969" y="152660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D92E2-C37C-46A9-A273-726C7295ADF1}"/>
                  </a:ext>
                </a:extLst>
              </p:cNvPr>
              <p:cNvSpPr txBox="1"/>
              <p:nvPr/>
            </p:nvSpPr>
            <p:spPr>
              <a:xfrm>
                <a:off x="1493594" y="153524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81D547-0363-45B6-B93C-7565903CD74E}"/>
                </a:ext>
              </a:extLst>
            </p:cNvPr>
            <p:cNvSpPr txBox="1"/>
            <p:nvPr/>
          </p:nvSpPr>
          <p:spPr>
            <a:xfrm>
              <a:off x="3752901" y="33426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E1B3A3-D3C1-4029-ACDC-046DD05C9084}"/>
                  </a:ext>
                </a:extLst>
              </p:cNvPr>
              <p:cNvSpPr txBox="1"/>
              <p:nvPr/>
            </p:nvSpPr>
            <p:spPr>
              <a:xfrm>
                <a:off x="1064240" y="5767179"/>
                <a:ext cx="10804106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(b) [</a:t>
                </a:r>
                <a:r>
                  <a:rPr lang="en-US" sz="1600" b="1" dirty="0"/>
                  <a:t>6 pts</a:t>
                </a:r>
                <a:r>
                  <a:rPr lang="en-US" sz="1600" dirty="0"/>
                  <a:t>] The number inversions in the 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/>
                  <a:t> is </a:t>
                </a:r>
                <a:r>
                  <a:rPr lang="en-US" sz="1600" u="sng" dirty="0"/>
                  <a:t>_____6_____.</a:t>
                </a:r>
                <a:r>
                  <a:rPr lang="en-US" sz="1600" dirty="0"/>
                  <a:t>  The number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is </a:t>
                </a:r>
                <a:r>
                  <a:rPr lang="en-US" sz="1600" u="sng" dirty="0"/>
                  <a:t>____7____.</a:t>
                </a:r>
                <a:r>
                  <a:rPr lang="en-US" sz="1600" dirty="0"/>
                  <a:t> 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E1B3A3-D3C1-4029-ACDC-046DD05C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40" y="5767179"/>
                <a:ext cx="10804106" cy="358560"/>
              </a:xfrm>
              <a:prstGeom prst="rect">
                <a:avLst/>
              </a:prstGeom>
              <a:blipFill>
                <a:blip r:embed="rId7"/>
                <a:stretch>
                  <a:fillRect l="-339"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3F7316-7C3E-4175-9588-AD4E51877802}"/>
                  </a:ext>
                </a:extLst>
              </p:cNvPr>
              <p:cNvSpPr txBox="1"/>
              <p:nvPr/>
            </p:nvSpPr>
            <p:spPr>
              <a:xfrm>
                <a:off x="3214839" y="1084083"/>
                <a:ext cx="8261492" cy="1137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 8-puzzle in this problem has its 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shown on the left. To solve an 8-puzzle, we have</a:t>
                </a:r>
              </a:p>
              <a:p>
                <a:r>
                  <a:rPr lang="en-US" sz="1600" dirty="0"/>
                  <a:t>two heuristic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which counts the number of misplaced tiles in a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when </a:t>
                </a:r>
              </a:p>
              <a:p>
                <a:r>
                  <a:rPr lang="en-US" sz="1600" dirty="0"/>
                  <a:t>compared to the 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which sums up the Manhattan distance between the</a:t>
                </a:r>
              </a:p>
              <a:p>
                <a:r>
                  <a:rPr lang="en-US" sz="1600" dirty="0"/>
                  <a:t>position of every tile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and its position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3F7316-7C3E-4175-9588-AD4E5187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39" y="1084083"/>
                <a:ext cx="8261492" cy="1137234"/>
              </a:xfrm>
              <a:prstGeom prst="rect">
                <a:avLst/>
              </a:prstGeom>
              <a:blipFill>
                <a:blip r:embed="rId8"/>
                <a:stretch>
                  <a:fillRect l="-369" t="-1075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B8B1D22-A5C2-4829-B147-3E10A97BE788}"/>
              </a:ext>
            </a:extLst>
          </p:cNvPr>
          <p:cNvSpPr txBox="1"/>
          <p:nvPr/>
        </p:nvSpPr>
        <p:spPr>
          <a:xfrm>
            <a:off x="4998127" y="4522622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1 2 3 4 5 6 7 8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D6F2A7-2F40-4D9F-90A7-C9EF3F470FD6}"/>
              </a:ext>
            </a:extLst>
          </p:cNvPr>
          <p:cNvSpPr txBox="1"/>
          <p:nvPr/>
        </p:nvSpPr>
        <p:spPr>
          <a:xfrm>
            <a:off x="4998127" y="4767030"/>
            <a:ext cx="19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1 1 2 2 2 3 1 = 14</a:t>
            </a:r>
          </a:p>
        </p:txBody>
      </p:sp>
    </p:spTree>
    <p:extLst>
      <p:ext uri="{BB962C8B-B14F-4D97-AF65-F5344CB8AC3E}">
        <p14:creationId xmlns:p14="http://schemas.microsoft.com/office/powerpoint/2010/main" val="28734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E1AF1-FA5D-4644-9EC2-B5140C19D9B3}"/>
                  </a:ext>
                </a:extLst>
              </p:cNvPr>
              <p:cNvSpPr txBox="1"/>
              <p:nvPr/>
            </p:nvSpPr>
            <p:spPr>
              <a:xfrm>
                <a:off x="891465" y="420045"/>
                <a:ext cx="106654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(c) [</a:t>
                </a:r>
                <a:r>
                  <a:rPr lang="en-US" sz="1600" b="1" dirty="0"/>
                  <a:t>10 pts</a:t>
                </a:r>
                <a:r>
                  <a:rPr lang="en-US" sz="1600" dirty="0"/>
                  <a:t>] Recall the four actions in the 8-puzzle: </a:t>
                </a:r>
                <a:r>
                  <a:rPr lang="en-US" sz="1600" i="1" dirty="0"/>
                  <a:t>Left</a:t>
                </a:r>
                <a:r>
                  <a:rPr lang="en-US" sz="1600" dirty="0"/>
                  <a:t>, </a:t>
                </a:r>
                <a:r>
                  <a:rPr lang="en-US" sz="1600" i="1" dirty="0"/>
                  <a:t>Right</a:t>
                </a:r>
                <a:r>
                  <a:rPr lang="en-US" sz="1600" dirty="0"/>
                  <a:t>, </a:t>
                </a:r>
                <a:r>
                  <a:rPr lang="en-US" sz="1600" i="1" dirty="0"/>
                  <a:t>Up</a:t>
                </a:r>
                <a:r>
                  <a:rPr lang="en-US" sz="1600" dirty="0"/>
                  <a:t>, and </a:t>
                </a:r>
                <a:r>
                  <a:rPr lang="en-US" sz="1600" i="1" dirty="0"/>
                  <a:t>Down</a:t>
                </a:r>
                <a:r>
                  <a:rPr lang="en-US" sz="1600" dirty="0"/>
                  <a:t>, which slide a neighboring tile into the empty </a:t>
                </a:r>
              </a:p>
              <a:p>
                <a:r>
                  <a:rPr lang="en-US" sz="1600" dirty="0"/>
                  <a:t>      square in different directions.  Now we add four double-move actions</a:t>
                </a:r>
                <a:r>
                  <a:rPr lang="en-US" sz="1600" i="1" dirty="0"/>
                  <a:t>: DBL-Left</a:t>
                </a:r>
                <a:r>
                  <a:rPr lang="en-US" sz="1600" dirty="0"/>
                  <a:t>, </a:t>
                </a:r>
                <a:r>
                  <a:rPr lang="en-US" sz="1600" i="1" dirty="0"/>
                  <a:t>DBL-Right</a:t>
                </a:r>
                <a:r>
                  <a:rPr lang="en-US" sz="1600" dirty="0"/>
                  <a:t>, </a:t>
                </a:r>
                <a:r>
                  <a:rPr lang="en-US" sz="1600" i="1" dirty="0"/>
                  <a:t>DBL-Up</a:t>
                </a:r>
                <a:r>
                  <a:rPr lang="en-US" sz="1600" dirty="0"/>
                  <a:t>, and </a:t>
                </a:r>
                <a:r>
                  <a:rPr lang="en-US" sz="1600" i="1" dirty="0"/>
                  <a:t>DBL-Down.  </a:t>
                </a:r>
                <a:r>
                  <a:rPr lang="en-US" sz="1600" dirty="0"/>
                  <a:t>Every </a:t>
                </a:r>
              </a:p>
              <a:p>
                <a:r>
                  <a:rPr lang="en-US" sz="1600" dirty="0"/>
                  <a:t>      new action slides two adjacent tiles simultaneously in the same direction and by one square each, so one of the tiles will </a:t>
                </a:r>
              </a:p>
              <a:p>
                <a:r>
                  <a:rPr lang="en-US" sz="1600" dirty="0"/>
                  <a:t>      occupy the (previously) empty square.   The figure below on the left illustrates two transitions from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to the </a:t>
                </a:r>
              </a:p>
              <a:p>
                <a:r>
                  <a:rPr lang="en-US" sz="1600" dirty="0"/>
                  <a:t>     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 respectively, under the actions </a:t>
                </a:r>
                <a:r>
                  <a:rPr lang="en-US" sz="1600" i="1" dirty="0"/>
                  <a:t>DBL</a:t>
                </a:r>
                <a:r>
                  <a:rPr lang="en-US" sz="1600" dirty="0"/>
                  <a:t>-</a:t>
                </a:r>
                <a:r>
                  <a:rPr lang="en-US" sz="1600" i="1" dirty="0"/>
                  <a:t>Down </a:t>
                </a:r>
                <a:r>
                  <a:rPr lang="en-US" sz="1600" dirty="0"/>
                  <a:t>and</a:t>
                </a:r>
                <a:r>
                  <a:rPr lang="en-US" sz="1600" i="1" dirty="0"/>
                  <a:t> DBL</a:t>
                </a:r>
                <a:r>
                  <a:rPr lang="en-US" sz="1600" dirty="0"/>
                  <a:t>-</a:t>
                </a:r>
                <a:r>
                  <a:rPr lang="en-US" sz="1600" i="1" dirty="0"/>
                  <a:t>Right.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E1AF1-FA5D-4644-9EC2-B5140C19D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5" y="420045"/>
                <a:ext cx="10665494" cy="1323439"/>
              </a:xfrm>
              <a:prstGeom prst="rect">
                <a:avLst/>
              </a:prstGeom>
              <a:blipFill>
                <a:blip r:embed="rId2"/>
                <a:stretch>
                  <a:fillRect l="-286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1FF1A65-FCEB-4686-9416-822CFD61D683}"/>
              </a:ext>
            </a:extLst>
          </p:cNvPr>
          <p:cNvGrpSpPr/>
          <p:nvPr/>
        </p:nvGrpSpPr>
        <p:grpSpPr>
          <a:xfrm>
            <a:off x="819977" y="1880777"/>
            <a:ext cx="3986159" cy="1819036"/>
            <a:chOff x="819977" y="1880777"/>
            <a:chExt cx="3986159" cy="18190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AD78E7-6071-426C-B769-5F5730F1476B}"/>
                </a:ext>
              </a:extLst>
            </p:cNvPr>
            <p:cNvSpPr txBox="1"/>
            <p:nvPr/>
          </p:nvSpPr>
          <p:spPr>
            <a:xfrm>
              <a:off x="4427871" y="2832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FAA4EE-5FD1-455E-8FF5-5744002B791B}"/>
                </a:ext>
              </a:extLst>
            </p:cNvPr>
            <p:cNvGrpSpPr/>
            <p:nvPr/>
          </p:nvGrpSpPr>
          <p:grpSpPr>
            <a:xfrm>
              <a:off x="819977" y="1880777"/>
              <a:ext cx="3986159" cy="1819036"/>
              <a:chOff x="927503" y="1779241"/>
              <a:chExt cx="3986159" cy="18190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A25E4D3-84DF-498D-9BF2-25530A9EC6D2}"/>
                  </a:ext>
                </a:extLst>
              </p:cNvPr>
              <p:cNvGrpSpPr/>
              <p:nvPr/>
            </p:nvGrpSpPr>
            <p:grpSpPr>
              <a:xfrm>
                <a:off x="927503" y="1799233"/>
                <a:ext cx="1371600" cy="1430952"/>
                <a:chOff x="990600" y="1524000"/>
                <a:chExt cx="1371600" cy="143095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30666D-A4B9-40E5-8745-0D0B24773C09}"/>
                    </a:ext>
                  </a:extLst>
                </p:cNvPr>
                <p:cNvSpPr txBox="1"/>
                <p:nvPr/>
              </p:nvSpPr>
              <p:spPr>
                <a:xfrm>
                  <a:off x="1038750" y="1543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4E75E89-9326-42D3-BBE1-3AEDB64D40DC}"/>
                    </a:ext>
                  </a:extLst>
                </p:cNvPr>
                <p:cNvGrpSpPr/>
                <p:nvPr/>
              </p:nvGrpSpPr>
              <p:grpSpPr>
                <a:xfrm>
                  <a:off x="990600" y="1524000"/>
                  <a:ext cx="1371600" cy="1377168"/>
                  <a:chOff x="990600" y="1524000"/>
                  <a:chExt cx="1371600" cy="1377168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37FCEE1F-AF81-4B93-8A56-AF08A46B5DD5}"/>
                      </a:ext>
                    </a:extLst>
                  </p:cNvPr>
                  <p:cNvGrpSpPr/>
                  <p:nvPr/>
                </p:nvGrpSpPr>
                <p:grpSpPr>
                  <a:xfrm>
                    <a:off x="990600" y="1524000"/>
                    <a:ext cx="1371600" cy="1377168"/>
                    <a:chOff x="990600" y="1524000"/>
                    <a:chExt cx="1371600" cy="1377168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8C717F7-10B0-4D11-A2DB-6DF12C8AB9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FBE47232-DAD5-4598-BAC6-3DC72838447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478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7B2A4C8-9CEC-4BE8-BBB9-1D2FF0D2E0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6575F17-AD89-478A-9EC7-2393C91670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2644" y="1988266"/>
                      <a:ext cx="459556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A624CE8E-B510-4200-9EE8-04446D6B10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983541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C4DB1406-4A2F-43CE-83D8-F358AEDBC1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24384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A6B4030-F343-4319-AF00-B147F28B76C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50156" y="2441743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B5C02E6-B85A-4C15-9435-18122A6691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2443968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EDB8E4D3-DD74-4706-B5FE-09AE47ED0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5444" y="1980546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CF72C2-9DFE-4569-8DCE-A5561957E26B}"/>
                    </a:ext>
                  </a:extLst>
                </p:cNvPr>
                <p:cNvSpPr txBox="1"/>
                <p:nvPr/>
              </p:nvSpPr>
              <p:spPr>
                <a:xfrm>
                  <a:off x="1054123" y="248731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8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7859D60-0557-45D7-A2E1-3728F07ECFFA}"/>
                    </a:ext>
                  </a:extLst>
                </p:cNvPr>
                <p:cNvSpPr txBox="1"/>
                <p:nvPr/>
              </p:nvSpPr>
              <p:spPr>
                <a:xfrm>
                  <a:off x="1046636" y="200565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83CA71E-0F8D-4F17-BC03-793543EF1114}"/>
                    </a:ext>
                  </a:extLst>
                </p:cNvPr>
                <p:cNvSpPr txBox="1"/>
                <p:nvPr/>
              </p:nvSpPr>
              <p:spPr>
                <a:xfrm>
                  <a:off x="1503516" y="200565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A4FB2EA-9D31-4759-88F3-520732613C15}"/>
                    </a:ext>
                  </a:extLst>
                </p:cNvPr>
                <p:cNvSpPr txBox="1"/>
                <p:nvPr/>
              </p:nvSpPr>
              <p:spPr>
                <a:xfrm>
                  <a:off x="1941474" y="200565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B1E81A-E1AF-4BD7-8CCE-C6AC8E747AF9}"/>
                    </a:ext>
                  </a:extLst>
                </p:cNvPr>
                <p:cNvSpPr txBox="1"/>
                <p:nvPr/>
              </p:nvSpPr>
              <p:spPr>
                <a:xfrm>
                  <a:off x="1506533" y="249328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6F6D48-5582-4710-8A51-161583487C83}"/>
                    </a:ext>
                  </a:extLst>
                </p:cNvPr>
                <p:cNvSpPr txBox="1"/>
                <p:nvPr/>
              </p:nvSpPr>
              <p:spPr>
                <a:xfrm>
                  <a:off x="1962969" y="15266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0CFA38-4B51-4662-85E9-8D3DE3DFB7AA}"/>
                    </a:ext>
                  </a:extLst>
                </p:cNvPr>
                <p:cNvSpPr txBox="1"/>
                <p:nvPr/>
              </p:nvSpPr>
              <p:spPr>
                <a:xfrm>
                  <a:off x="1493594" y="15352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7D7F53C-D848-4911-87A7-542088B945BF}"/>
                  </a:ext>
                </a:extLst>
              </p:cNvPr>
              <p:cNvGrpSpPr/>
              <p:nvPr/>
            </p:nvGrpSpPr>
            <p:grpSpPr>
              <a:xfrm>
                <a:off x="3542062" y="1779241"/>
                <a:ext cx="1371600" cy="1377168"/>
                <a:chOff x="990600" y="1524000"/>
                <a:chExt cx="1371600" cy="137716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10F4C5-5FDA-4C4E-A192-F8A34CE2AFFC}"/>
                    </a:ext>
                  </a:extLst>
                </p:cNvPr>
                <p:cNvSpPr txBox="1"/>
                <p:nvPr/>
              </p:nvSpPr>
              <p:spPr>
                <a:xfrm>
                  <a:off x="1038750" y="1543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DCEE0DB-7C3E-418D-9DE4-F1C39E9FBCF3}"/>
                    </a:ext>
                  </a:extLst>
                </p:cNvPr>
                <p:cNvGrpSpPr/>
                <p:nvPr/>
              </p:nvGrpSpPr>
              <p:grpSpPr>
                <a:xfrm>
                  <a:off x="990600" y="1524000"/>
                  <a:ext cx="1371600" cy="1377168"/>
                  <a:chOff x="990600" y="1524000"/>
                  <a:chExt cx="1371600" cy="137716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2F28ABDB-FDF1-495B-BB40-F7970D2B776F}"/>
                      </a:ext>
                    </a:extLst>
                  </p:cNvPr>
                  <p:cNvGrpSpPr/>
                  <p:nvPr/>
                </p:nvGrpSpPr>
                <p:grpSpPr>
                  <a:xfrm>
                    <a:off x="990600" y="1524000"/>
                    <a:ext cx="1371600" cy="1377168"/>
                    <a:chOff x="990600" y="1524000"/>
                    <a:chExt cx="1371600" cy="1377168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D351154-A4FA-430B-9DDD-9AA6668F9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49CFBDF1-58F3-4C98-B84C-2574528049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478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9E124347-804A-458E-8B4D-9DC9370316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A880EDA-32FC-4D02-80E8-37C5300F01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2644" y="1988266"/>
                      <a:ext cx="459556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85ECE09-4DE2-43D6-A258-4813C90334A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983541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4DF74601-7873-4F91-AA55-5EB9D18980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24384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630DE12E-81F8-4811-9C68-1CDB1F3D94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50156" y="2441743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CD250E4E-FC13-4CFA-857E-4E1B3CA98E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2443968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786FDDF-895B-44ED-80F2-819E79A430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5444" y="1980546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5BBD41B-9000-4534-95E0-BC8316C2A2AA}"/>
                    </a:ext>
                  </a:extLst>
                </p:cNvPr>
                <p:cNvSpPr txBox="1"/>
                <p:nvPr/>
              </p:nvSpPr>
              <p:spPr>
                <a:xfrm>
                  <a:off x="1050426" y="248731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8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6AC39A-3ED4-4D7F-AE7E-364E794D9846}"/>
                    </a:ext>
                  </a:extLst>
                </p:cNvPr>
                <p:cNvSpPr txBox="1"/>
                <p:nvPr/>
              </p:nvSpPr>
              <p:spPr>
                <a:xfrm>
                  <a:off x="1050426" y="20400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6C7BAA-9539-424D-81A8-B488CB2CC81F}"/>
                    </a:ext>
                  </a:extLst>
                </p:cNvPr>
                <p:cNvSpPr txBox="1"/>
                <p:nvPr/>
              </p:nvSpPr>
              <p:spPr>
                <a:xfrm>
                  <a:off x="1504255" y="1987068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EBAEC3-E758-414B-8F6C-AFC3FE86A463}"/>
                    </a:ext>
                  </a:extLst>
                </p:cNvPr>
                <p:cNvSpPr txBox="1"/>
                <p:nvPr/>
              </p:nvSpPr>
              <p:spPr>
                <a:xfrm>
                  <a:off x="1502290" y="20257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8C0B039-F678-4F81-A70D-5B4302FA1516}"/>
                    </a:ext>
                  </a:extLst>
                </p:cNvPr>
                <p:cNvSpPr txBox="1"/>
                <p:nvPr/>
              </p:nvSpPr>
              <p:spPr>
                <a:xfrm>
                  <a:off x="1509794" y="24883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9700D7-E459-4FF9-BAE7-C9351940C961}"/>
                    </a:ext>
                  </a:extLst>
                </p:cNvPr>
                <p:cNvSpPr txBox="1"/>
                <p:nvPr/>
              </p:nvSpPr>
              <p:spPr>
                <a:xfrm>
                  <a:off x="1965459" y="20257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2405A8-6C0D-4474-915B-1FEBF16D7688}"/>
                    </a:ext>
                  </a:extLst>
                </p:cNvPr>
                <p:cNvSpPr txBox="1"/>
                <p:nvPr/>
              </p:nvSpPr>
              <p:spPr>
                <a:xfrm>
                  <a:off x="1493594" y="15352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B968BF6-C294-4A6E-B8A3-BB49F349A1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6149" y="3255335"/>
                    <a:ext cx="42620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B968BF6-C294-4A6E-B8A3-BB49F349A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6149" y="3255335"/>
                    <a:ext cx="42620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D2AD323-1C41-4E82-9D58-0E454BEF8B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32" y="3259723"/>
                    <a:ext cx="42146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D2AD323-1C41-4E82-9D58-0E454BEF8B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32" y="3259723"/>
                    <a:ext cx="42146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8041882F-6985-44C8-B6D8-8EACE7249235}"/>
                  </a:ext>
                </a:extLst>
              </p:cNvPr>
              <p:cNvSpPr/>
              <p:nvPr/>
            </p:nvSpPr>
            <p:spPr>
              <a:xfrm>
                <a:off x="2459419" y="2376745"/>
                <a:ext cx="857944" cy="18216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ABA6B7-BB31-4A76-BDCF-29C27F148BE0}"/>
                  </a:ext>
                </a:extLst>
              </p:cNvPr>
              <p:cNvSpPr txBox="1"/>
              <p:nvPr/>
            </p:nvSpPr>
            <p:spPr>
              <a:xfrm>
                <a:off x="2366215" y="2006781"/>
                <a:ext cx="1077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DBL-Down</a:t>
                </a:r>
                <a:endParaRPr lang="en-US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C0C0B-E2AC-41B6-B7AE-2739DB3DEBD8}"/>
                  </a:ext>
                </a:extLst>
              </p:cNvPr>
              <p:cNvSpPr txBox="1"/>
              <p:nvPr/>
            </p:nvSpPr>
            <p:spPr>
              <a:xfrm>
                <a:off x="5145959" y="1821101"/>
                <a:ext cx="6379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(c1) [</a:t>
                </a:r>
                <a:r>
                  <a:rPr lang="en-US" sz="1600" b="1" dirty="0"/>
                  <a:t>4 pts</a:t>
                </a:r>
                <a:r>
                  <a:rPr lang="en-US" sz="1600" dirty="0"/>
                  <a:t>] Explain why the heuristic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is no longer admissible with the </a:t>
                </a:r>
              </a:p>
              <a:p>
                <a:r>
                  <a:rPr lang="en-US" sz="1600" dirty="0"/>
                  <a:t>        four double-move actions now included.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C0C0B-E2AC-41B6-B7AE-2739DB3D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59" y="1821101"/>
                <a:ext cx="6379715" cy="584775"/>
              </a:xfrm>
              <a:prstGeom prst="rect">
                <a:avLst/>
              </a:prstGeom>
              <a:blipFill>
                <a:blip r:embed="rId5"/>
                <a:stretch>
                  <a:fillRect l="-47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9046E8-A4B2-4A74-B183-82CDB7687B55}"/>
                  </a:ext>
                </a:extLst>
              </p:cNvPr>
              <p:cNvSpPr txBox="1"/>
              <p:nvPr/>
            </p:nvSpPr>
            <p:spPr>
              <a:xfrm>
                <a:off x="5216477" y="3788761"/>
                <a:ext cx="106654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(c2) [</a:t>
                </a:r>
                <a:r>
                  <a:rPr lang="en-US" sz="1600" b="1" dirty="0"/>
                  <a:t>6 pts</a:t>
                </a:r>
                <a:r>
                  <a:rPr lang="en-US" sz="1600" dirty="0"/>
                  <a:t>] Make 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to construct a new heuristic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</a:t>
                </a:r>
              </a:p>
              <a:p>
                <a:r>
                  <a:rPr lang="en-US" sz="1600" dirty="0"/>
                  <a:t>        is admissible for the set of the eight actions.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9046E8-A4B2-4A74-B183-82CDB768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77" y="3788761"/>
                <a:ext cx="10665494" cy="584775"/>
              </a:xfrm>
              <a:prstGeom prst="rect">
                <a:avLst/>
              </a:prstGeom>
              <a:blipFill>
                <a:blip r:embed="rId6"/>
                <a:stretch>
                  <a:fillRect l="-343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4F4D5F3-875B-4766-AD8E-5470350EA233}"/>
              </a:ext>
            </a:extLst>
          </p:cNvPr>
          <p:cNvGrpSpPr/>
          <p:nvPr/>
        </p:nvGrpSpPr>
        <p:grpSpPr>
          <a:xfrm>
            <a:off x="804214" y="3856499"/>
            <a:ext cx="3986159" cy="1819036"/>
            <a:chOff x="804214" y="3856499"/>
            <a:chExt cx="3986159" cy="181903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9C086D4-B9C8-4DF1-9C8B-BB2642E9B90F}"/>
                </a:ext>
              </a:extLst>
            </p:cNvPr>
            <p:cNvGrpSpPr/>
            <p:nvPr/>
          </p:nvGrpSpPr>
          <p:grpSpPr>
            <a:xfrm>
              <a:off x="804214" y="3856499"/>
              <a:ext cx="3986159" cy="1819036"/>
              <a:chOff x="927503" y="1779241"/>
              <a:chExt cx="3986159" cy="181903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D324440-764B-4669-892E-C94DD24B33C1}"/>
                  </a:ext>
                </a:extLst>
              </p:cNvPr>
              <p:cNvGrpSpPr/>
              <p:nvPr/>
            </p:nvGrpSpPr>
            <p:grpSpPr>
              <a:xfrm>
                <a:off x="927503" y="1799233"/>
                <a:ext cx="1371600" cy="1406136"/>
                <a:chOff x="990600" y="1524000"/>
                <a:chExt cx="1371600" cy="140613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942E5C0-4690-4C22-8C97-DC26B595C290}"/>
                    </a:ext>
                  </a:extLst>
                </p:cNvPr>
                <p:cNvSpPr txBox="1"/>
                <p:nvPr/>
              </p:nvSpPr>
              <p:spPr>
                <a:xfrm>
                  <a:off x="1038750" y="1543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53807C6-F37E-49A6-9865-D8B938ACE9E6}"/>
                    </a:ext>
                  </a:extLst>
                </p:cNvPr>
                <p:cNvGrpSpPr/>
                <p:nvPr/>
              </p:nvGrpSpPr>
              <p:grpSpPr>
                <a:xfrm>
                  <a:off x="990600" y="1524000"/>
                  <a:ext cx="1371600" cy="1377168"/>
                  <a:chOff x="990600" y="1524000"/>
                  <a:chExt cx="1371600" cy="1377168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D61E90A2-AD0D-4A35-A19E-8224A96B71C0}"/>
                      </a:ext>
                    </a:extLst>
                  </p:cNvPr>
                  <p:cNvGrpSpPr/>
                  <p:nvPr/>
                </p:nvGrpSpPr>
                <p:grpSpPr>
                  <a:xfrm>
                    <a:off x="990600" y="1524000"/>
                    <a:ext cx="1371600" cy="1377168"/>
                    <a:chOff x="990600" y="1524000"/>
                    <a:chExt cx="1371600" cy="1377168"/>
                  </a:xfrm>
                </p:grpSpPr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5D329554-6004-4DB1-ADA2-C2DCB68393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5CDC59EE-7684-4474-9092-9CBA107017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478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0469CB74-269D-4F54-A4FD-98A41A10A1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7DD2E58-B40B-4864-9E49-250EF3DD88C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2644" y="1988266"/>
                      <a:ext cx="459556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99CBEC4D-E960-4EDE-BED6-1ED90296EE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983541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D692E60-6B2B-4FD5-B30B-DFFCD140F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24384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35E6922-CBDA-47BD-B762-AE7EA9BD10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50156" y="2441743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D9931FD0-1F98-4B30-9F18-C8286F9589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2443968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B481196-E8B2-44F7-9A45-B7C2805222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5444" y="1980546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16DC81D-C340-4926-8D60-0301E4160B2C}"/>
                    </a:ext>
                  </a:extLst>
                </p:cNvPr>
                <p:cNvSpPr txBox="1"/>
                <p:nvPr/>
              </p:nvSpPr>
              <p:spPr>
                <a:xfrm>
                  <a:off x="1053073" y="2468471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8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3D88C20-80FC-41BA-AA31-3B300A05C90C}"/>
                    </a:ext>
                  </a:extLst>
                </p:cNvPr>
                <p:cNvSpPr txBox="1"/>
                <p:nvPr/>
              </p:nvSpPr>
              <p:spPr>
                <a:xfrm>
                  <a:off x="1048136" y="2021045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F06287D-1CA6-41E8-B7A4-D8AC02CFCC70}"/>
                    </a:ext>
                  </a:extLst>
                </p:cNvPr>
                <p:cNvSpPr txBox="1"/>
                <p:nvPr/>
              </p:nvSpPr>
              <p:spPr>
                <a:xfrm>
                  <a:off x="1515052" y="2016538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47D6476-AC00-4024-B806-41E6F1A37944}"/>
                    </a:ext>
                  </a:extLst>
                </p:cNvPr>
                <p:cNvSpPr txBox="1"/>
                <p:nvPr/>
              </p:nvSpPr>
              <p:spPr>
                <a:xfrm>
                  <a:off x="1960281" y="2016537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9B73289-9D8D-4F03-8319-A0034D03A392}"/>
                    </a:ext>
                  </a:extLst>
                </p:cNvPr>
                <p:cNvSpPr txBox="1"/>
                <p:nvPr/>
              </p:nvSpPr>
              <p:spPr>
                <a:xfrm>
                  <a:off x="1517408" y="2466816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1F65F08-7A47-4CE2-85A0-7E5DA71361D3}"/>
                    </a:ext>
                  </a:extLst>
                </p:cNvPr>
                <p:cNvSpPr txBox="1"/>
                <p:nvPr/>
              </p:nvSpPr>
              <p:spPr>
                <a:xfrm>
                  <a:off x="1962969" y="15266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6347F36-D211-4F5B-BCE6-AE27A93AEEE3}"/>
                    </a:ext>
                  </a:extLst>
                </p:cNvPr>
                <p:cNvSpPr txBox="1"/>
                <p:nvPr/>
              </p:nvSpPr>
              <p:spPr>
                <a:xfrm>
                  <a:off x="1493594" y="15352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BA02432-AD12-43D5-96E5-D79084D2FCD4}"/>
                  </a:ext>
                </a:extLst>
              </p:cNvPr>
              <p:cNvGrpSpPr/>
              <p:nvPr/>
            </p:nvGrpSpPr>
            <p:grpSpPr>
              <a:xfrm>
                <a:off x="3542062" y="1779241"/>
                <a:ext cx="1371600" cy="1377168"/>
                <a:chOff x="990600" y="1524000"/>
                <a:chExt cx="1371600" cy="1377168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D9BF958-8960-4D78-8B1C-4A8147FDD878}"/>
                    </a:ext>
                  </a:extLst>
                </p:cNvPr>
                <p:cNvSpPr txBox="1"/>
                <p:nvPr/>
              </p:nvSpPr>
              <p:spPr>
                <a:xfrm>
                  <a:off x="1038750" y="15439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0EFEE7E-6C28-49C7-84BF-9D6E87CD58E5}"/>
                    </a:ext>
                  </a:extLst>
                </p:cNvPr>
                <p:cNvGrpSpPr/>
                <p:nvPr/>
              </p:nvGrpSpPr>
              <p:grpSpPr>
                <a:xfrm>
                  <a:off x="990600" y="1524000"/>
                  <a:ext cx="1371600" cy="1377168"/>
                  <a:chOff x="990600" y="1524000"/>
                  <a:chExt cx="1371600" cy="1377168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4CD491F-F875-4928-A218-9068EBE6519C}"/>
                      </a:ext>
                    </a:extLst>
                  </p:cNvPr>
                  <p:cNvGrpSpPr/>
                  <p:nvPr/>
                </p:nvGrpSpPr>
                <p:grpSpPr>
                  <a:xfrm>
                    <a:off x="990600" y="1524000"/>
                    <a:ext cx="1371600" cy="1377168"/>
                    <a:chOff x="990600" y="1524000"/>
                    <a:chExt cx="1371600" cy="1377168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F28C1F6A-3509-4608-ABDB-3F4EC55C7C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EA4A929-D080-4CF0-A00A-7F43062701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478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2BE04B2-8F79-411A-8331-3DDF2675D5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15240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23A427F1-02F8-4069-94B1-48AE29C385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2644" y="1988266"/>
                      <a:ext cx="459556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DA0E2089-26E4-4173-B611-CC7A68E1DC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1983541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2539E6C-A2CB-404C-89C5-5743958937D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5000" y="2438400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BFEEF7F-1E17-467D-8F57-F1727B3767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450156" y="2441743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5DB981D5-74C0-4203-8493-FD41B95882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90600" y="2443968"/>
                      <a:ext cx="457200" cy="457200"/>
                    </a:xfrm>
                    <a:prstGeom prst="rect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E57FDC3-F4E6-4D42-8B99-16E7E2A8A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5444" y="1980546"/>
                    <a:ext cx="457200" cy="457200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72DEC7A-42F0-4733-ABA4-91A77B664880}"/>
                    </a:ext>
                  </a:extLst>
                </p:cNvPr>
                <p:cNvSpPr txBox="1"/>
                <p:nvPr/>
              </p:nvSpPr>
              <p:spPr>
                <a:xfrm>
                  <a:off x="1503383" y="247622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8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E247D47-13BD-4C18-811F-B82D0A23AC2B}"/>
                    </a:ext>
                  </a:extLst>
                </p:cNvPr>
                <p:cNvSpPr txBox="1"/>
                <p:nvPr/>
              </p:nvSpPr>
              <p:spPr>
                <a:xfrm>
                  <a:off x="1061573" y="20322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DD4B6C-3C9D-4874-8676-92AD6ADA8A01}"/>
                    </a:ext>
                  </a:extLst>
                </p:cNvPr>
                <p:cNvSpPr txBox="1"/>
                <p:nvPr/>
              </p:nvSpPr>
              <p:spPr>
                <a:xfrm>
                  <a:off x="1504255" y="1987068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BC8752F-7FD2-4241-AD1C-0E42B63A8715}"/>
                    </a:ext>
                  </a:extLst>
                </p:cNvPr>
                <p:cNvSpPr txBox="1"/>
                <p:nvPr/>
              </p:nvSpPr>
              <p:spPr>
                <a:xfrm>
                  <a:off x="1509679" y="202747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3CDA7E3-85D3-4D6C-95E5-C66F6B312321}"/>
                    </a:ext>
                  </a:extLst>
                </p:cNvPr>
                <p:cNvSpPr txBox="1"/>
                <p:nvPr/>
              </p:nvSpPr>
              <p:spPr>
                <a:xfrm>
                  <a:off x="1979764" y="24845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F0FC944-DD41-45C1-9DF9-F0393EFB19C3}"/>
                    </a:ext>
                  </a:extLst>
                </p:cNvPr>
                <p:cNvSpPr txBox="1"/>
                <p:nvPr/>
              </p:nvSpPr>
              <p:spPr>
                <a:xfrm>
                  <a:off x="1982757" y="155148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1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0225C02-4ADD-4EA9-A233-1BE5CA1E0807}"/>
                    </a:ext>
                  </a:extLst>
                </p:cNvPr>
                <p:cNvSpPr txBox="1"/>
                <p:nvPr/>
              </p:nvSpPr>
              <p:spPr>
                <a:xfrm>
                  <a:off x="1493594" y="15352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29060F0-B7B4-4580-80EB-74C2EEE1235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539" y="3259723"/>
                    <a:ext cx="42620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29060F0-B7B4-4580-80EB-74C2EEE123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39" y="3259723"/>
                    <a:ext cx="42620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72DC5A8-00C4-405F-B658-B4BE6B56569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32" y="3259723"/>
                    <a:ext cx="4262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72DC5A8-00C4-405F-B658-B4BE6B565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32" y="3259723"/>
                    <a:ext cx="426207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E4323045-FADB-4464-A063-764B30C56CDF}"/>
                  </a:ext>
                </a:extLst>
              </p:cNvPr>
              <p:cNvSpPr/>
              <p:nvPr/>
            </p:nvSpPr>
            <p:spPr>
              <a:xfrm>
                <a:off x="2459419" y="2376745"/>
                <a:ext cx="857944" cy="18216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10CA85-9CFB-461A-9510-64A4495924D6}"/>
                  </a:ext>
                </a:extLst>
              </p:cNvPr>
              <p:cNvSpPr txBox="1"/>
              <p:nvPr/>
            </p:nvSpPr>
            <p:spPr>
              <a:xfrm>
                <a:off x="2366215" y="2006781"/>
                <a:ext cx="1077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DBL-Right</a:t>
                </a:r>
                <a:endParaRPr lang="en-US" sz="16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C6546B-0AE5-48CC-B05A-322EFC5DF9B7}"/>
                </a:ext>
              </a:extLst>
            </p:cNvPr>
            <p:cNvSpPr txBox="1"/>
            <p:nvPr/>
          </p:nvSpPr>
          <p:spPr>
            <a:xfrm>
              <a:off x="4407937" y="4354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5527-EFD4-482C-AB9F-7D8C7BECF51C}"/>
              </a:ext>
            </a:extLst>
          </p:cNvPr>
          <p:cNvSpPr txBox="1"/>
          <p:nvPr/>
        </p:nvSpPr>
        <p:spPr>
          <a:xfrm>
            <a:off x="6060359" y="2351621"/>
            <a:ext cx="415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double moves present the possibility to complete the puzzle in fewer moves, the heuristic may overestimate as it’s built around single moves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C651E-0A12-43BD-A74E-31DED8718EE2}"/>
              </a:ext>
            </a:extLst>
          </p:cNvPr>
          <p:cNvSpPr txBox="1"/>
          <p:nvPr/>
        </p:nvSpPr>
        <p:spPr>
          <a:xfrm>
            <a:off x="6434568" y="4451153"/>
            <a:ext cx="340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For each tile’s </a:t>
            </a:r>
            <a:r>
              <a:rPr lang="en-US" strike="sngStrike" dirty="0" err="1"/>
              <a:t>manhattan</a:t>
            </a:r>
            <a:r>
              <a:rPr lang="en-US" strike="sngStrike" dirty="0"/>
              <a:t> distance &gt; 0, subtract 1</a:t>
            </a:r>
          </a:p>
          <a:p>
            <a:r>
              <a:rPr lang="en-US" strike="sngStrike" dirty="0"/>
              <a:t>h3(S) = max( h(2) – 8,   0 )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105BA0-E691-4EB2-AD00-01C1659887A4}"/>
              </a:ext>
            </a:extLst>
          </p:cNvPr>
          <p:cNvSpPr txBox="1"/>
          <p:nvPr/>
        </p:nvSpPr>
        <p:spPr>
          <a:xfrm>
            <a:off x="6434567" y="5528855"/>
            <a:ext cx="34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h3(S) = h2(S) / 2</a:t>
            </a:r>
          </a:p>
        </p:txBody>
      </p:sp>
    </p:spTree>
    <p:extLst>
      <p:ext uri="{BB962C8B-B14F-4D97-AF65-F5344CB8AC3E}">
        <p14:creationId xmlns:p14="http://schemas.microsoft.com/office/powerpoint/2010/main" val="18301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72241-04EA-47D0-8368-8D7CA1DB3D27}"/>
                  </a:ext>
                </a:extLst>
              </p:cNvPr>
              <p:cNvSpPr txBox="1"/>
              <p:nvPr/>
            </p:nvSpPr>
            <p:spPr>
              <a:xfrm>
                <a:off x="735724" y="1309502"/>
                <a:ext cx="105289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You are given a minimax search tree shown on the next page.  The tree has ten internal nodes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600" dirty="0"/>
                  <a:t>.  Not all terminal states (leaves) are at the same depth.  Execute the alpha-beta pruning algorithm.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372241-04EA-47D0-8368-8D7CA1DB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4" y="1309502"/>
                <a:ext cx="10528906" cy="584775"/>
              </a:xfrm>
              <a:prstGeom prst="rect">
                <a:avLst/>
              </a:prstGeom>
              <a:blipFill>
                <a:blip r:embed="rId2"/>
                <a:stretch>
                  <a:fillRect l="-347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67A809-F13A-486F-89A2-8AEA560170A9}"/>
              </a:ext>
            </a:extLst>
          </p:cNvPr>
          <p:cNvSpPr txBox="1"/>
          <p:nvPr/>
        </p:nvSpPr>
        <p:spPr>
          <a:xfrm>
            <a:off x="990599" y="1964620"/>
            <a:ext cx="105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[</a:t>
            </a:r>
            <a:r>
              <a:rPr lang="en-US" sz="1600" b="1" dirty="0"/>
              <a:t>6</a:t>
            </a:r>
            <a:r>
              <a:rPr lang="en-US" sz="1600" dirty="0"/>
              <a:t> </a:t>
            </a:r>
            <a:r>
              <a:rPr lang="en-US" sz="1600" b="1" dirty="0"/>
              <a:t>pts</a:t>
            </a:r>
            <a:r>
              <a:rPr lang="en-US" sz="1600" dirty="0"/>
              <a:t>] Mark all the subtrees (including leaves) that have been pruned.  You may, for instance, simply put double slashes</a:t>
            </a:r>
          </a:p>
          <a:p>
            <a:r>
              <a:rPr lang="en-US" sz="1600" dirty="0"/>
              <a:t>      \\ or // across the edge entering the root of such a subtree from the above.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6B434-FC4E-4958-BA30-E8C3E08CC5B2}"/>
              </a:ext>
            </a:extLst>
          </p:cNvPr>
          <p:cNvSpPr txBox="1"/>
          <p:nvPr/>
        </p:nvSpPr>
        <p:spPr>
          <a:xfrm>
            <a:off x="997526" y="3614968"/>
            <a:ext cx="4592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 [</a:t>
            </a:r>
            <a:r>
              <a:rPr lang="en-US" sz="1600" b="1" dirty="0"/>
              <a:t>3 pts</a:t>
            </a:r>
            <a:r>
              <a:rPr lang="en-US" sz="1600" dirty="0"/>
              <a:t>]</a:t>
            </a:r>
            <a:r>
              <a:rPr lang="en-US" sz="1600" b="1" dirty="0"/>
              <a:t> </a:t>
            </a:r>
            <a:r>
              <a:rPr lang="en-US" sz="1600" dirty="0"/>
              <a:t>What is the final value for M</a:t>
            </a:r>
            <a:r>
              <a:rPr lang="en-US" sz="1200" dirty="0"/>
              <a:t>AX</a:t>
            </a:r>
            <a:r>
              <a:rPr lang="en-US" sz="1400" dirty="0"/>
              <a:t> </a:t>
            </a:r>
            <a:r>
              <a:rPr lang="en-US" sz="1600" dirty="0"/>
              <a:t>at the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C9BCC-FC17-40D2-893E-3335F6611CDA}"/>
              </a:ext>
            </a:extLst>
          </p:cNvPr>
          <p:cNvSpPr txBox="1"/>
          <p:nvPr/>
        </p:nvSpPr>
        <p:spPr>
          <a:xfrm>
            <a:off x="735724" y="767255"/>
            <a:ext cx="301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[16 pts] </a:t>
            </a:r>
            <a:r>
              <a:rPr lang="en-US" i="1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3C80EF-1A28-4962-87CE-3574392866CB}"/>
                  </a:ext>
                </a:extLst>
              </p:cNvPr>
              <p:cNvSpPr txBox="1"/>
              <p:nvPr/>
            </p:nvSpPr>
            <p:spPr>
              <a:xfrm>
                <a:off x="990599" y="2789794"/>
                <a:ext cx="1070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(b) [</a:t>
                </a:r>
                <a:r>
                  <a:rPr lang="en-US" sz="1600" b="1" dirty="0"/>
                  <a:t>7</a:t>
                </a:r>
                <a:r>
                  <a:rPr lang="en-US" sz="1600" dirty="0"/>
                  <a:t> </a:t>
                </a:r>
                <a:r>
                  <a:rPr lang="en-US" sz="1600" b="1" dirty="0"/>
                  <a:t>pts</a:t>
                </a:r>
                <a:r>
                  <a:rPr lang="en-US" sz="1600" dirty="0"/>
                  <a:t>] At every internal node storing a state on which a call M</a:t>
                </a:r>
                <a:r>
                  <a:rPr lang="en-US" sz="1200" dirty="0"/>
                  <a:t>AX</a:t>
                </a:r>
                <a:r>
                  <a:rPr lang="en-US" sz="1600" dirty="0"/>
                  <a:t>-V</a:t>
                </a:r>
                <a:r>
                  <a:rPr lang="en-US" sz="1200" dirty="0"/>
                  <a:t>ALUE</a:t>
                </a:r>
                <a:r>
                  <a:rPr lang="en-US" sz="1600" dirty="0"/>
                  <a:t> or M</a:t>
                </a:r>
                <a:r>
                  <a:rPr lang="en-US" sz="1200" dirty="0"/>
                  <a:t>IN</a:t>
                </a:r>
                <a:r>
                  <a:rPr lang="en-US" sz="1600" dirty="0"/>
                  <a:t>-V</a:t>
                </a:r>
                <a:r>
                  <a:rPr lang="en-US" sz="1200" dirty="0"/>
                  <a:t>ALUE</a:t>
                </a:r>
                <a:r>
                  <a:rPr lang="en-US" sz="1600" dirty="0"/>
                  <a:t> is invoked, fill inside the bracket [   ,  ] </a:t>
                </a:r>
              </a:p>
              <a:p>
                <a:r>
                  <a:rPr lang="en-US" sz="1600" dirty="0"/>
                  <a:t>      next to the node the values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at the completion of this call.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3C80EF-1A28-4962-87CE-35743928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2789794"/>
                <a:ext cx="10702048" cy="584775"/>
              </a:xfrm>
              <a:prstGeom prst="rect">
                <a:avLst/>
              </a:prstGeom>
              <a:blipFill>
                <a:blip r:embed="rId3"/>
                <a:stretch>
                  <a:fillRect l="-28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A11757C-16D7-406F-A868-022F1A2AE907}"/>
              </a:ext>
            </a:extLst>
          </p:cNvPr>
          <p:cNvSpPr txBox="1"/>
          <p:nvPr/>
        </p:nvSpPr>
        <p:spPr>
          <a:xfrm>
            <a:off x="1457730" y="3953522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value = 7</a:t>
            </a:r>
          </a:p>
        </p:txBody>
      </p:sp>
    </p:spTree>
    <p:extLst>
      <p:ext uri="{BB962C8B-B14F-4D97-AF65-F5344CB8AC3E}">
        <p14:creationId xmlns:p14="http://schemas.microsoft.com/office/powerpoint/2010/main" val="292636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 Box 4"/>
          <p:cNvSpPr txBox="1">
            <a:spLocks noChangeArrowheads="1"/>
          </p:cNvSpPr>
          <p:nvPr/>
        </p:nvSpPr>
        <p:spPr bwMode="auto">
          <a:xfrm>
            <a:off x="4022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87E0848-E97F-4B35-B621-732940C0790C}"/>
              </a:ext>
            </a:extLst>
          </p:cNvPr>
          <p:cNvSpPr/>
          <p:nvPr/>
        </p:nvSpPr>
        <p:spPr bwMode="auto">
          <a:xfrm>
            <a:off x="6212662" y="901132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</a:endParaRP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A8F975B2-03CD-4A8B-9090-C69A34EDF5F4}"/>
              </a:ext>
            </a:extLst>
          </p:cNvPr>
          <p:cNvCxnSpPr>
            <a:stCxn id="11" idx="3"/>
            <a:endCxn id="27" idx="3"/>
          </p:cNvCxnSpPr>
          <p:nvPr/>
        </p:nvCxnSpPr>
        <p:spPr bwMode="auto">
          <a:xfrm>
            <a:off x="2546953" y="3411746"/>
            <a:ext cx="290829" cy="499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088102C-1845-478B-806D-CF4F93FCA062}"/>
              </a:ext>
            </a:extLst>
          </p:cNvPr>
          <p:cNvCxnSpPr>
            <a:cxnSpLocks/>
            <a:stCxn id="49" idx="3"/>
            <a:endCxn id="23" idx="3"/>
          </p:cNvCxnSpPr>
          <p:nvPr/>
        </p:nvCxnSpPr>
        <p:spPr bwMode="auto">
          <a:xfrm>
            <a:off x="4340122" y="3412782"/>
            <a:ext cx="463366" cy="5000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10A0D2-104F-46BF-87FA-D80C970EF183}"/>
                  </a:ext>
                </a:extLst>
              </p:cNvPr>
              <p:cNvSpPr txBox="1"/>
              <p:nvPr/>
            </p:nvSpPr>
            <p:spPr>
              <a:xfrm>
                <a:off x="9621625" y="3033963"/>
                <a:ext cx="4155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10A0D2-104F-46BF-87FA-D80C970E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25" y="3033963"/>
                <a:ext cx="41556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16059B0-96D6-46F4-A4FB-14B588C9FF54}"/>
              </a:ext>
            </a:extLst>
          </p:cNvPr>
          <p:cNvSpPr/>
          <p:nvPr/>
        </p:nvSpPr>
        <p:spPr bwMode="auto">
          <a:xfrm rot="10800000">
            <a:off x="4111522" y="2048723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EDC252C-1D19-4205-A4BA-59E6592001E1}"/>
              </a:ext>
            </a:extLst>
          </p:cNvPr>
          <p:cNvSpPr/>
          <p:nvPr/>
        </p:nvSpPr>
        <p:spPr bwMode="auto">
          <a:xfrm rot="10800000">
            <a:off x="8673425" y="2046405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B606913-8CF8-4A00-86ED-9AFEC7C4CD1A}"/>
              </a:ext>
            </a:extLst>
          </p:cNvPr>
          <p:cNvSpPr/>
          <p:nvPr/>
        </p:nvSpPr>
        <p:spPr bwMode="auto">
          <a:xfrm rot="10800000">
            <a:off x="1998824" y="3911381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0794330-B9A5-4ABE-B5E9-1ABEFC3AB136}"/>
              </a:ext>
            </a:extLst>
          </p:cNvPr>
          <p:cNvSpPr/>
          <p:nvPr/>
        </p:nvSpPr>
        <p:spPr bwMode="auto">
          <a:xfrm rot="10800000">
            <a:off x="8936670" y="3931965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FC82A7B-972F-4CA3-9CA5-2E36697B74E2}"/>
              </a:ext>
            </a:extLst>
          </p:cNvPr>
          <p:cNvSpPr/>
          <p:nvPr/>
        </p:nvSpPr>
        <p:spPr bwMode="auto">
          <a:xfrm rot="10800000">
            <a:off x="5840588" y="3929805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7E0CA09-DAFD-492C-907B-70FE7FEF1394}"/>
              </a:ext>
            </a:extLst>
          </p:cNvPr>
          <p:cNvSpPr/>
          <p:nvPr/>
        </p:nvSpPr>
        <p:spPr bwMode="auto">
          <a:xfrm rot="10800000">
            <a:off x="5156546" y="3912168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F440769-7FE5-4FE6-A6DB-66888E1EDA2E}"/>
              </a:ext>
            </a:extLst>
          </p:cNvPr>
          <p:cNvSpPr/>
          <p:nvPr/>
        </p:nvSpPr>
        <p:spPr bwMode="auto">
          <a:xfrm rot="10800000">
            <a:off x="4574888" y="3912784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F22FEB4-E495-4F22-B369-7452A580FA8D}"/>
              </a:ext>
            </a:extLst>
          </p:cNvPr>
          <p:cNvSpPr/>
          <p:nvPr/>
        </p:nvSpPr>
        <p:spPr bwMode="auto">
          <a:xfrm rot="10800000">
            <a:off x="3825869" y="3926111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E833FE3-EAAE-4F41-85E2-A0CB3D621662}"/>
              </a:ext>
            </a:extLst>
          </p:cNvPr>
          <p:cNvSpPr/>
          <p:nvPr/>
        </p:nvSpPr>
        <p:spPr bwMode="auto">
          <a:xfrm rot="10800000">
            <a:off x="2609182" y="3911381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F339946-02CE-4D0E-9857-EE2A5C6E7B96}"/>
              </a:ext>
            </a:extLst>
          </p:cNvPr>
          <p:cNvSpPr/>
          <p:nvPr/>
        </p:nvSpPr>
        <p:spPr bwMode="auto">
          <a:xfrm>
            <a:off x="9605269" y="2972102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24E6BD-DA5D-4557-A9A8-D57A82C54BF1}"/>
              </a:ext>
            </a:extLst>
          </p:cNvPr>
          <p:cNvSpPr/>
          <p:nvPr/>
        </p:nvSpPr>
        <p:spPr bwMode="auto">
          <a:xfrm>
            <a:off x="7591306" y="2977790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DAF7BC7-F751-4401-B879-9178D15CA0ED}"/>
              </a:ext>
            </a:extLst>
          </p:cNvPr>
          <p:cNvSpPr/>
          <p:nvPr/>
        </p:nvSpPr>
        <p:spPr bwMode="auto">
          <a:xfrm>
            <a:off x="5525068" y="3008313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B568DE-4FC0-4A02-B271-3FBA6268C64F}"/>
              </a:ext>
            </a:extLst>
          </p:cNvPr>
          <p:cNvSpPr/>
          <p:nvPr/>
        </p:nvSpPr>
        <p:spPr bwMode="auto">
          <a:xfrm>
            <a:off x="2318353" y="2991059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968108C7-851F-425A-BE9A-2BA07BEE35B4}"/>
                  </a:ext>
                </a:extLst>
              </p:cNvPr>
              <p:cNvSpPr txBox="1"/>
              <p:nvPr/>
            </p:nvSpPr>
            <p:spPr>
              <a:xfrm>
                <a:off x="2315782" y="3058008"/>
                <a:ext cx="4406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968108C7-851F-425A-BE9A-2BA07BE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82" y="3058008"/>
                <a:ext cx="44063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DD01F8E-B5B3-4854-BC93-8958E415ED68}"/>
                  </a:ext>
                </a:extLst>
              </p:cNvPr>
              <p:cNvSpPr txBox="1"/>
              <p:nvPr/>
            </p:nvSpPr>
            <p:spPr>
              <a:xfrm>
                <a:off x="5561510" y="3065167"/>
                <a:ext cx="422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DD01F8E-B5B3-4854-BC93-8958E415E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10" y="3065167"/>
                <a:ext cx="4222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D5C113-0BF1-4DF3-976B-6F353671AB15}"/>
                  </a:ext>
                </a:extLst>
              </p:cNvPr>
              <p:cNvSpPr txBox="1"/>
              <p:nvPr/>
            </p:nvSpPr>
            <p:spPr>
              <a:xfrm>
                <a:off x="4137882" y="3063644"/>
                <a:ext cx="425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D5C113-0BF1-4DF3-976B-6F353671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82" y="3063644"/>
                <a:ext cx="4255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B23153-D36D-471E-8E98-4DF0E687982D}"/>
              </a:ext>
            </a:extLst>
          </p:cNvPr>
          <p:cNvSpPr/>
          <p:nvPr/>
        </p:nvSpPr>
        <p:spPr bwMode="auto">
          <a:xfrm>
            <a:off x="3408110" y="5002646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2C5558-1A98-4D38-B3DD-B508DB2F64A5}"/>
              </a:ext>
            </a:extLst>
          </p:cNvPr>
          <p:cNvSpPr/>
          <p:nvPr/>
        </p:nvSpPr>
        <p:spPr bwMode="auto">
          <a:xfrm rot="10800000">
            <a:off x="10230189" y="3911541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5DB7B67-F489-4031-B09B-A0705767DEE6}"/>
              </a:ext>
            </a:extLst>
          </p:cNvPr>
          <p:cNvSpPr/>
          <p:nvPr/>
        </p:nvSpPr>
        <p:spPr bwMode="auto">
          <a:xfrm>
            <a:off x="4363318" y="5002647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E6A7C07-6CF5-46C3-8CA7-029316E6202D}"/>
              </a:ext>
            </a:extLst>
          </p:cNvPr>
          <p:cNvSpPr/>
          <p:nvPr/>
        </p:nvSpPr>
        <p:spPr bwMode="auto">
          <a:xfrm>
            <a:off x="9416594" y="4976970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06F775B-42EE-49D2-B485-7A276DBDFE03}"/>
              </a:ext>
            </a:extLst>
          </p:cNvPr>
          <p:cNvSpPr/>
          <p:nvPr/>
        </p:nvSpPr>
        <p:spPr bwMode="auto">
          <a:xfrm>
            <a:off x="8583612" y="4969862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025FD6C-5034-48F3-A6BB-A4DA125F3B29}"/>
              </a:ext>
            </a:extLst>
          </p:cNvPr>
          <p:cNvSpPr/>
          <p:nvPr/>
        </p:nvSpPr>
        <p:spPr bwMode="auto">
          <a:xfrm>
            <a:off x="4111522" y="2992095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31CA50-DC08-4715-A134-000F44038CE1}"/>
              </a:ext>
            </a:extLst>
          </p:cNvPr>
          <p:cNvCxnSpPr>
            <a:cxnSpLocks/>
            <a:stCxn id="2" idx="2"/>
            <a:endCxn id="5" idx="3"/>
          </p:cNvCxnSpPr>
          <p:nvPr/>
        </p:nvCxnSpPr>
        <p:spPr bwMode="auto">
          <a:xfrm flipH="1">
            <a:off x="4340122" y="1321819"/>
            <a:ext cx="1872540" cy="7269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631D6A-AD7C-4E91-94B2-6811DB8E2CD0}"/>
              </a:ext>
            </a:extLst>
          </p:cNvPr>
          <p:cNvCxnSpPr>
            <a:stCxn id="5" idx="0"/>
            <a:endCxn id="11" idx="0"/>
          </p:cNvCxnSpPr>
          <p:nvPr/>
        </p:nvCxnSpPr>
        <p:spPr bwMode="auto">
          <a:xfrm flipH="1">
            <a:off x="2546953" y="2469410"/>
            <a:ext cx="1793169" cy="5216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9D5842-888C-4118-A6F7-20DC730223F7}"/>
              </a:ext>
            </a:extLst>
          </p:cNvPr>
          <p:cNvCxnSpPr>
            <a:stCxn id="5" idx="0"/>
            <a:endCxn id="9" idx="0"/>
          </p:cNvCxnSpPr>
          <p:nvPr/>
        </p:nvCxnSpPr>
        <p:spPr bwMode="auto">
          <a:xfrm>
            <a:off x="4340122" y="2469410"/>
            <a:ext cx="1413546" cy="5389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20B1FE-7B10-4D93-9925-166A4888B686}"/>
              </a:ext>
            </a:extLst>
          </p:cNvPr>
          <p:cNvCxnSpPr>
            <a:cxnSpLocks/>
            <a:stCxn id="2" idx="4"/>
            <a:endCxn id="6" idx="3"/>
          </p:cNvCxnSpPr>
          <p:nvPr/>
        </p:nvCxnSpPr>
        <p:spPr bwMode="auto">
          <a:xfrm>
            <a:off x="6669862" y="1321819"/>
            <a:ext cx="2232163" cy="7245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AE139A-8639-4938-97CB-DF74D33836BD}"/>
              </a:ext>
            </a:extLst>
          </p:cNvPr>
          <p:cNvCxnSpPr>
            <a:stCxn id="11" idx="3"/>
            <a:endCxn id="29" idx="3"/>
          </p:cNvCxnSpPr>
          <p:nvPr/>
        </p:nvCxnSpPr>
        <p:spPr bwMode="auto">
          <a:xfrm flipH="1">
            <a:off x="2227424" y="3411746"/>
            <a:ext cx="319529" cy="499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A130E69-EFE1-4BED-83F5-8EBB6B50461A}"/>
              </a:ext>
            </a:extLst>
          </p:cNvPr>
          <p:cNvCxnSpPr>
            <a:cxnSpLocks/>
            <a:stCxn id="5" idx="0"/>
            <a:endCxn id="49" idx="0"/>
          </p:cNvCxnSpPr>
          <p:nvPr/>
        </p:nvCxnSpPr>
        <p:spPr bwMode="auto">
          <a:xfrm>
            <a:off x="4340122" y="2469410"/>
            <a:ext cx="0" cy="5226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0F976F18-100A-474A-AF3E-F6A985CFF947}"/>
              </a:ext>
            </a:extLst>
          </p:cNvPr>
          <p:cNvCxnSpPr>
            <a:cxnSpLocks/>
            <a:stCxn id="25" idx="0"/>
            <a:endCxn id="13" idx="0"/>
          </p:cNvCxnSpPr>
          <p:nvPr/>
        </p:nvCxnSpPr>
        <p:spPr bwMode="auto">
          <a:xfrm flipH="1">
            <a:off x="3636710" y="4346798"/>
            <a:ext cx="417759" cy="6558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C33707B-620B-41E6-BCD9-3E3B6E010EB2}"/>
              </a:ext>
            </a:extLst>
          </p:cNvPr>
          <p:cNvCxnSpPr>
            <a:cxnSpLocks/>
            <a:stCxn id="25" idx="0"/>
            <a:endCxn id="43" idx="0"/>
          </p:cNvCxnSpPr>
          <p:nvPr/>
        </p:nvCxnSpPr>
        <p:spPr bwMode="auto">
          <a:xfrm>
            <a:off x="4054469" y="4346798"/>
            <a:ext cx="537449" cy="6558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09FC54A-D5CE-40BB-997A-9E452CCAEC2B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8812212" y="4346798"/>
            <a:ext cx="365683" cy="6230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1C8661E-5ED1-4199-9879-341E3DDB4BC9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9177895" y="4346798"/>
            <a:ext cx="467299" cy="6301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9C979B8-F1D7-431E-AF18-E923174AC664}"/>
              </a:ext>
            </a:extLst>
          </p:cNvPr>
          <p:cNvCxnSpPr>
            <a:cxnSpLocks/>
            <a:stCxn id="49" idx="3"/>
            <a:endCxn id="25" idx="3"/>
          </p:cNvCxnSpPr>
          <p:nvPr/>
        </p:nvCxnSpPr>
        <p:spPr bwMode="auto">
          <a:xfrm flipH="1">
            <a:off x="4054469" y="3412782"/>
            <a:ext cx="285653" cy="5133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0371D1E-EA55-4192-A36D-665EB27B3DE6}"/>
              </a:ext>
            </a:extLst>
          </p:cNvPr>
          <p:cNvCxnSpPr>
            <a:stCxn id="9" idx="3"/>
            <a:endCxn id="21" idx="3"/>
          </p:cNvCxnSpPr>
          <p:nvPr/>
        </p:nvCxnSpPr>
        <p:spPr bwMode="auto">
          <a:xfrm flipH="1">
            <a:off x="5385146" y="3429000"/>
            <a:ext cx="368522" cy="483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480EE9F4-DBE5-46A4-80FB-F1BF20AF3C26}"/>
              </a:ext>
            </a:extLst>
          </p:cNvPr>
          <p:cNvCxnSpPr>
            <a:stCxn id="9" idx="3"/>
            <a:endCxn id="19" idx="3"/>
          </p:cNvCxnSpPr>
          <p:nvPr/>
        </p:nvCxnSpPr>
        <p:spPr bwMode="auto">
          <a:xfrm>
            <a:off x="5753668" y="3429000"/>
            <a:ext cx="315520" cy="5008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A67B416-BEFD-460F-B9BD-EFADFCDF1F8C}"/>
              </a:ext>
            </a:extLst>
          </p:cNvPr>
          <p:cNvCxnSpPr>
            <a:stCxn id="7" idx="3"/>
            <a:endCxn id="41" idx="3"/>
          </p:cNvCxnSpPr>
          <p:nvPr/>
        </p:nvCxnSpPr>
        <p:spPr bwMode="auto">
          <a:xfrm flipH="1">
            <a:off x="9165271" y="3392789"/>
            <a:ext cx="668599" cy="5391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0EC14DC7-BEA2-460C-8BF9-38E043D4F3D0}"/>
              </a:ext>
            </a:extLst>
          </p:cNvPr>
          <p:cNvCxnSpPr>
            <a:stCxn id="7" idx="3"/>
            <a:endCxn id="37" idx="3"/>
          </p:cNvCxnSpPr>
          <p:nvPr/>
        </p:nvCxnSpPr>
        <p:spPr bwMode="auto">
          <a:xfrm>
            <a:off x="9833870" y="3392789"/>
            <a:ext cx="624919" cy="5187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E3CC4741-C972-47A3-B90E-B740BBCCBE67}"/>
              </a:ext>
            </a:extLst>
          </p:cNvPr>
          <p:cNvCxnSpPr>
            <a:stCxn id="6" idx="0"/>
            <a:endCxn id="8" idx="0"/>
          </p:cNvCxnSpPr>
          <p:nvPr/>
        </p:nvCxnSpPr>
        <p:spPr bwMode="auto">
          <a:xfrm flipH="1">
            <a:off x="7819907" y="2467092"/>
            <a:ext cx="1082119" cy="5106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AAE5150C-AE3E-4A9B-84EA-663E48D7BC6E}"/>
              </a:ext>
            </a:extLst>
          </p:cNvPr>
          <p:cNvCxnSpPr>
            <a:stCxn id="6" idx="0"/>
            <a:endCxn id="7" idx="0"/>
          </p:cNvCxnSpPr>
          <p:nvPr/>
        </p:nvCxnSpPr>
        <p:spPr bwMode="auto">
          <a:xfrm>
            <a:off x="8902026" y="2467092"/>
            <a:ext cx="931844" cy="5050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81C08AC2-2023-4056-91F6-286E52C38AED}"/>
                  </a:ext>
                </a:extLst>
              </p:cNvPr>
              <p:cNvSpPr txBox="1"/>
              <p:nvPr/>
            </p:nvSpPr>
            <p:spPr>
              <a:xfrm>
                <a:off x="6231461" y="937810"/>
                <a:ext cx="4196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81C08AC2-2023-4056-91F6-286E52C38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61" y="937810"/>
                <a:ext cx="41960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C3989A00-CF07-4011-AAF3-791F58242E92}"/>
                  </a:ext>
                </a:extLst>
              </p:cNvPr>
              <p:cNvSpPr txBox="1"/>
              <p:nvPr/>
            </p:nvSpPr>
            <p:spPr>
              <a:xfrm>
                <a:off x="4143109" y="1994358"/>
                <a:ext cx="4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C3989A00-CF07-4011-AAF3-791F58242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09" y="1994358"/>
                <a:ext cx="4303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41AE2105-A82C-437D-8995-F14D4951C7BF}"/>
                  </a:ext>
                </a:extLst>
              </p:cNvPr>
              <p:cNvSpPr txBox="1"/>
              <p:nvPr/>
            </p:nvSpPr>
            <p:spPr>
              <a:xfrm>
                <a:off x="8678186" y="2008260"/>
                <a:ext cx="4187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41AE2105-A82C-437D-8995-F14D4951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186" y="2008260"/>
                <a:ext cx="41876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507EDB3-DA34-4C01-8F1B-81BE8C7E8555}"/>
                  </a:ext>
                </a:extLst>
              </p:cNvPr>
              <p:cNvSpPr txBox="1"/>
              <p:nvPr/>
            </p:nvSpPr>
            <p:spPr>
              <a:xfrm>
                <a:off x="3852741" y="3884441"/>
                <a:ext cx="4358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507EDB3-DA34-4C01-8F1B-81BE8C7E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41" y="3884441"/>
                <a:ext cx="43582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C105E5D0-773D-4D4A-A144-2D4D8B5AE8B2}"/>
              </a:ext>
            </a:extLst>
          </p:cNvPr>
          <p:cNvSpPr txBox="1"/>
          <p:nvPr/>
        </p:nvSpPr>
        <p:spPr>
          <a:xfrm>
            <a:off x="5566811" y="5423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037128-4C11-40FE-AC8E-49DAF5125FEC}"/>
              </a:ext>
            </a:extLst>
          </p:cNvPr>
          <p:cNvSpPr txBox="1"/>
          <p:nvPr/>
        </p:nvSpPr>
        <p:spPr>
          <a:xfrm>
            <a:off x="2710403" y="4351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914B94-0DED-4F91-BEF4-2EA1C3B6DA15}"/>
              </a:ext>
            </a:extLst>
          </p:cNvPr>
          <p:cNvSpPr txBox="1"/>
          <p:nvPr/>
        </p:nvSpPr>
        <p:spPr>
          <a:xfrm>
            <a:off x="4431004" y="5435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EEF40F-1EF6-41F9-B84A-F1AF0A5E7EE1}"/>
              </a:ext>
            </a:extLst>
          </p:cNvPr>
          <p:cNvSpPr txBox="1"/>
          <p:nvPr/>
        </p:nvSpPr>
        <p:spPr>
          <a:xfrm>
            <a:off x="2053470" y="4355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955FDE-7E83-41A8-B76B-6F14545C2581}"/>
              </a:ext>
            </a:extLst>
          </p:cNvPr>
          <p:cNvSpPr txBox="1"/>
          <p:nvPr/>
        </p:nvSpPr>
        <p:spPr>
          <a:xfrm>
            <a:off x="9440718" y="5453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A3901D-D140-4E31-A8B1-B5BF29C9171F}"/>
              </a:ext>
            </a:extLst>
          </p:cNvPr>
          <p:cNvSpPr txBox="1"/>
          <p:nvPr/>
        </p:nvSpPr>
        <p:spPr>
          <a:xfrm>
            <a:off x="3434948" y="5435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2092E5-AD2B-43E7-9302-751C345F79F3}"/>
              </a:ext>
            </a:extLst>
          </p:cNvPr>
          <p:cNvSpPr txBox="1"/>
          <p:nvPr/>
        </p:nvSpPr>
        <p:spPr>
          <a:xfrm>
            <a:off x="4557807" y="4373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C75BC9A-A5FF-4F02-B499-B9CCCCE93B35}"/>
              </a:ext>
            </a:extLst>
          </p:cNvPr>
          <p:cNvSpPr txBox="1"/>
          <p:nvPr/>
        </p:nvSpPr>
        <p:spPr>
          <a:xfrm>
            <a:off x="5267293" y="437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A2084D-7896-4F92-9F3C-C0F14FEB2C76}"/>
              </a:ext>
            </a:extLst>
          </p:cNvPr>
          <p:cNvSpPr txBox="1"/>
          <p:nvPr/>
        </p:nvSpPr>
        <p:spPr>
          <a:xfrm>
            <a:off x="6384145" y="5453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1D4251-95BC-42B3-81CA-48A4DF614FEF}"/>
              </a:ext>
            </a:extLst>
          </p:cNvPr>
          <p:cNvSpPr txBox="1"/>
          <p:nvPr/>
        </p:nvSpPr>
        <p:spPr>
          <a:xfrm>
            <a:off x="7670971" y="3411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4527F6-7B87-4230-A30C-D0953BE86933}"/>
              </a:ext>
            </a:extLst>
          </p:cNvPr>
          <p:cNvSpPr txBox="1"/>
          <p:nvPr/>
        </p:nvSpPr>
        <p:spPr>
          <a:xfrm>
            <a:off x="8655759" y="5455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0F0E14-2A15-4065-824F-25DBEC2CE54B}"/>
              </a:ext>
            </a:extLst>
          </p:cNvPr>
          <p:cNvSpPr txBox="1"/>
          <p:nvPr/>
        </p:nvSpPr>
        <p:spPr>
          <a:xfrm>
            <a:off x="10318911" y="4352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F248D7-5848-4963-B40C-BA90EB3661CA}"/>
              </a:ext>
            </a:extLst>
          </p:cNvPr>
          <p:cNvSpPr txBox="1"/>
          <p:nvPr/>
        </p:nvSpPr>
        <p:spPr>
          <a:xfrm>
            <a:off x="1123158" y="9876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400" dirty="0"/>
              <a:t>AX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12F722-7FE7-4E18-899B-51E61205F7BD}"/>
              </a:ext>
            </a:extLst>
          </p:cNvPr>
          <p:cNvSpPr txBox="1"/>
          <p:nvPr/>
        </p:nvSpPr>
        <p:spPr>
          <a:xfrm>
            <a:off x="1130139" y="20708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400" dirty="0"/>
              <a:t>IN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EBB2F-2D71-4D61-902A-5E3F2C036056}"/>
              </a:ext>
            </a:extLst>
          </p:cNvPr>
          <p:cNvSpPr txBox="1"/>
          <p:nvPr/>
        </p:nvSpPr>
        <p:spPr>
          <a:xfrm>
            <a:off x="1106268" y="50407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400" dirty="0"/>
              <a:t>AX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8E6410-F67E-4CC2-8D86-CADD60D23B88}"/>
              </a:ext>
            </a:extLst>
          </p:cNvPr>
          <p:cNvSpPr txBox="1"/>
          <p:nvPr/>
        </p:nvSpPr>
        <p:spPr>
          <a:xfrm>
            <a:off x="1130740" y="30287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400" dirty="0"/>
              <a:t>AX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EE22F4-0ACF-42D0-BB7D-05ECDE7CEA9B}"/>
              </a:ext>
            </a:extLst>
          </p:cNvPr>
          <p:cNvSpPr txBox="1"/>
          <p:nvPr/>
        </p:nvSpPr>
        <p:spPr>
          <a:xfrm>
            <a:off x="1117490" y="39370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400" dirty="0"/>
              <a:t>IN</a:t>
            </a:r>
            <a:endParaRPr lang="en-US" dirty="0"/>
          </a:p>
        </p:txBody>
      </p:sp>
      <p:sp>
        <p:nvSpPr>
          <p:cNvPr id="1026" name="Isosceles Triangle 1025">
            <a:extLst>
              <a:ext uri="{FF2B5EF4-FFF2-40B4-BE49-F238E27FC236}">
                <a16:creationId xmlns:a16="http://schemas.microsoft.com/office/drawing/2014/main" id="{E68FB625-77D2-42A8-9B05-99C56EDD588E}"/>
              </a:ext>
            </a:extLst>
          </p:cNvPr>
          <p:cNvSpPr/>
          <p:nvPr/>
        </p:nvSpPr>
        <p:spPr bwMode="auto">
          <a:xfrm>
            <a:off x="6336514" y="5002647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1028" name="Isosceles Triangle 1027">
            <a:extLst>
              <a:ext uri="{FF2B5EF4-FFF2-40B4-BE49-F238E27FC236}">
                <a16:creationId xmlns:a16="http://schemas.microsoft.com/office/drawing/2014/main" id="{5A217B34-6A54-4795-8605-41327E2100C6}"/>
              </a:ext>
            </a:extLst>
          </p:cNvPr>
          <p:cNvSpPr/>
          <p:nvPr/>
        </p:nvSpPr>
        <p:spPr bwMode="auto">
          <a:xfrm>
            <a:off x="5535226" y="5015075"/>
            <a:ext cx="457200" cy="420687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E1D209C0-9159-4CA2-9208-FA1F8EBC6AC4}"/>
              </a:ext>
            </a:extLst>
          </p:cNvPr>
          <p:cNvCxnSpPr>
            <a:stCxn id="19" idx="0"/>
            <a:endCxn id="1028" idx="0"/>
          </p:cNvCxnSpPr>
          <p:nvPr/>
        </p:nvCxnSpPr>
        <p:spPr>
          <a:xfrm flipH="1">
            <a:off x="5763826" y="4350492"/>
            <a:ext cx="305362" cy="664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10D4E0B3-DED0-4023-ACF8-AB9BB58A6D21}"/>
              </a:ext>
            </a:extLst>
          </p:cNvPr>
          <p:cNvCxnSpPr>
            <a:stCxn id="19" idx="0"/>
            <a:endCxn id="1026" idx="0"/>
          </p:cNvCxnSpPr>
          <p:nvPr/>
        </p:nvCxnSpPr>
        <p:spPr>
          <a:xfrm>
            <a:off x="6069188" y="4350492"/>
            <a:ext cx="495926" cy="652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E3E4C6C7-4F39-476F-B7E6-8E6D0DEC1107}"/>
                  </a:ext>
                </a:extLst>
              </p:cNvPr>
              <p:cNvSpPr txBox="1"/>
              <p:nvPr/>
            </p:nvSpPr>
            <p:spPr>
              <a:xfrm>
                <a:off x="5929074" y="3891310"/>
                <a:ext cx="348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E3E4C6C7-4F39-476F-B7E6-8E6D0DEC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74" y="3891310"/>
                <a:ext cx="34830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C4CF4DE0-A7C9-4475-BEED-123ECE1B5A6D}"/>
                  </a:ext>
                </a:extLst>
              </p:cNvPr>
              <p:cNvSpPr txBox="1"/>
              <p:nvPr/>
            </p:nvSpPr>
            <p:spPr>
              <a:xfrm>
                <a:off x="9028299" y="3877155"/>
                <a:ext cx="345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C4CF4DE0-A7C9-4475-BEED-123ECE1B5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9" y="3877155"/>
                <a:ext cx="345158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6BBF91B7-EF0D-4ACB-9EF9-336278FFAE2E}"/>
              </a:ext>
            </a:extLst>
          </p:cNvPr>
          <p:cNvSpPr txBox="1"/>
          <p:nvPr/>
        </p:nvSpPr>
        <p:spPr>
          <a:xfrm>
            <a:off x="2664843" y="304862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 , ∞]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28E285-A4E4-4CA0-AEB0-C058A1C356C5}"/>
              </a:ext>
            </a:extLst>
          </p:cNvPr>
          <p:cNvSpPr txBox="1"/>
          <p:nvPr/>
        </p:nvSpPr>
        <p:spPr>
          <a:xfrm>
            <a:off x="3202099" y="203312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[-∞, 7]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54C395-5ACE-42E8-966B-77C74F462B72}"/>
              </a:ext>
            </a:extLst>
          </p:cNvPr>
          <p:cNvSpPr txBox="1"/>
          <p:nvPr/>
        </p:nvSpPr>
        <p:spPr>
          <a:xfrm>
            <a:off x="9104945" y="203312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 , ∞]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5BD98E3-750B-4837-B331-7B872635DE28}"/>
              </a:ext>
            </a:extLst>
          </p:cNvPr>
          <p:cNvSpPr txBox="1"/>
          <p:nvPr/>
        </p:nvSpPr>
        <p:spPr>
          <a:xfrm>
            <a:off x="4486937" y="30611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[14, 7]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36375B-1818-4F3B-AC9B-7FA15C7FB0E1}"/>
              </a:ext>
            </a:extLst>
          </p:cNvPr>
          <p:cNvSpPr txBox="1"/>
          <p:nvPr/>
        </p:nvSpPr>
        <p:spPr>
          <a:xfrm>
            <a:off x="5919901" y="306728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[9, 7]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D34E1F0-6D80-49B3-A460-AA54CE6A3019}"/>
              </a:ext>
            </a:extLst>
          </p:cNvPr>
          <p:cNvSpPr txBox="1"/>
          <p:nvPr/>
        </p:nvSpPr>
        <p:spPr>
          <a:xfrm>
            <a:off x="6224702" y="389895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     ,     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61E156-E853-4AED-9902-49B947130F2C}"/>
              </a:ext>
            </a:extLst>
          </p:cNvPr>
          <p:cNvSpPr txBox="1"/>
          <p:nvPr/>
        </p:nvSpPr>
        <p:spPr>
          <a:xfrm>
            <a:off x="3130382" y="39079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 14]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02CAF7-11C3-4B7C-BA29-1A3A02767CD8}"/>
              </a:ext>
            </a:extLst>
          </p:cNvPr>
          <p:cNvSpPr txBox="1"/>
          <p:nvPr/>
        </p:nvSpPr>
        <p:spPr>
          <a:xfrm>
            <a:off x="5265889" y="94656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 ∞]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EBAB14-09BE-4F82-A390-226B5DE786F3}"/>
              </a:ext>
            </a:extLst>
          </p:cNvPr>
          <p:cNvSpPr txBox="1"/>
          <p:nvPr/>
        </p:nvSpPr>
        <p:spPr>
          <a:xfrm>
            <a:off x="8003336" y="395178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     ,     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A8C326-AD31-474E-AFEB-A7232A628CCF}"/>
              </a:ext>
            </a:extLst>
          </p:cNvPr>
          <p:cNvSpPr txBox="1"/>
          <p:nvPr/>
        </p:nvSpPr>
        <p:spPr>
          <a:xfrm>
            <a:off x="10023145" y="302871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     ,     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42FDA6-4293-4D2E-AF52-DF245677D13D}"/>
              </a:ext>
            </a:extLst>
          </p:cNvPr>
          <p:cNvSpPr txBox="1"/>
          <p:nvPr/>
        </p:nvSpPr>
        <p:spPr>
          <a:xfrm rot="1869153">
            <a:off x="9204344" y="2502778"/>
            <a:ext cx="41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//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5B4186-F328-46AF-B641-28807B4B6C7B}"/>
              </a:ext>
            </a:extLst>
          </p:cNvPr>
          <p:cNvSpPr txBox="1"/>
          <p:nvPr/>
        </p:nvSpPr>
        <p:spPr>
          <a:xfrm rot="1869153">
            <a:off x="4411332" y="3457400"/>
            <a:ext cx="41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//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46AF89-1260-4ABF-8FF3-A1BA99AC2602}"/>
              </a:ext>
            </a:extLst>
          </p:cNvPr>
          <p:cNvSpPr txBox="1"/>
          <p:nvPr/>
        </p:nvSpPr>
        <p:spPr>
          <a:xfrm rot="1869153">
            <a:off x="5717650" y="3475566"/>
            <a:ext cx="41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4603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1755</Words>
  <Application>Microsoft Office PowerPoint</Application>
  <PresentationFormat>Widescreen</PresentationFormat>
  <Paragraphs>252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Yan-Bin [COM S]</dc:creator>
  <cp:lastModifiedBy>Gordon, Sean R</cp:lastModifiedBy>
  <cp:revision>172</cp:revision>
  <cp:lastPrinted>2020-10-05T16:50:51Z</cp:lastPrinted>
  <dcterms:created xsi:type="dcterms:W3CDTF">2020-04-25T14:42:14Z</dcterms:created>
  <dcterms:modified xsi:type="dcterms:W3CDTF">2020-10-05T16:50:54Z</dcterms:modified>
</cp:coreProperties>
</file>