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Average"/>
      <p:regular r:id="rId30"/>
    </p:embeddedFont>
    <p:embeddedFont>
      <p:font typeface="Oswal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regular.fntdata"/><Relationship Id="rId30" Type="http://schemas.openxmlformats.org/officeDocument/2006/relationships/font" Target="fonts/Averag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b9f69a0f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b9f69a0f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b9f69a0f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b9f69a0f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b9f69a0f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b9f69a0f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9f69a0f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b9f69a0f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b9f69a0fd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b9f69a0f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b9f69a0fd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b9f69a0fd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b9f69a0f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b9f69a0f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b9bafc8a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b9bafc8a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b8bd12ac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b8bd12ac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b8bd12ac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b8bd12ac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b8bd12ac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b8bd12ac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b8bd12ac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b8bd12ac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b8bd12ac6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b8bd12ac6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b9f69a0fd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b9f69a0fd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b9f69a0fd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b9f69a0fd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b8bd12ac6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b8bd12ac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b8bd12ac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b8bd12ac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b8bd12ac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b8bd12ac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b8bd12ac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b8bd12ac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b9f69a0f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b9f69a0f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b8bd12ac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b8bd12ac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b9f69a0f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b9f69a0f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b9f69a0f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b9f69a0f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Transceiver Block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Sean Gordon and Bryan Friestad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Serializer</a:t>
            </a:r>
            <a:r>
              <a:rPr lang="en"/>
              <a:t> Testing</a:t>
            </a:r>
            <a:endParaRPr/>
          </a:p>
        </p:txBody>
      </p:sp>
      <p:sp>
        <p:nvSpPr>
          <p:cNvPr id="124" name="Google Shape;124;p22"/>
          <p:cNvSpPr txBox="1"/>
          <p:nvPr/>
        </p:nvSpPr>
        <p:spPr>
          <a:xfrm>
            <a:off x="311700" y="1112275"/>
            <a:ext cx="4260300" cy="3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#Test Comma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force -deposit Mi     2#11111_111111 0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force -deposit Si    1 0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force -deposit Is    1 0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force -deposit Ls    0 0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run 100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#Test Main Input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force -deposit Mi     2#10101_01010 0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force -deposit Si    1 0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force -deposit Is    0 0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force -deposit Ls    0 0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run 100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4572000" y="1099975"/>
            <a:ext cx="4260300" cy="3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#Test Shift Input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force -deposit Mi     2#11111_111111 0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force -deposit Si    1 0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force -deposit Is    0 0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force -deposit Ls    1 0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run 100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#Let shifter propagate out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run 500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force -deposit Si    0 0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run 400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Serializer Waveform</a:t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 rotWithShape="1">
          <a:blip r:embed="rId3">
            <a:alphaModFix/>
          </a:blip>
          <a:srcRect b="0" l="0" r="0" t="21135"/>
          <a:stretch/>
        </p:blipFill>
        <p:spPr>
          <a:xfrm>
            <a:off x="457350" y="1124575"/>
            <a:ext cx="8229327" cy="37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</a:t>
            </a:r>
            <a:r>
              <a:rPr lang="en"/>
              <a:t>erializer Testing</a:t>
            </a:r>
            <a:endParaRPr/>
          </a:p>
        </p:txBody>
      </p:sp>
      <p:sp>
        <p:nvSpPr>
          <p:cNvPr id="137" name="Google Shape;137;p24"/>
          <p:cNvSpPr txBox="1"/>
          <p:nvPr/>
        </p:nvSpPr>
        <p:spPr>
          <a:xfrm>
            <a:off x="311700" y="1112275"/>
            <a:ext cx="4260300" cy="3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#### Clearing Things ####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force -deposit en     1 0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force -deposit rst     1 0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run 100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##### Commence Test #####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force -deposit rst     0 0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#Test Shift Input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force -deposit Si    1 0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run 100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force -deposit Si    0 0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run 100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force -deposit Si    1 0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run 100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8" name="Google Shape;138;p24"/>
          <p:cNvSpPr txBox="1"/>
          <p:nvPr/>
        </p:nvSpPr>
        <p:spPr>
          <a:xfrm>
            <a:off x="4572000" y="1099975"/>
            <a:ext cx="4260300" cy="3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force -deposit Si    0 0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run 100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force -deposit Si    1 0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run 100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force -deposit Si    1 0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run 100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force -deposit Si    0 0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run 100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force -deposit Si    1 0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run 100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#Allow deserializer to propagate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run 900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</a:t>
            </a:r>
            <a:r>
              <a:rPr lang="en"/>
              <a:t>erializer Waveform</a:t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13366"/>
            <a:ext cx="8520601" cy="2516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Receiver Synchronization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In order to detect valid serial input, we need to align the data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As data is shifted into the Deserializer, we want to be able to detect a start message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We can devise a “Comma” which heads all serial messages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When the comma is detected, the decoder is enabled.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Additionally, a counter is reset to keep track of when a new 10-bit word has appeared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Selecting a Comma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The comma must maintain that there are no more than 4 </a:t>
            </a:r>
            <a:r>
              <a:rPr lang="en" sz="1400">
                <a:solidFill>
                  <a:srgbClr val="FFFFFF"/>
                </a:solidFill>
              </a:rPr>
              <a:t>consecutive equal bits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The comma must not appear in any other valid string of input to the Deserializer.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We wrote a short program to assist in finding an optimal comma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We selected 10_1000_1110</a:t>
            </a:r>
            <a:endParaRPr sz="1400">
              <a:solidFill>
                <a:srgbClr val="FFFFFF"/>
              </a:solidFill>
            </a:endParaRPr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1775" y="869900"/>
            <a:ext cx="5719502" cy="3699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Test Conditions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152475"/>
            <a:ext cx="4260300" cy="36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#### Clearing Things ####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force -deposit en     1 0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force -deposit rst     1 0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run 100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##### Commence Test #####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force -deposit rst     0 0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#Load Comma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#Setting In to 0xCC to point out that we're loading a 'comma'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force -deposit In     2#00110_01100 0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force -deposit Is    1 0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force -deposit Ls    0 0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run 100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#And send it over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force -deposit Is    0 0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force -deposit Ls    1 0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run 900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4572000" y="150050"/>
            <a:ext cx="4260300" cy="36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############## IMPORTANT #############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# Make sure when we load we do it on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# the 1000ns mark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# (run 900 -&gt; load, run 100 -&gt; repeat)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#Load Main Input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force -deposit In     2#10101_01010 0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force -deposit Is    0 0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force -deposit Ls    0 0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run 100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#And send it over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force -deposit Is    0 0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force -deposit Ls    1 0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run 900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#Load Main Input-1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force -deposit In     2#10101_01001 0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force -deposit Is    0 0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force -deposit Ls    0 0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run 100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#And send it over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force -deposit Is    0 0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force -deposit Ls    1 0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run 900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Waveform</a:t>
            </a:r>
            <a:endParaRPr/>
          </a:p>
        </p:txBody>
      </p:sp>
      <p:pic>
        <p:nvPicPr>
          <p:cNvPr id="170" name="Google Shape;170;p29"/>
          <p:cNvPicPr preferRelativeResize="0"/>
          <p:nvPr/>
        </p:nvPicPr>
        <p:blipFill rotWithShape="1">
          <a:blip r:embed="rId3">
            <a:alphaModFix/>
          </a:blip>
          <a:srcRect b="0" l="0" r="39646" t="0"/>
          <a:stretch/>
        </p:blipFill>
        <p:spPr>
          <a:xfrm>
            <a:off x="475675" y="1017725"/>
            <a:ext cx="8192652" cy="389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Synthesized Schematic</a:t>
            </a:r>
            <a:endParaRPr/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825" y="1152476"/>
            <a:ext cx="8176360" cy="352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planned pinout on a 40-pin frame</a:t>
            </a:r>
            <a:endParaRPr/>
          </a:p>
        </p:txBody>
      </p:sp>
      <p:pic>
        <p:nvPicPr>
          <p:cNvPr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4125" y="304800"/>
            <a:ext cx="4495760" cy="39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project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The goal of this device is to more efficiently transmit serial data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 clock line should not be sent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Instead, we can recover the clock line from the data using a PLL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This requires the data to be dense with transitions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We have designed an encoding/decoding scheme to add additional transitions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and Routing</a:t>
            </a:r>
            <a:endParaRPr/>
          </a:p>
        </p:txBody>
      </p:sp>
      <p:sp>
        <p:nvSpPr>
          <p:cNvPr id="188" name="Google Shape;188;p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We wanted to maintain a roughly square area for the pad frame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We had to set up the pins so that they were spread out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The area was approximately 190 um by 192 um, or .0365 mm^2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Our geometry checks and connectivity checks passed without error</a:t>
            </a:r>
            <a:endParaRPr sz="1400">
              <a:solidFill>
                <a:srgbClr val="FFFFFF"/>
              </a:solidFill>
            </a:endParaRPr>
          </a:p>
        </p:txBody>
      </p:sp>
      <p:pic>
        <p:nvPicPr>
          <p:cNvPr id="189" name="Google Shape;1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2800" y="781988"/>
            <a:ext cx="5719498" cy="3579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Importing, DRC &amp; LVS</a:t>
            </a:r>
            <a:endParaRPr/>
          </a:p>
        </p:txBody>
      </p:sp>
      <p:sp>
        <p:nvSpPr>
          <p:cNvPr id="195" name="Google Shape;195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We exported from Innovus and imported into Virtuoso (had to fix a bug)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DRC and LVS both passed after some troubleshooting / bug fixing</a:t>
            </a:r>
            <a:endParaRPr sz="1400">
              <a:solidFill>
                <a:srgbClr val="FFFFFF"/>
              </a:solidFill>
            </a:endParaRPr>
          </a:p>
        </p:txBody>
      </p:sp>
      <p:pic>
        <p:nvPicPr>
          <p:cNvPr id="196" name="Google Shape;19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4125" y="430287"/>
            <a:ext cx="4400575" cy="428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DRC Success</a:t>
            </a:r>
            <a:endParaRPr/>
          </a:p>
        </p:txBody>
      </p:sp>
      <p:pic>
        <p:nvPicPr>
          <p:cNvPr id="202" name="Google Shape;202;p34"/>
          <p:cNvPicPr preferRelativeResize="0"/>
          <p:nvPr/>
        </p:nvPicPr>
        <p:blipFill rotWithShape="1">
          <a:blip r:embed="rId3">
            <a:alphaModFix/>
          </a:blip>
          <a:srcRect b="0" l="40351" r="0" t="73979"/>
          <a:stretch/>
        </p:blipFill>
        <p:spPr>
          <a:xfrm>
            <a:off x="1699522" y="1433925"/>
            <a:ext cx="5744950" cy="227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LVS Success</a:t>
            </a:r>
            <a:endParaRPr/>
          </a:p>
        </p:txBody>
      </p:sp>
      <p:pic>
        <p:nvPicPr>
          <p:cNvPr id="208" name="Google Shape;20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2175" y="1410300"/>
            <a:ext cx="6939649" cy="305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of Concept for Pad Frame</a:t>
            </a:r>
            <a:endParaRPr/>
          </a:p>
        </p:txBody>
      </p:sp>
      <p:pic>
        <p:nvPicPr>
          <p:cNvPr id="214" name="Google Shape;21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52400"/>
            <a:ext cx="490051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" sz="1400">
                <a:solidFill>
                  <a:srgbClr val="FFFFFF"/>
                </a:solidFill>
              </a:rPr>
              <a:t>Devise a 4-bit to 5-bit coding scheme that will guarantee at most 4 consecutive 0s or 1s for any input data sequence.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" sz="1400">
                <a:solidFill>
                  <a:srgbClr val="FFFFFF"/>
                </a:solidFill>
              </a:rPr>
              <a:t>Design a circuit that will take an 8-bit wide parallel data sequence at 10K bytes/sec and serialize it using the 4-bit to 5-bit coding scheme you devised in part (a). This assumes that a 10KHz clock is present that is synchronous with the input data.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" sz="1400">
                <a:solidFill>
                  <a:srgbClr val="FFFFFF"/>
                </a:solidFill>
              </a:rPr>
              <a:t>Design a receiver that will take the serial data string, decode it, and recreate an 8-bit wide data sequence at the output.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400"/>
              <a:buAutoNum type="alphaLcPeriod"/>
            </a:pPr>
            <a:r>
              <a:rPr lang="en" sz="1400">
                <a:solidFill>
                  <a:srgbClr val="FFFFFF"/>
                </a:solidFill>
              </a:rPr>
              <a:t>Design a “comma detect” circuit that will allow for proper framing of the received data. The “comma” should be a 10-bit code that cannot represent any data sequence. The “comma” would be inserted in place of a byte in the transmitted data stream for synchronization and the receiver should frame the received data relative to the detected “comma” whenever a comma is detected. After the “comma” is detected, the received should be in synch with the input data sequence.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High-level diagram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425" y="1167175"/>
            <a:ext cx="6943151" cy="351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Designing the Encoding/Decoding Scheme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Needed to devise a 4-bit to 5-bit scheme that guaranteed at most 4 consecutive 0/1s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Design drawback: Non-equal bit disparity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1393450" y="2701275"/>
            <a:ext cx="19389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0000 → 00000</a:t>
            </a:r>
            <a:endParaRPr b="1"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86" name="Google Shape;86;p17"/>
          <p:cNvCxnSpPr/>
          <p:nvPr/>
        </p:nvCxnSpPr>
        <p:spPr>
          <a:xfrm>
            <a:off x="4572000" y="2548875"/>
            <a:ext cx="0" cy="205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7"/>
          <p:cNvSpPr txBox="1"/>
          <p:nvPr/>
        </p:nvSpPr>
        <p:spPr>
          <a:xfrm>
            <a:off x="1096850" y="3162375"/>
            <a:ext cx="28890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Input:     0000_0000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Conv:   00000_00000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3604800" y="3309725"/>
            <a:ext cx="584775" cy="5098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EA2626"/>
                </a:solidFill>
                <a:latin typeface="Arial"/>
              </a:rPr>
              <a:t>X</a:t>
            </a:r>
          </a:p>
        </p:txBody>
      </p:sp>
      <p:sp>
        <p:nvSpPr>
          <p:cNvPr id="89" name="Google Shape;89;p17"/>
          <p:cNvSpPr txBox="1"/>
          <p:nvPr/>
        </p:nvSpPr>
        <p:spPr>
          <a:xfrm>
            <a:off x="5619750" y="2701275"/>
            <a:ext cx="19389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0000 → 00100</a:t>
            </a:r>
            <a:endParaRPr b="1"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5362425" y="3162375"/>
            <a:ext cx="28890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Input:    0000_0000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Conv:   001</a:t>
            </a: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00_00</a:t>
            </a: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100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7870375" y="3309725"/>
            <a:ext cx="602603" cy="52058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23DF23"/>
                </a:solidFill>
                <a:latin typeface="Arial"/>
              </a:rPr>
              <a:t>✓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 chart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389600"/>
            <a:ext cx="38115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From 5-bit strings, we selected the most transition heavy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Each byte is split into a low and a high nibble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Each nibble is equivalently encoded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Decoding is just a reverse mapping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All unmapped 5-bit words output Z</a:t>
            </a:r>
            <a:endParaRPr sz="1400">
              <a:solidFill>
                <a:srgbClr val="FFFFFF"/>
              </a:solidFill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 rotWithShape="1">
          <a:blip r:embed="rId3">
            <a:alphaModFix/>
          </a:blip>
          <a:srcRect b="17493" l="-255" r="91455" t="51061"/>
          <a:stretch/>
        </p:blipFill>
        <p:spPr>
          <a:xfrm>
            <a:off x="4641200" y="1144177"/>
            <a:ext cx="1638596" cy="3424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 rotWithShape="1">
          <a:blip r:embed="rId4">
            <a:alphaModFix/>
          </a:blip>
          <a:srcRect b="6997" l="0" r="90435" t="54657"/>
          <a:stretch/>
        </p:blipFill>
        <p:spPr>
          <a:xfrm>
            <a:off x="6368500" y="1144148"/>
            <a:ext cx="1563866" cy="342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Encoder/Decoder Testbenches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25" y="2118850"/>
            <a:ext cx="8667750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 rotWithShape="1">
          <a:blip r:embed="rId4">
            <a:alphaModFix/>
          </a:blip>
          <a:srcRect b="77058" l="0" r="0" t="0"/>
          <a:stretch/>
        </p:blipFill>
        <p:spPr>
          <a:xfrm>
            <a:off x="152400" y="1468590"/>
            <a:ext cx="8839201" cy="41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Serializer Block Diagram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/>
        <p:spPr>
          <a:xfrm>
            <a:off x="2113050" y="1092400"/>
            <a:ext cx="4917900" cy="3447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</a:t>
            </a:r>
            <a:r>
              <a:rPr lang="en"/>
              <a:t>erializer Block Diagram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028" y="1083713"/>
            <a:ext cx="5431950" cy="297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