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76" r:id="rId2"/>
    <p:sldMasterId id="2147483690" r:id="rId3"/>
  </p:sldMasterIdLst>
  <p:notesMasterIdLst>
    <p:notesMasterId r:id="rId72"/>
  </p:notesMasterIdLst>
  <p:sldIdLst>
    <p:sldId id="256" r:id="rId4"/>
    <p:sldId id="315" r:id="rId5"/>
    <p:sldId id="309" r:id="rId6"/>
    <p:sldId id="261" r:id="rId7"/>
    <p:sldId id="262" r:id="rId8"/>
    <p:sldId id="263" r:id="rId9"/>
    <p:sldId id="264" r:id="rId10"/>
    <p:sldId id="265" r:id="rId11"/>
    <p:sldId id="310" r:id="rId12"/>
    <p:sldId id="266" r:id="rId13"/>
    <p:sldId id="317" r:id="rId14"/>
    <p:sldId id="267" r:id="rId15"/>
    <p:sldId id="268" r:id="rId16"/>
    <p:sldId id="269" r:id="rId17"/>
    <p:sldId id="270" r:id="rId18"/>
    <p:sldId id="334" r:id="rId19"/>
    <p:sldId id="319" r:id="rId20"/>
    <p:sldId id="312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322" r:id="rId34"/>
    <p:sldId id="283" r:id="rId35"/>
    <p:sldId id="321" r:id="rId36"/>
    <p:sldId id="284" r:id="rId37"/>
    <p:sldId id="295" r:id="rId38"/>
    <p:sldId id="335" r:id="rId39"/>
    <p:sldId id="285" r:id="rId40"/>
    <p:sldId id="313" r:id="rId41"/>
    <p:sldId id="286" r:id="rId42"/>
    <p:sldId id="294" r:id="rId43"/>
    <p:sldId id="314" r:id="rId44"/>
    <p:sldId id="287" r:id="rId45"/>
    <p:sldId id="288" r:id="rId46"/>
    <p:sldId id="323" r:id="rId47"/>
    <p:sldId id="324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26" r:id="rId60"/>
    <p:sldId id="328" r:id="rId61"/>
    <p:sldId id="329" r:id="rId62"/>
    <p:sldId id="330" r:id="rId63"/>
    <p:sldId id="338" r:id="rId64"/>
    <p:sldId id="331" r:id="rId65"/>
    <p:sldId id="339" r:id="rId66"/>
    <p:sldId id="332" r:id="rId67"/>
    <p:sldId id="337" r:id="rId68"/>
    <p:sldId id="336" r:id="rId69"/>
    <p:sldId id="340" r:id="rId70"/>
    <p:sldId id="333" r:id="rId7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9" d="100"/>
          <a:sy n="79" d="100"/>
        </p:scale>
        <p:origin x="84" y="3084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slide" Target="slides/slide6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14917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886401" y="8686185"/>
            <a:ext cx="2971598" cy="457814"/>
          </a:xfrm>
          <a:prstGeom prst="rect">
            <a:avLst/>
          </a:prstGeom>
          <a:noFill/>
          <a:ln>
            <a:noFill/>
          </a:ln>
        </p:spPr>
        <p:txBody>
          <a:bodyPr lIns="91125" tIns="45550" rIns="91125" bIns="455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 lang="en" sz="1200" b="0" i="0" u="none" strike="noStrike" cap="none" baseline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914803" y="4343092"/>
            <a:ext cx="5028392" cy="4115721"/>
          </a:xfrm>
          <a:prstGeom prst="rect">
            <a:avLst/>
          </a:prstGeom>
          <a:noFill/>
          <a:ln>
            <a:noFill/>
          </a:ln>
        </p:spPr>
        <p:txBody>
          <a:bodyPr lIns="91125" tIns="45550" rIns="91125" bIns="45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6099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612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251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3823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7352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701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3422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152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211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469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8787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110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092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055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76449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042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8304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812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67886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9851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39084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914803" y="4343092"/>
            <a:ext cx="5028392" cy="4115721"/>
          </a:xfrm>
          <a:prstGeom prst="rect">
            <a:avLst/>
          </a:prstGeom>
        </p:spPr>
        <p:txBody>
          <a:bodyPr lIns="87650" tIns="87650" rIns="87650" bIns="876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67991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35482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914803" y="4343092"/>
            <a:ext cx="5028392" cy="4115721"/>
          </a:xfrm>
          <a:prstGeom prst="rect">
            <a:avLst/>
          </a:prstGeom>
        </p:spPr>
        <p:txBody>
          <a:bodyPr lIns="87650" tIns="87650" rIns="87650" bIns="876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428710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914803" y="4343092"/>
            <a:ext cx="5028392" cy="4115721"/>
          </a:xfrm>
          <a:prstGeom prst="rect">
            <a:avLst/>
          </a:prstGeom>
        </p:spPr>
        <p:txBody>
          <a:bodyPr lIns="87650" tIns="87650" rIns="87650" bIns="876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457754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914803" y="4343092"/>
            <a:ext cx="5028392" cy="4115721"/>
          </a:xfrm>
          <a:prstGeom prst="rect">
            <a:avLst/>
          </a:prstGeom>
        </p:spPr>
        <p:txBody>
          <a:bodyPr lIns="87650" tIns="87650" rIns="87650" bIns="876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604772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8757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6792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88" y="8684650"/>
            <a:ext cx="2971598" cy="457815"/>
          </a:xfrm>
          <a:prstGeom prst="rect">
            <a:avLst/>
          </a:prstGeom>
          <a:noFill/>
        </p:spPr>
        <p:txBody>
          <a:bodyPr lIns="87947" tIns="43973" rIns="87947" bIns="43973"/>
          <a:lstStyle/>
          <a:p>
            <a:fld id="{08B30F5C-E05E-5645-AC46-F8A1DE90EF82}" type="slidenum">
              <a:rPr lang="en-US">
                <a:solidFill>
                  <a:prstClr val="black"/>
                </a:solidFill>
              </a:rPr>
              <a:pPr/>
              <a:t>56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198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/>
        </p:spPr>
      </p:sp>
      <p:sp>
        <p:nvSpPr>
          <p:cNvPr id="419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104" y="4343094"/>
            <a:ext cx="5485794" cy="4114185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4904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557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7377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689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089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877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3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0" y="762000"/>
            <a:ext cx="9144000" cy="60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rgbClr val="F2F2F2"/>
              </a:buClr>
              <a:buFont typeface="Noto Symbol"/>
              <a:buChar char="◎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◉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○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✴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★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2400" y="0"/>
            <a:ext cx="8686800" cy="114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28600" y="1295400"/>
            <a:ext cx="8726399" cy="23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rgbClr val="F2F2F2"/>
              </a:buClr>
              <a:buFont typeface="Noto Symbol"/>
              <a:buChar char="◎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◉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○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✴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★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228600" y="3789362"/>
            <a:ext cx="8726399" cy="234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rgbClr val="F2F2F2"/>
              </a:buClr>
              <a:buFont typeface="Noto Symbol"/>
              <a:buChar char="◎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◉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○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✴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★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0" y="1905000"/>
            <a:ext cx="91440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0" y="2514600"/>
            <a:ext cx="9144000" cy="312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Font typeface="Quattrocento"/>
              <a:buNone/>
              <a:defRPr/>
            </a:lvl1pPr>
            <a:lvl2pPr algn="ctr" rtl="0">
              <a:spcBef>
                <a:spcPts val="0"/>
              </a:spcBef>
              <a:buFont typeface="Quattrocento"/>
              <a:buNone/>
              <a:defRPr/>
            </a:lvl2pPr>
            <a:lvl3pPr algn="ctr" rtl="0">
              <a:spcBef>
                <a:spcPts val="0"/>
              </a:spcBef>
              <a:buFont typeface="Quattrocento"/>
              <a:buNone/>
              <a:defRPr/>
            </a:lvl3pPr>
            <a:lvl4pPr algn="ctr" rtl="0">
              <a:spcBef>
                <a:spcPts val="0"/>
              </a:spcBef>
              <a:buFont typeface="Quattrocento"/>
              <a:buNone/>
              <a:defRPr/>
            </a:lvl4pPr>
            <a:lvl5pPr algn="ctr" rtl="0">
              <a:spcBef>
                <a:spcPts val="0"/>
              </a:spcBef>
              <a:buFont typeface="Quattrocento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2590800"/>
            <a:ext cx="7467600" cy="11430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63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 typeface="Wingdings" pitchFamily="-110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374745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2619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197469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4286250" cy="4837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295400"/>
            <a:ext cx="4287838" cy="4837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3788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1207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6950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73758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247669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474204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581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4813" y="0"/>
            <a:ext cx="220027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5001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9752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686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8726488" cy="2341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3789363"/>
            <a:ext cx="8726488" cy="2343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57071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00"/>
            <a:ext cx="9144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0" y="2514600"/>
            <a:ext cx="9144000" cy="3124200"/>
          </a:xfrm>
        </p:spPr>
        <p:txBody>
          <a:bodyPr/>
          <a:lstStyle>
            <a:lvl1pPr algn="ctr">
              <a:buFontTx/>
              <a:buNone/>
              <a:defRPr/>
            </a:lvl1pPr>
            <a:lvl2pPr algn="ctr">
              <a:buFontTx/>
              <a:buNone/>
              <a:defRPr/>
            </a:lvl2pPr>
            <a:lvl3pPr algn="ctr">
              <a:buFontTx/>
              <a:buNone/>
              <a:defRPr/>
            </a:lvl3pPr>
            <a:lvl4pPr algn="ctr">
              <a:buFontTx/>
              <a:buNone/>
              <a:defRPr/>
            </a:lvl4pPr>
            <a:lvl5pPr algn="ctr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07691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2590800"/>
            <a:ext cx="7467600" cy="11430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63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 typeface="Wingdings" pitchFamily="-110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0131319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3131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175132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4286250" cy="4837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295400"/>
            <a:ext cx="4287838" cy="4837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30244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2450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228600" y="1295400"/>
            <a:ext cx="4286399" cy="483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67250" y="1295400"/>
            <a:ext cx="4287899" cy="483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9222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08860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0171138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7533454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70107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4813" y="0"/>
            <a:ext cx="220027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5001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8299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686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8726488" cy="2341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3789363"/>
            <a:ext cx="8726488" cy="2343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88817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00"/>
            <a:ext cx="9144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0" y="2514600"/>
            <a:ext cx="9144000" cy="3124200"/>
          </a:xfrm>
        </p:spPr>
        <p:txBody>
          <a:bodyPr/>
          <a:lstStyle>
            <a:lvl1pPr algn="ctr">
              <a:buFontTx/>
              <a:buNone/>
              <a:defRPr/>
            </a:lvl1pPr>
            <a:lvl2pPr algn="ctr">
              <a:buFontTx/>
              <a:buNone/>
              <a:defRPr/>
            </a:lvl2pPr>
            <a:lvl3pPr algn="ctr">
              <a:buFontTx/>
              <a:buNone/>
              <a:defRPr/>
            </a:lvl3pPr>
            <a:lvl4pPr algn="ctr">
              <a:buFontTx/>
              <a:buNone/>
              <a:defRPr/>
            </a:lvl4pPr>
            <a:lvl5pPr algn="ctr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150969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099" cy="63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Quattrocento"/>
              <a:buNone/>
              <a:defRPr/>
            </a:lvl1pPr>
            <a:lvl2pPr marL="457200" indent="0" rtl="0">
              <a:spcBef>
                <a:spcPts val="0"/>
              </a:spcBef>
              <a:buFont typeface="Quattrocento"/>
              <a:buNone/>
              <a:defRPr/>
            </a:lvl2pPr>
            <a:lvl3pPr marL="914400" indent="0" rtl="0">
              <a:spcBef>
                <a:spcPts val="0"/>
              </a:spcBef>
              <a:buFont typeface="Quattrocento"/>
              <a:buNone/>
              <a:defRPr/>
            </a:lvl3pPr>
            <a:lvl4pPr marL="1371600" indent="0" rtl="0">
              <a:spcBef>
                <a:spcPts val="0"/>
              </a:spcBef>
              <a:buFont typeface="Quattrocento"/>
              <a:buNone/>
              <a:defRPr/>
            </a:lvl4pPr>
            <a:lvl5pPr marL="1828800" indent="0" rtl="0">
              <a:spcBef>
                <a:spcPts val="0"/>
              </a:spcBef>
              <a:buFont typeface="Quattrocento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099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Quattrocento"/>
              <a:buNone/>
              <a:defRPr/>
            </a:lvl1pPr>
            <a:lvl2pPr marL="457200" indent="0" rtl="0">
              <a:spcBef>
                <a:spcPts val="0"/>
              </a:spcBef>
              <a:buFont typeface="Quattrocento"/>
              <a:buNone/>
              <a:defRPr/>
            </a:lvl2pPr>
            <a:lvl3pPr marL="914400" indent="0" rtl="0">
              <a:spcBef>
                <a:spcPts val="0"/>
              </a:spcBef>
              <a:buFont typeface="Quattrocento"/>
              <a:buNone/>
              <a:defRPr/>
            </a:lvl3pPr>
            <a:lvl4pPr marL="1371600" indent="0" rtl="0">
              <a:spcBef>
                <a:spcPts val="0"/>
              </a:spcBef>
              <a:buFont typeface="Quattrocento"/>
              <a:buNone/>
              <a:defRPr/>
            </a:lvl4pPr>
            <a:lvl5pPr marL="1828800" indent="0" rtl="0">
              <a:spcBef>
                <a:spcPts val="0"/>
              </a:spcBef>
              <a:buFont typeface="Quattrocento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99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699" cy="585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99" cy="469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Quattrocento"/>
              <a:buNone/>
              <a:defRPr/>
            </a:lvl1pPr>
            <a:lvl2pPr marL="457200" indent="0" rtl="0">
              <a:spcBef>
                <a:spcPts val="0"/>
              </a:spcBef>
              <a:buFont typeface="Quattrocento"/>
              <a:buNone/>
              <a:defRPr/>
            </a:lvl2pPr>
            <a:lvl3pPr marL="914400" indent="0" rtl="0">
              <a:spcBef>
                <a:spcPts val="0"/>
              </a:spcBef>
              <a:buFont typeface="Quattrocento"/>
              <a:buNone/>
              <a:defRPr/>
            </a:lvl3pPr>
            <a:lvl4pPr marL="1371600" indent="0" rtl="0">
              <a:spcBef>
                <a:spcPts val="0"/>
              </a:spcBef>
              <a:buFont typeface="Quattrocento"/>
              <a:buNone/>
              <a:defRPr/>
            </a:lvl4pPr>
            <a:lvl5pPr marL="1828800" indent="0" rtl="0">
              <a:spcBef>
                <a:spcPts val="0"/>
              </a:spcBef>
              <a:buFont typeface="Quattrocento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Quattrocento"/>
              <a:buNone/>
              <a:defRPr/>
            </a:lvl1pPr>
            <a:lvl2pPr marL="457200" indent="0" rtl="0">
              <a:spcBef>
                <a:spcPts val="0"/>
              </a:spcBef>
              <a:buFont typeface="Quattrocento"/>
              <a:buNone/>
              <a:defRPr/>
            </a:lvl2pPr>
            <a:lvl3pPr marL="914400" indent="0" rtl="0">
              <a:spcBef>
                <a:spcPts val="0"/>
              </a:spcBef>
              <a:buFont typeface="Quattrocento"/>
              <a:buNone/>
              <a:defRPr/>
            </a:lvl3pPr>
            <a:lvl4pPr marL="1371600" indent="0" rtl="0">
              <a:spcBef>
                <a:spcPts val="0"/>
              </a:spcBef>
              <a:buFont typeface="Quattrocento"/>
              <a:buNone/>
              <a:defRPr/>
            </a:lvl4pPr>
            <a:lvl5pPr marL="1828800" indent="0" rtl="0">
              <a:spcBef>
                <a:spcPts val="0"/>
              </a:spcBef>
              <a:buFont typeface="Quattrocento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 rot="5400000">
            <a:off x="1523999" y="-762000"/>
            <a:ext cx="6096000" cy="914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rgbClr val="F2F2F2"/>
              </a:buClr>
              <a:buFont typeface="Noto Symbol"/>
              <a:buChar char="◎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◉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○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✴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★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 rot="5400000">
            <a:off x="4788838" y="1966050"/>
            <a:ext cx="6132300" cy="22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 rot="5400000">
            <a:off x="311263" y="-158850"/>
            <a:ext cx="6132300" cy="64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rgbClr val="F2F2F2"/>
              </a:buClr>
              <a:buFont typeface="Noto Symbol"/>
              <a:buChar char="◎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◉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○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✴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★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0" y="762000"/>
            <a:ext cx="9144000" cy="60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rgbClr val="F2F2F2"/>
              </a:buClr>
              <a:buFont typeface="Noto Symbol"/>
              <a:buChar char="◎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◉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○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✴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★"/>
              <a:defRPr/>
            </a:lvl5pPr>
            <a:lvl6pPr marL="25146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6pPr>
            <a:lvl7pPr marL="29718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7pPr>
            <a:lvl8pPr marL="34290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8pPr>
            <a:lvl9pPr marL="3886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34400" y="6492875"/>
            <a:ext cx="609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8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62000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Tahoma" pitchFamily="-11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5C59A1-D560-CC46-867C-E6FE7F8E98F3}" type="slidenum">
              <a:rPr lang="en-US" kern="1200">
                <a:solidFill>
                  <a:srgbClr val="FFFFFF"/>
                </a:solidFill>
                <a:ea typeface="+mn-ea"/>
                <a:cs typeface="+mn-cs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kern="1200">
              <a:solidFill>
                <a:srgbClr val="FFFFFF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575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bg1"/>
          </a:solidFill>
          <a:latin typeface="Baskerville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bg1"/>
          </a:solidFill>
          <a:latin typeface="Baskerville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bg1"/>
          </a:solidFill>
          <a:latin typeface="Baskerville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bg1"/>
          </a:solidFill>
          <a:latin typeface="Baskerville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bg1"/>
          </a:solidFill>
          <a:latin typeface="Baskerville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CC0000"/>
          </a:solidFill>
          <a:latin typeface="Arial" pitchFamily="-110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CC0000"/>
          </a:solidFill>
          <a:latin typeface="Arial" pitchFamily="-110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CC0000"/>
          </a:solidFill>
          <a:latin typeface="Arial" pitchFamily="-110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CC0000"/>
          </a:solidFill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2F2F2"/>
        </a:buClr>
        <a:buFont typeface="Wingdings" pitchFamily="-65" charset="2"/>
        <a:buChar char=""/>
        <a:defRPr sz="3200">
          <a:solidFill>
            <a:schemeClr val="bg1"/>
          </a:solidFill>
          <a:latin typeface="Palatino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-65" charset="2"/>
        <a:buChar char=""/>
        <a:defRPr sz="2800">
          <a:solidFill>
            <a:schemeClr val="bg1"/>
          </a:solidFill>
          <a:latin typeface="Palatino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-65" charset="2"/>
        <a:buChar char=""/>
        <a:defRPr sz="2400">
          <a:solidFill>
            <a:schemeClr val="bg1"/>
          </a:solidFill>
          <a:latin typeface="Palatino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-65" charset="2"/>
        <a:buChar char=""/>
        <a:defRPr sz="2000">
          <a:solidFill>
            <a:schemeClr val="bg1"/>
          </a:solidFill>
          <a:latin typeface="Palatino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-65" charset="2"/>
        <a:buChar char=""/>
        <a:defRPr sz="2000">
          <a:solidFill>
            <a:schemeClr val="bg1"/>
          </a:solidFill>
          <a:latin typeface="Palatino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-110" charset="2"/>
        <a:buChar char="n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-110" charset="2"/>
        <a:buChar char="n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-110" charset="2"/>
        <a:buChar char="n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-110" charset="2"/>
        <a:buChar char="n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62000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Tahoma" pitchFamily="-11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5CC115-74BE-A14D-8BFA-B44DAF5724C7}" type="slidenum">
              <a:rPr lang="en-US" kern="1200">
                <a:solidFill>
                  <a:srgbClr val="FFFFFF"/>
                </a:solidFill>
                <a:ea typeface="+mn-ea"/>
                <a:cs typeface="+mn-cs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kern="1200">
              <a:solidFill>
                <a:srgbClr val="FFFFFF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274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bg1"/>
          </a:solidFill>
          <a:latin typeface="Baskerville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bg1"/>
          </a:solidFill>
          <a:latin typeface="Baskerville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bg1"/>
          </a:solidFill>
          <a:latin typeface="Baskerville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bg1"/>
          </a:solidFill>
          <a:latin typeface="Baskerville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bg1"/>
          </a:solidFill>
          <a:latin typeface="Baskerville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CC0000"/>
          </a:solidFill>
          <a:latin typeface="Arial" pitchFamily="-110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CC0000"/>
          </a:solidFill>
          <a:latin typeface="Arial" pitchFamily="-110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CC0000"/>
          </a:solidFill>
          <a:latin typeface="Arial" pitchFamily="-110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CC0000"/>
          </a:solidFill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2F2F2"/>
        </a:buClr>
        <a:buFont typeface="Wingdings" pitchFamily="-65" charset="2"/>
        <a:buChar char=""/>
        <a:defRPr sz="3200">
          <a:solidFill>
            <a:schemeClr val="bg1"/>
          </a:solidFill>
          <a:latin typeface="Palatino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-65" charset="2"/>
        <a:buChar char=""/>
        <a:defRPr sz="2800">
          <a:solidFill>
            <a:schemeClr val="bg1"/>
          </a:solidFill>
          <a:latin typeface="Palatino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-65" charset="2"/>
        <a:buChar char=""/>
        <a:defRPr sz="2400">
          <a:solidFill>
            <a:schemeClr val="bg1"/>
          </a:solidFill>
          <a:latin typeface="Palatino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-65" charset="2"/>
        <a:buChar char=""/>
        <a:defRPr sz="2000">
          <a:solidFill>
            <a:schemeClr val="bg1"/>
          </a:solidFill>
          <a:latin typeface="Palatino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-65" charset="2"/>
        <a:buChar char=""/>
        <a:defRPr sz="2000">
          <a:solidFill>
            <a:schemeClr val="bg1"/>
          </a:solidFill>
          <a:latin typeface="Palatino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-110" charset="2"/>
        <a:buChar char="n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-110" charset="2"/>
        <a:buChar char="n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-110" charset="2"/>
        <a:buChar char="n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-110" charset="2"/>
        <a:buChar char="n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914400" y="3581400"/>
            <a:ext cx="7467600" cy="1143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algn="ctr">
              <a:buSzPct val="25000"/>
            </a:pPr>
            <a:r>
              <a:rPr lang="en-US" sz="4000" b="1" dirty="0" err="1">
                <a:solidFill>
                  <a:schemeClr val="bg1"/>
                </a:solidFill>
              </a:rPr>
              <a:t>Varlang</a:t>
            </a:r>
            <a:r>
              <a:rPr lang="en-US" sz="4000" b="1" dirty="0">
                <a:solidFill>
                  <a:schemeClr val="bg1"/>
                </a:solidFill>
              </a:rPr>
              <a:t>: A Core language with Variables</a:t>
            </a:r>
            <a:endParaRPr lang="en" sz="4000" b="1" i="0" u="none" strike="noStrike" cap="none" baseline="0" dirty="0">
              <a:solidFill>
                <a:schemeClr val="bg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subTitle" idx="1"/>
          </p:nvPr>
        </p:nvSpPr>
        <p:spPr>
          <a:xfrm>
            <a:off x="1371600" y="5105400"/>
            <a:ext cx="6400799" cy="175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Noto Symbol"/>
              <a:buNone/>
            </a:pPr>
            <a:r>
              <a:rPr lang="en" sz="3200" b="0" i="0" u="none" strike="noStrike" cap="none" baseline="0" dirty="0" smtClean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Thank Hridesh Rajan for</a:t>
            </a:r>
            <a:r>
              <a:rPr lang="en" sz="3200" b="0" i="0" u="none" strike="noStrike" cap="none" dirty="0" smtClean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 many of the slides</a:t>
            </a:r>
            <a:r>
              <a:rPr lang="en" sz="3200" b="0" i="0" u="none" strike="noStrike" cap="none" baseline="0" dirty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/>
            </a:r>
            <a:br>
              <a:rPr lang="en" sz="3200" b="0" i="0" u="none" strike="noStrike" cap="none" baseline="0" dirty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</a:br>
            <a:endParaRPr lang="en" sz="3200" b="0" i="0" u="none" strike="noStrike" cap="none" baseline="0" dirty="0">
              <a:solidFill>
                <a:schemeClr val="lt1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1350" y="-352432"/>
            <a:ext cx="9144000" cy="32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50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r>
              <a:rPr lang="en" sz="4800" b="1" dirty="0">
                <a:solidFill>
                  <a:srgbClr val="FFFFFF"/>
                </a:solidFill>
              </a:rPr>
              <a:t>Means of Abstraction</a:t>
            </a:r>
            <a:endParaRPr lang="en" sz="4800" dirty="0">
              <a:solidFill>
                <a:srgbClr val="FFFFFF"/>
              </a:solidFill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0" y="978650"/>
            <a:ext cx="9144000" cy="587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>
                <a:solidFill>
                  <a:srgbClr val="FFFFFF"/>
                </a:solidFill>
              </a:rPr>
              <a:t>Similar to variables in mathematics</a:t>
            </a:r>
          </a:p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>
                <a:solidFill>
                  <a:srgbClr val="FFFFFF"/>
                </a:solidFill>
              </a:rPr>
              <a:t>Variables abstract away concrete details </a:t>
            </a:r>
          </a:p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>
                <a:solidFill>
                  <a:srgbClr val="FFFFFF"/>
                </a:solidFill>
              </a:rPr>
              <a:t>Variables provide capability to refer to the (potential complex) definition by referring to  the name</a:t>
            </a:r>
          </a:p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>
                <a:solidFill>
                  <a:srgbClr val="FFFFFF"/>
                </a:solidFill>
              </a:rPr>
              <a:t>Example: Variables x and y in the expression below...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44" name="Shape 144"/>
          <p:cNvGrpSpPr/>
          <p:nvPr/>
        </p:nvGrpSpPr>
        <p:grpSpPr>
          <a:xfrm>
            <a:off x="157162" y="4682658"/>
            <a:ext cx="8829662" cy="2029758"/>
            <a:chOff x="133287" y="2754933"/>
            <a:chExt cx="8829662" cy="2029758"/>
          </a:xfrm>
        </p:grpSpPr>
        <p:pic>
          <p:nvPicPr>
            <p:cNvPr id="145" name="Shape 1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3287" y="2754933"/>
              <a:ext cx="5267325" cy="76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Shape 14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95750" y="4032216"/>
              <a:ext cx="4267200" cy="752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Shape 147"/>
            <p:cNvSpPr/>
            <p:nvPr/>
          </p:nvSpPr>
          <p:spPr>
            <a:xfrm>
              <a:off x="6693450" y="2958133"/>
              <a:ext cx="2269500" cy="6095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x * (y - x)</a:t>
              </a:r>
            </a:p>
          </p:txBody>
        </p:sp>
        <p:sp>
          <p:nvSpPr>
            <p:cNvPr id="148" name="Shape 148"/>
            <p:cNvSpPr/>
            <p:nvPr/>
          </p:nvSpPr>
          <p:spPr>
            <a:xfrm>
              <a:off x="5571825" y="3105000"/>
              <a:ext cx="922199" cy="315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3670400" y="4343400"/>
              <a:ext cx="1025400" cy="42030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  WHERE,</a:t>
              </a:r>
            </a:p>
          </p:txBody>
        </p:sp>
      </p:grpSp>
      <p:sp>
        <p:nvSpPr>
          <p:cNvPr id="150" name="Shape 150"/>
          <p:cNvSpPr/>
          <p:nvPr/>
        </p:nvSpPr>
        <p:spPr>
          <a:xfrm>
            <a:off x="215600" y="2673175"/>
            <a:ext cx="8829600" cy="1845899"/>
          </a:xfrm>
          <a:prstGeom prst="rect">
            <a:avLst/>
          </a:prstGeom>
          <a:solidFill>
            <a:srgbClr val="666666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3200">
                <a:solidFill>
                  <a:srgbClr val="FFFFFF"/>
                </a:solidFill>
              </a:rPr>
              <a:t>Easy to understand</a:t>
            </a:r>
          </a:p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3200">
                <a:solidFill>
                  <a:srgbClr val="FFFFFF"/>
                </a:solidFill>
              </a:rPr>
              <a:t>Scalable</a:t>
            </a:r>
          </a:p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3200">
                <a:solidFill>
                  <a:srgbClr val="FFFFFF"/>
                </a:solidFill>
              </a:rPr>
              <a:t>x computed once, used twice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5655" y="2677886"/>
            <a:ext cx="7968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Definition and Use of A Variable 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276498"/>
            <a:ext cx="2062423" cy="178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4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259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rgbClr val="FFFFFF"/>
                </a:solidFill>
              </a:rPr>
              <a:t>Variable Definition and Usage in Varlang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0" y="464800"/>
            <a:ext cx="9144000" cy="639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57" name="Shape 157"/>
          <p:cNvGrpSpPr/>
          <p:nvPr/>
        </p:nvGrpSpPr>
        <p:grpSpPr>
          <a:xfrm>
            <a:off x="406273" y="1375773"/>
            <a:ext cx="6228142" cy="3236251"/>
            <a:chOff x="791850" y="2022050"/>
            <a:chExt cx="4454400" cy="2340700"/>
          </a:xfrm>
        </p:grpSpPr>
        <p:pic>
          <p:nvPicPr>
            <p:cNvPr id="158" name="Shape 15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91850" y="2305350"/>
              <a:ext cx="3810000" cy="2057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" name="Shape 159"/>
            <p:cNvSpPr/>
            <p:nvPr/>
          </p:nvSpPr>
          <p:spPr>
            <a:xfrm>
              <a:off x="4695600" y="2305350"/>
              <a:ext cx="376799" cy="2057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rtl="0">
                <a:spcBef>
                  <a:spcPts val="0"/>
                </a:spcBef>
                <a:buNone/>
              </a:pPr>
              <a:r>
                <a:rPr lang="en"/>
                <a:t>1</a:t>
              </a:r>
            </a:p>
            <a:p>
              <a:pPr algn="ctr" rtl="0">
                <a:spcBef>
                  <a:spcPts val="0"/>
                </a:spcBef>
                <a:buNone/>
              </a:pPr>
              <a:endParaRPr/>
            </a:p>
            <a:p>
              <a:pPr algn="ctr" rtl="0">
                <a:spcBef>
                  <a:spcPts val="0"/>
                </a:spcBef>
                <a:buNone/>
              </a:pPr>
              <a:r>
                <a:rPr lang="en"/>
                <a:t>2</a:t>
              </a:r>
            </a:p>
            <a:p>
              <a:pPr algn="ctr" rtl="0">
                <a:spcBef>
                  <a:spcPts val="0"/>
                </a:spcBef>
                <a:buNone/>
              </a:pPr>
              <a:endParaRPr/>
            </a:p>
            <a:p>
              <a:pPr algn="ctr" rtl="0">
                <a:spcBef>
                  <a:spcPts val="0"/>
                </a:spcBef>
                <a:buNone/>
              </a:pPr>
              <a:r>
                <a:rPr lang="en"/>
                <a:t>3</a:t>
              </a:r>
            </a:p>
            <a:p>
              <a:pPr algn="ctr" rtl="0">
                <a:spcBef>
                  <a:spcPts val="0"/>
                </a:spcBef>
                <a:buNone/>
              </a:pPr>
              <a:endParaRPr/>
            </a:p>
            <a:p>
              <a:pPr algn="ctr" rtl="0">
                <a:spcBef>
                  <a:spcPts val="0"/>
                </a:spcBef>
                <a:buNone/>
              </a:pPr>
              <a:r>
                <a:rPr lang="en"/>
                <a:t>4</a:t>
              </a:r>
            </a:p>
            <a:p>
              <a:pPr algn="ctr" rtl="0">
                <a:spcBef>
                  <a:spcPts val="0"/>
                </a:spcBef>
                <a:buNone/>
              </a:pPr>
              <a:endParaRPr/>
            </a:p>
            <a:p>
              <a:pPr algn="ctr">
                <a:spcBef>
                  <a:spcPts val="0"/>
                </a:spcBef>
                <a:buNone/>
              </a:pPr>
              <a:r>
                <a:rPr lang="en"/>
                <a:t>5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791850" y="2022050"/>
              <a:ext cx="2251799" cy="2832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/>
                <a:t>Expressions</a:t>
              </a:r>
            </a:p>
          </p:txBody>
        </p:sp>
        <p:sp>
          <p:nvSpPr>
            <p:cNvPr id="161" name="Shape 161"/>
            <p:cNvSpPr/>
            <p:nvPr/>
          </p:nvSpPr>
          <p:spPr>
            <a:xfrm>
              <a:off x="4521750" y="2022050"/>
              <a:ext cx="724500" cy="2832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output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0" y="464800"/>
            <a:ext cx="9144000" cy="639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7" name="Shape 167"/>
          <p:cNvGrpSpPr/>
          <p:nvPr/>
        </p:nvGrpSpPr>
        <p:grpSpPr>
          <a:xfrm>
            <a:off x="406271" y="1375799"/>
            <a:ext cx="6169789" cy="3120855"/>
            <a:chOff x="791850" y="2022050"/>
            <a:chExt cx="4454400" cy="2340700"/>
          </a:xfrm>
        </p:grpSpPr>
        <p:pic>
          <p:nvPicPr>
            <p:cNvPr id="168" name="Shape 16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91850" y="2305350"/>
              <a:ext cx="3810000" cy="2057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Shape 169"/>
            <p:cNvSpPr/>
            <p:nvPr/>
          </p:nvSpPr>
          <p:spPr>
            <a:xfrm>
              <a:off x="4695600" y="2305350"/>
              <a:ext cx="376799" cy="2057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1</a:t>
              </a:r>
            </a:p>
            <a:p>
              <a:pPr lvl="0" algn="ctr" rtl="0">
                <a:spcBef>
                  <a:spcPts val="0"/>
                </a:spcBef>
                <a:buNone/>
              </a:pPr>
              <a:endParaRPr/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2</a:t>
              </a:r>
            </a:p>
            <a:p>
              <a:pPr lvl="0" algn="ctr" rtl="0">
                <a:spcBef>
                  <a:spcPts val="0"/>
                </a:spcBef>
                <a:buNone/>
              </a:pPr>
              <a:endParaRPr/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3</a:t>
              </a:r>
            </a:p>
            <a:p>
              <a:pPr lvl="0" algn="ctr" rtl="0">
                <a:spcBef>
                  <a:spcPts val="0"/>
                </a:spcBef>
                <a:buNone/>
              </a:pPr>
              <a:endParaRPr/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4</a:t>
              </a:r>
            </a:p>
            <a:p>
              <a:pPr lvl="0" algn="ctr" rtl="0">
                <a:spcBef>
                  <a:spcPts val="0"/>
                </a:spcBef>
                <a:buNone/>
              </a:pPr>
              <a:endParaRPr/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5</a:t>
              </a:r>
            </a:p>
          </p:txBody>
        </p:sp>
        <p:sp>
          <p:nvSpPr>
            <p:cNvPr id="170" name="Shape 170"/>
            <p:cNvSpPr/>
            <p:nvPr/>
          </p:nvSpPr>
          <p:spPr>
            <a:xfrm>
              <a:off x="791850" y="2022050"/>
              <a:ext cx="2251799" cy="2832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Expressions</a:t>
              </a:r>
            </a:p>
          </p:txBody>
        </p:sp>
        <p:sp>
          <p:nvSpPr>
            <p:cNvPr id="171" name="Shape 171"/>
            <p:cNvSpPr/>
            <p:nvPr/>
          </p:nvSpPr>
          <p:spPr>
            <a:xfrm>
              <a:off x="4521750" y="2022050"/>
              <a:ext cx="724500" cy="2832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output</a:t>
              </a:r>
            </a:p>
          </p:txBody>
        </p:sp>
      </p:grpSp>
      <p:sp>
        <p:nvSpPr>
          <p:cNvPr id="172" name="Shape 172"/>
          <p:cNvSpPr/>
          <p:nvPr/>
        </p:nvSpPr>
        <p:spPr>
          <a:xfrm>
            <a:off x="1300145" y="1808166"/>
            <a:ext cx="858900" cy="315600"/>
          </a:xfrm>
          <a:prstGeom prst="roundRect">
            <a:avLst>
              <a:gd name="adj" fmla="val 16667"/>
            </a:avLst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17300" y="2326800"/>
            <a:ext cx="2134499" cy="6095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/>
              <a:t>Definition of x</a:t>
            </a:r>
          </a:p>
        </p:txBody>
      </p:sp>
      <p:sp>
        <p:nvSpPr>
          <p:cNvPr id="174" name="Shape 174"/>
          <p:cNvSpPr/>
          <p:nvPr/>
        </p:nvSpPr>
        <p:spPr>
          <a:xfrm>
            <a:off x="817300" y="3139433"/>
            <a:ext cx="5070000" cy="6095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Variable definition is done using ‘let’ expression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259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>
                <a:solidFill>
                  <a:srgbClr val="FFFFFF"/>
                </a:solidFill>
              </a:rPr>
              <a:t>Variable Definition and Usage in Varlang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0" y="464800"/>
            <a:ext cx="9144000" cy="639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81" name="Shape 181"/>
          <p:cNvGrpSpPr/>
          <p:nvPr/>
        </p:nvGrpSpPr>
        <p:grpSpPr>
          <a:xfrm>
            <a:off x="406301" y="1375799"/>
            <a:ext cx="6286494" cy="3120855"/>
            <a:chOff x="791850" y="2022050"/>
            <a:chExt cx="4454400" cy="2340700"/>
          </a:xfrm>
        </p:grpSpPr>
        <p:pic>
          <p:nvPicPr>
            <p:cNvPr id="182" name="Shape 18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91850" y="2305350"/>
              <a:ext cx="3810000" cy="2057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Shape 183"/>
            <p:cNvSpPr/>
            <p:nvPr/>
          </p:nvSpPr>
          <p:spPr>
            <a:xfrm>
              <a:off x="4695600" y="2305350"/>
              <a:ext cx="376799" cy="2057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1</a:t>
              </a:r>
            </a:p>
            <a:p>
              <a:pPr lvl="0" algn="ctr" rtl="0">
                <a:spcBef>
                  <a:spcPts val="0"/>
                </a:spcBef>
                <a:buNone/>
              </a:pPr>
              <a:endParaRPr/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2</a:t>
              </a:r>
            </a:p>
            <a:p>
              <a:pPr lvl="0" algn="ctr" rtl="0">
                <a:spcBef>
                  <a:spcPts val="0"/>
                </a:spcBef>
                <a:buNone/>
              </a:pPr>
              <a:endParaRPr/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3</a:t>
              </a:r>
            </a:p>
            <a:p>
              <a:pPr lvl="0" algn="ctr" rtl="0">
                <a:spcBef>
                  <a:spcPts val="0"/>
                </a:spcBef>
                <a:buNone/>
              </a:pPr>
              <a:endParaRPr/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4</a:t>
              </a:r>
            </a:p>
            <a:p>
              <a:pPr lvl="0" algn="ctr" rtl="0">
                <a:spcBef>
                  <a:spcPts val="0"/>
                </a:spcBef>
                <a:buNone/>
              </a:pPr>
              <a:endParaRPr/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5</a:t>
              </a:r>
            </a:p>
          </p:txBody>
        </p:sp>
        <p:sp>
          <p:nvSpPr>
            <p:cNvPr id="184" name="Shape 184"/>
            <p:cNvSpPr/>
            <p:nvPr/>
          </p:nvSpPr>
          <p:spPr>
            <a:xfrm>
              <a:off x="791850" y="2022050"/>
              <a:ext cx="2251799" cy="2832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Expressions</a:t>
              </a:r>
            </a:p>
          </p:txBody>
        </p:sp>
        <p:sp>
          <p:nvSpPr>
            <p:cNvPr id="185" name="Shape 185"/>
            <p:cNvSpPr/>
            <p:nvPr/>
          </p:nvSpPr>
          <p:spPr>
            <a:xfrm>
              <a:off x="4521750" y="2022050"/>
              <a:ext cx="724500" cy="2832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output</a:t>
              </a:r>
            </a:p>
          </p:txBody>
        </p:sp>
      </p:grpSp>
      <p:sp>
        <p:nvSpPr>
          <p:cNvPr id="186" name="Shape 186"/>
          <p:cNvSpPr/>
          <p:nvPr/>
        </p:nvSpPr>
        <p:spPr>
          <a:xfrm>
            <a:off x="2188880" y="1808166"/>
            <a:ext cx="278700" cy="338699"/>
          </a:xfrm>
          <a:prstGeom prst="roundRect">
            <a:avLst>
              <a:gd name="adj" fmla="val 16667"/>
            </a:avLst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728800" y="2233333"/>
            <a:ext cx="2134499" cy="6095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Use of x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259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rgbClr val="FFFFFF"/>
                </a:solidFill>
              </a:rPr>
              <a:t>Variable Definition and Usage in Varlang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0" y="464800"/>
            <a:ext cx="9144000" cy="639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406334" y="1375799"/>
            <a:ext cx="6181816" cy="3120855"/>
            <a:chOff x="791850" y="2022050"/>
            <a:chExt cx="4454400" cy="2340700"/>
          </a:xfrm>
        </p:grpSpPr>
        <p:pic>
          <p:nvPicPr>
            <p:cNvPr id="195" name="Shape 19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91850" y="2305350"/>
              <a:ext cx="3810000" cy="2057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Shape 196"/>
            <p:cNvSpPr/>
            <p:nvPr/>
          </p:nvSpPr>
          <p:spPr>
            <a:xfrm>
              <a:off x="4695600" y="2305350"/>
              <a:ext cx="376799" cy="2057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1</a:t>
              </a:r>
            </a:p>
            <a:p>
              <a:pPr lvl="0" algn="ctr" rtl="0">
                <a:spcBef>
                  <a:spcPts val="0"/>
                </a:spcBef>
                <a:buNone/>
              </a:pPr>
              <a:endParaRPr/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2</a:t>
              </a:r>
            </a:p>
            <a:p>
              <a:pPr lvl="0" algn="ctr" rtl="0">
                <a:spcBef>
                  <a:spcPts val="0"/>
                </a:spcBef>
                <a:buNone/>
              </a:pPr>
              <a:endParaRPr/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3</a:t>
              </a:r>
            </a:p>
            <a:p>
              <a:pPr lvl="0" algn="ctr" rtl="0">
                <a:spcBef>
                  <a:spcPts val="0"/>
                </a:spcBef>
                <a:buNone/>
              </a:pPr>
              <a:endParaRPr/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4</a:t>
              </a:r>
            </a:p>
            <a:p>
              <a:pPr lvl="0" algn="ctr" rtl="0">
                <a:spcBef>
                  <a:spcPts val="0"/>
                </a:spcBef>
                <a:buNone/>
              </a:pPr>
              <a:endParaRPr/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5</a:t>
              </a:r>
            </a:p>
          </p:txBody>
        </p:sp>
        <p:sp>
          <p:nvSpPr>
            <p:cNvPr id="197" name="Shape 197"/>
            <p:cNvSpPr/>
            <p:nvPr/>
          </p:nvSpPr>
          <p:spPr>
            <a:xfrm>
              <a:off x="791850" y="2022050"/>
              <a:ext cx="2251799" cy="2832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Expressions</a:t>
              </a:r>
            </a:p>
          </p:txBody>
        </p:sp>
        <p:sp>
          <p:nvSpPr>
            <p:cNvPr id="198" name="Shape 198"/>
            <p:cNvSpPr/>
            <p:nvPr/>
          </p:nvSpPr>
          <p:spPr>
            <a:xfrm>
              <a:off x="4521750" y="2022050"/>
              <a:ext cx="724500" cy="2832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output</a:t>
              </a:r>
            </a:p>
          </p:txBody>
        </p:sp>
      </p:grpSp>
      <p:sp>
        <p:nvSpPr>
          <p:cNvPr id="199" name="Shape 199"/>
          <p:cNvSpPr/>
          <p:nvPr/>
        </p:nvSpPr>
        <p:spPr>
          <a:xfrm>
            <a:off x="736675" y="2322233"/>
            <a:ext cx="2241600" cy="385499"/>
          </a:xfrm>
          <a:prstGeom prst="roundRect">
            <a:avLst>
              <a:gd name="adj" fmla="val 16667"/>
            </a:avLst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736675" y="2801300"/>
            <a:ext cx="5610205" cy="10164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i="1" dirty="0"/>
              <a:t>is similar to</a:t>
            </a:r>
            <a:r>
              <a:rPr lang="en" sz="1800" dirty="0"/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Let x be 1, and y be 1. Then, the result of x + y is </a:t>
            </a:r>
            <a:r>
              <a:rPr lang="en" sz="1800" dirty="0" smtClean="0"/>
              <a:t>2</a:t>
            </a:r>
            <a:r>
              <a:rPr lang="en-US" sz="1800" dirty="0" smtClean="0"/>
              <a:t>.</a:t>
            </a:r>
            <a:endParaRPr lang="en" sz="1800" dirty="0"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259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rgbClr val="FFFFFF"/>
                </a:solidFill>
              </a:rPr>
              <a:t>Variable Definition and Usage in Varlang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0" y="464800"/>
            <a:ext cx="9144000" cy="639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406334" y="1375799"/>
            <a:ext cx="6181816" cy="3120855"/>
            <a:chOff x="791850" y="2022050"/>
            <a:chExt cx="4454400" cy="2340700"/>
          </a:xfrm>
        </p:grpSpPr>
        <p:pic>
          <p:nvPicPr>
            <p:cNvPr id="195" name="Shape 19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91850" y="2305350"/>
              <a:ext cx="3810000" cy="2057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Shape 196"/>
            <p:cNvSpPr/>
            <p:nvPr/>
          </p:nvSpPr>
          <p:spPr>
            <a:xfrm>
              <a:off x="4695600" y="2305350"/>
              <a:ext cx="376799" cy="2057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dirty="0"/>
                <a:t>1</a:t>
              </a:r>
            </a:p>
            <a:p>
              <a:pPr lvl="0" algn="ctr" rtl="0">
                <a:spcBef>
                  <a:spcPts val="0"/>
                </a:spcBef>
                <a:buNone/>
              </a:pPr>
              <a:endParaRPr dirty="0"/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dirty="0"/>
                <a:t>2</a:t>
              </a:r>
            </a:p>
            <a:p>
              <a:pPr lvl="0" algn="ctr" rtl="0">
                <a:spcBef>
                  <a:spcPts val="0"/>
                </a:spcBef>
                <a:buNone/>
              </a:pPr>
              <a:endParaRPr dirty="0"/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dirty="0"/>
                <a:t>3</a:t>
              </a:r>
            </a:p>
            <a:p>
              <a:pPr lvl="0" algn="ctr" rtl="0">
                <a:spcBef>
                  <a:spcPts val="0"/>
                </a:spcBef>
                <a:buNone/>
              </a:pPr>
              <a:endParaRPr dirty="0"/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dirty="0"/>
                <a:t>4</a:t>
              </a:r>
            </a:p>
            <a:p>
              <a:pPr lvl="0" algn="ctr" rtl="0">
                <a:spcBef>
                  <a:spcPts val="0"/>
                </a:spcBef>
                <a:buNone/>
              </a:pPr>
              <a:endParaRPr dirty="0"/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dirty="0"/>
                <a:t>5</a:t>
              </a:r>
            </a:p>
          </p:txBody>
        </p:sp>
        <p:sp>
          <p:nvSpPr>
            <p:cNvPr id="197" name="Shape 197"/>
            <p:cNvSpPr/>
            <p:nvPr/>
          </p:nvSpPr>
          <p:spPr>
            <a:xfrm>
              <a:off x="791850" y="2022050"/>
              <a:ext cx="2251799" cy="2832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Expressions</a:t>
              </a:r>
            </a:p>
          </p:txBody>
        </p:sp>
        <p:sp>
          <p:nvSpPr>
            <p:cNvPr id="198" name="Shape 198"/>
            <p:cNvSpPr/>
            <p:nvPr/>
          </p:nvSpPr>
          <p:spPr>
            <a:xfrm>
              <a:off x="4521750" y="2022050"/>
              <a:ext cx="724500" cy="2832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output</a:t>
              </a:r>
            </a:p>
          </p:txBody>
        </p:sp>
      </p:grp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259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rgbClr val="FFFFFF"/>
                </a:solidFill>
              </a:rPr>
              <a:t>Variable Definition and Usage in Varlang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34" y="4788122"/>
            <a:ext cx="1727266" cy="18617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31008" y="5491978"/>
            <a:ext cx="505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What is the output?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0159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4822" y="2784257"/>
            <a:ext cx="4846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Variable Scoping 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485" y="1906776"/>
            <a:ext cx="2582015" cy="175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8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599"/>
            <a:ext cx="9144000" cy="609599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Variable Scoping 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9990" y="1326158"/>
            <a:ext cx="790401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Match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identifiers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' declaration with uses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Visibility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of an entity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Binding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between declaration and uses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The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scope of an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identifier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is the portion of a program in which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that identifier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is accessible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The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same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identifier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may refer to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different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things in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different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parts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of the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program: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Different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scopes for same name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don’t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overlap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An identifier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may have restricted scope</a:t>
            </a:r>
          </a:p>
        </p:txBody>
      </p:sp>
    </p:spTree>
    <p:extLst>
      <p:ext uri="{BB962C8B-B14F-4D97-AF65-F5344CB8AC3E}">
        <p14:creationId xmlns:p14="http://schemas.microsoft.com/office/powerpoint/2010/main" val="8150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0" y="977418"/>
            <a:ext cx="9144000" cy="639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 dirty="0">
                <a:solidFill>
                  <a:srgbClr val="FFFFFF"/>
                </a:solidFill>
              </a:rPr>
              <a:t>Effect of variable definition until the next variable definition with the same name</a:t>
            </a:r>
          </a:p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endParaRPr lang="en" sz="3200" b="1" i="1" dirty="0" smtClean="0">
              <a:solidFill>
                <a:srgbClr val="FFFFFF"/>
              </a:solidFill>
            </a:endParaRPr>
          </a:p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 b="1" i="1" dirty="0" smtClean="0">
                <a:solidFill>
                  <a:srgbClr val="FFFFFF"/>
                </a:solidFill>
              </a:rPr>
              <a:t>Scoping </a:t>
            </a:r>
            <a:r>
              <a:rPr lang="en" sz="3200" b="1" i="1" dirty="0">
                <a:solidFill>
                  <a:srgbClr val="FFFFFF"/>
                </a:solidFill>
              </a:rPr>
              <a:t>rule</a:t>
            </a:r>
            <a:r>
              <a:rPr lang="en" sz="3200" dirty="0">
                <a:solidFill>
                  <a:srgbClr val="FFFFFF"/>
                </a:solidFill>
              </a:rPr>
              <a:t>: variable definitions supersede previous definitions and remain effective until the next variable definition with the same name</a:t>
            </a:r>
          </a:p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endParaRPr lang="en" sz="3200" dirty="0" smtClean="0">
              <a:solidFill>
                <a:srgbClr val="FFFFFF"/>
              </a:solidFill>
            </a:endParaRPr>
          </a:p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 dirty="0" smtClean="0">
                <a:solidFill>
                  <a:srgbClr val="FFFFFF"/>
                </a:solidFill>
              </a:rPr>
              <a:t>Varlang </a:t>
            </a:r>
            <a:r>
              <a:rPr lang="en" sz="3200" dirty="0">
                <a:solidFill>
                  <a:srgbClr val="FFFFFF"/>
                </a:solidFill>
              </a:rPr>
              <a:t>uses </a:t>
            </a:r>
            <a:r>
              <a:rPr lang="en" sz="3200" b="1" dirty="0">
                <a:solidFill>
                  <a:srgbClr val="FF0000"/>
                </a:solidFill>
              </a:rPr>
              <a:t>lexical </a:t>
            </a:r>
            <a:r>
              <a:rPr lang="en" sz="3200" b="1" dirty="0" smtClean="0">
                <a:solidFill>
                  <a:srgbClr val="FF0000"/>
                </a:solidFill>
              </a:rPr>
              <a:t>scoping, also call static scoping </a:t>
            </a:r>
          </a:p>
          <a:p>
            <a:pPr marL="457200" lvl="0" indent="-431800">
              <a:buClr>
                <a:srgbClr val="FFFFFF"/>
              </a:buClr>
              <a:buSzPct val="100000"/>
            </a:pPr>
            <a:r>
              <a:rPr lang="en" sz="3200" dirty="0" smtClean="0">
                <a:solidFill>
                  <a:srgbClr val="FFFFFF"/>
                </a:solidFill>
              </a:rPr>
              <a:t>in </a:t>
            </a:r>
            <a:r>
              <a:rPr lang="en" sz="3200" dirty="0">
                <a:solidFill>
                  <a:srgbClr val="FFFFFF"/>
                </a:solidFill>
              </a:rPr>
              <a:t>C, C++, Java using ‘{‘ and ‘}’</a:t>
            </a:r>
          </a:p>
          <a:p>
            <a:pPr marL="914400" lvl="1" indent="-431800">
              <a:buClr>
                <a:srgbClr val="FFFFFF"/>
              </a:buClr>
              <a:buSzPct val="100000"/>
            </a:pPr>
            <a:r>
              <a:rPr lang="en" sz="3200" dirty="0">
                <a:solidFill>
                  <a:srgbClr val="FFFFFF"/>
                </a:solidFill>
              </a:rPr>
              <a:t>e.g. </a:t>
            </a:r>
            <a:r>
              <a:rPr lang="en" sz="3200" i="1" dirty="0">
                <a:solidFill>
                  <a:srgbClr val="FFFFFF"/>
                </a:solidFill>
              </a:rPr>
              <a:t>int x = 1; { int x = 42; res = x + 1; }</a:t>
            </a:r>
          </a:p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endParaRPr lang="en" sz="32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0" y="304799"/>
            <a:ext cx="91440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000" b="1" dirty="0" smtClean="0">
                <a:solidFill>
                  <a:srgbClr val="FFFFFF"/>
                </a:solidFill>
              </a:rPr>
              <a:t>Lexical or Static Scoping</a:t>
            </a:r>
            <a:endParaRPr lang="en" sz="40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7827" y="2178014"/>
            <a:ext cx="79683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Variable</a:t>
            </a:r>
          </a:p>
          <a:p>
            <a:pPr algn="ctr"/>
            <a:endParaRPr lang="en-US" sz="3600" dirty="0" smtClean="0">
              <a:solidFill>
                <a:schemeClr val="bg1"/>
              </a:solidFill>
            </a:endParaRP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Means of  Abstraction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73" y="4646821"/>
            <a:ext cx="2116385" cy="177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9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0" y="464800"/>
            <a:ext cx="9144000" cy="639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>
                <a:solidFill>
                  <a:srgbClr val="FFFFFF"/>
                </a:solidFill>
              </a:rPr>
              <a:t>Consider the expression below with x and y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000">
                <a:solidFill>
                  <a:srgbClr val="FFFFFF"/>
                </a:solidFill>
              </a:rPr>
              <a:t>Variable Scoping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78" y="1664973"/>
            <a:ext cx="2467825" cy="22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0" y="464800"/>
            <a:ext cx="9144000" cy="639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>
                <a:solidFill>
                  <a:srgbClr val="FFFFFF"/>
                </a:solidFill>
              </a:rPr>
              <a:t>Consider the expression below with x and y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1893300" y="1937933"/>
            <a:ext cx="638099" cy="428100"/>
          </a:xfrm>
          <a:prstGeom prst="roundRect">
            <a:avLst>
              <a:gd name="adj" fmla="val 16667"/>
            </a:avLst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3276600" y="1847183"/>
            <a:ext cx="2134499" cy="6095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definition of y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000">
                <a:solidFill>
                  <a:srgbClr val="FFFFFF"/>
                </a:solidFill>
              </a:rPr>
              <a:t>Variable Scoping</a:t>
            </a:r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78" y="1664973"/>
            <a:ext cx="2467825" cy="22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0" y="464800"/>
            <a:ext cx="9144000" cy="639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>
                <a:solidFill>
                  <a:srgbClr val="FFFFFF"/>
                </a:solidFill>
              </a:rPr>
              <a:t>Consider the expression below with x and y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3253225" y="3277658"/>
            <a:ext cx="2134499" cy="6095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scope of y</a:t>
            </a:r>
          </a:p>
        </p:txBody>
      </p:sp>
      <p:sp>
        <p:nvSpPr>
          <p:cNvPr id="230" name="Shape 230"/>
          <p:cNvSpPr/>
          <p:nvPr/>
        </p:nvSpPr>
        <p:spPr>
          <a:xfrm>
            <a:off x="3253225" y="1858858"/>
            <a:ext cx="2134499" cy="6095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definition of y</a:t>
            </a:r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828" y="1664973"/>
            <a:ext cx="2467825" cy="22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000">
                <a:solidFill>
                  <a:srgbClr val="FFFFFF"/>
                </a:solidFill>
              </a:rPr>
              <a:t>Variable Scoping</a:t>
            </a:r>
          </a:p>
        </p:txBody>
      </p:sp>
      <p:sp>
        <p:nvSpPr>
          <p:cNvPr id="233" name="Shape 233"/>
          <p:cNvSpPr/>
          <p:nvPr/>
        </p:nvSpPr>
        <p:spPr>
          <a:xfrm>
            <a:off x="687862" y="1626662"/>
            <a:ext cx="2205599" cy="2298900"/>
          </a:xfrm>
          <a:prstGeom prst="roundRect">
            <a:avLst>
              <a:gd name="adj" fmla="val 16667"/>
            </a:avLst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1869925" y="1949608"/>
            <a:ext cx="638099" cy="428100"/>
          </a:xfrm>
          <a:prstGeom prst="roundRect">
            <a:avLst>
              <a:gd name="adj" fmla="val 16667"/>
            </a:avLst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000">
                <a:solidFill>
                  <a:srgbClr val="FFFFFF"/>
                </a:solidFill>
              </a:rPr>
              <a:t>Variable Scoping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0" y="464800"/>
            <a:ext cx="9144000" cy="639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>
                <a:solidFill>
                  <a:srgbClr val="FFFFFF"/>
                </a:solidFill>
              </a:rPr>
              <a:t>Consider the expression below with x and y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3299975" y="1862383"/>
            <a:ext cx="2134499" cy="6095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definition1 of x</a:t>
            </a:r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78" y="1664973"/>
            <a:ext cx="2467825" cy="22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/>
          <p:nvPr/>
        </p:nvSpPr>
        <p:spPr>
          <a:xfrm>
            <a:off x="1253650" y="1951033"/>
            <a:ext cx="594300" cy="432299"/>
          </a:xfrm>
          <a:prstGeom prst="roundRect">
            <a:avLst>
              <a:gd name="adj" fmla="val 16667"/>
            </a:avLst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000">
                <a:solidFill>
                  <a:srgbClr val="FFFFFF"/>
                </a:solidFill>
              </a:rPr>
              <a:t>Variable Scoping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0" y="464800"/>
            <a:ext cx="9144000" cy="639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>
                <a:solidFill>
                  <a:srgbClr val="FFFFFF"/>
                </a:solidFill>
              </a:rPr>
              <a:t>Consider the expression below with x and y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3276600" y="1817133"/>
            <a:ext cx="2134499" cy="6095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definition1 of x</a:t>
            </a:r>
          </a:p>
        </p:txBody>
      </p:sp>
      <p:sp>
        <p:nvSpPr>
          <p:cNvPr id="251" name="Shape 251"/>
          <p:cNvSpPr/>
          <p:nvPr/>
        </p:nvSpPr>
        <p:spPr>
          <a:xfrm>
            <a:off x="3276600" y="3356658"/>
            <a:ext cx="2134499" cy="6095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scope of x</a:t>
            </a:r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78" y="1664973"/>
            <a:ext cx="2467825" cy="22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/>
          <p:nvPr/>
        </p:nvSpPr>
        <p:spPr>
          <a:xfrm>
            <a:off x="772200" y="1626675"/>
            <a:ext cx="2182200" cy="2260499"/>
          </a:xfrm>
          <a:prstGeom prst="roundRect">
            <a:avLst>
              <a:gd name="adj" fmla="val 16667"/>
            </a:avLst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1253625" y="1905783"/>
            <a:ext cx="594300" cy="432299"/>
          </a:xfrm>
          <a:prstGeom prst="roundRect">
            <a:avLst>
              <a:gd name="adj" fmla="val 16667"/>
            </a:avLst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000">
                <a:solidFill>
                  <a:srgbClr val="FFFFFF"/>
                </a:solidFill>
              </a:rPr>
              <a:t>Variable Scoping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0" y="464800"/>
            <a:ext cx="9144000" cy="639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>
                <a:solidFill>
                  <a:srgbClr val="FFFFFF"/>
                </a:solidFill>
              </a:rPr>
              <a:t>Consider the expression below with x and y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3294100" y="2471333"/>
            <a:ext cx="2134499" cy="6095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definition2 of x</a:t>
            </a:r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78" y="1664973"/>
            <a:ext cx="2467825" cy="22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/>
          <p:nvPr/>
        </p:nvSpPr>
        <p:spPr>
          <a:xfrm>
            <a:off x="1470700" y="2559975"/>
            <a:ext cx="1230300" cy="432299"/>
          </a:xfrm>
          <a:prstGeom prst="roundRect">
            <a:avLst>
              <a:gd name="adj" fmla="val 16667"/>
            </a:avLst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000">
                <a:solidFill>
                  <a:srgbClr val="FFFFFF"/>
                </a:solidFill>
              </a:rPr>
              <a:t>Variable Scoping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0" y="464800"/>
            <a:ext cx="9144000" cy="639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>
                <a:solidFill>
                  <a:srgbClr val="FFFFFF"/>
                </a:solidFill>
              </a:rPr>
              <a:t>Consider the expression below with x and y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3256150" y="2992283"/>
            <a:ext cx="2134499" cy="6095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Scope of x</a:t>
            </a:r>
          </a:p>
        </p:txBody>
      </p:sp>
      <p:sp>
        <p:nvSpPr>
          <p:cNvPr id="271" name="Shape 271"/>
          <p:cNvSpPr/>
          <p:nvPr/>
        </p:nvSpPr>
        <p:spPr>
          <a:xfrm>
            <a:off x="3256150" y="2471320"/>
            <a:ext cx="2134499" cy="6095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definition2 of x</a:t>
            </a:r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78" y="1664973"/>
            <a:ext cx="2467825" cy="22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1421954" y="2559975"/>
            <a:ext cx="1310699" cy="432299"/>
          </a:xfrm>
          <a:prstGeom prst="roundRect">
            <a:avLst>
              <a:gd name="adj" fmla="val 16667"/>
            </a:avLst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1244875" y="2894675"/>
            <a:ext cx="868499" cy="432299"/>
          </a:xfrm>
          <a:prstGeom prst="roundRect">
            <a:avLst>
              <a:gd name="adj" fmla="val 16667"/>
            </a:avLst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0" y="464800"/>
            <a:ext cx="9144000" cy="639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>
                <a:solidFill>
                  <a:srgbClr val="FFFFFF"/>
                </a:solidFill>
              </a:rPr>
              <a:t>Consider the expression below with x and y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78" y="1664973"/>
            <a:ext cx="2467825" cy="22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/>
          <p:nvPr/>
        </p:nvSpPr>
        <p:spPr>
          <a:xfrm>
            <a:off x="3203575" y="1932524"/>
            <a:ext cx="2134499" cy="4010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x = 1, y = 1</a:t>
            </a:r>
          </a:p>
        </p:txBody>
      </p:sp>
      <p:sp>
        <p:nvSpPr>
          <p:cNvPr id="282" name="Shape 282"/>
          <p:cNvSpPr/>
          <p:nvPr/>
        </p:nvSpPr>
        <p:spPr>
          <a:xfrm>
            <a:off x="790425" y="2074733"/>
            <a:ext cx="183899" cy="1166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000">
                <a:solidFill>
                  <a:srgbClr val="FFFFFF"/>
                </a:solidFill>
              </a:rPr>
              <a:t>Variable Scoping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0" y="464800"/>
            <a:ext cx="9144000" cy="639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 dirty="0">
                <a:solidFill>
                  <a:srgbClr val="FFFFFF"/>
                </a:solidFill>
              </a:rPr>
              <a:t>Consider the expression below with x and y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78" y="1664973"/>
            <a:ext cx="2467825" cy="22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Shape 290"/>
          <p:cNvSpPr/>
          <p:nvPr/>
        </p:nvSpPr>
        <p:spPr>
          <a:xfrm>
            <a:off x="3203575" y="1932524"/>
            <a:ext cx="2134499" cy="4010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x = 1, y = 1</a:t>
            </a:r>
          </a:p>
        </p:txBody>
      </p:sp>
      <p:sp>
        <p:nvSpPr>
          <p:cNvPr id="291" name="Shape 291"/>
          <p:cNvSpPr/>
          <p:nvPr/>
        </p:nvSpPr>
        <p:spPr>
          <a:xfrm>
            <a:off x="3203575" y="2528808"/>
            <a:ext cx="2134499" cy="4010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/>
              <a:t>x = </a:t>
            </a:r>
            <a:r>
              <a:rPr lang="en-US" sz="1800" dirty="0" smtClean="0"/>
              <a:t>3</a:t>
            </a:r>
            <a:r>
              <a:rPr lang="en" sz="1800" dirty="0" smtClean="0"/>
              <a:t>, </a:t>
            </a:r>
            <a:r>
              <a:rPr lang="en" sz="1800" dirty="0"/>
              <a:t>y = 1</a:t>
            </a:r>
          </a:p>
        </p:txBody>
      </p:sp>
      <p:sp>
        <p:nvSpPr>
          <p:cNvPr id="292" name="Shape 292"/>
          <p:cNvSpPr/>
          <p:nvPr/>
        </p:nvSpPr>
        <p:spPr>
          <a:xfrm>
            <a:off x="837150" y="2717770"/>
            <a:ext cx="183899" cy="1166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000">
                <a:solidFill>
                  <a:srgbClr val="FFFFFF"/>
                </a:solidFill>
              </a:rPr>
              <a:t>Variable Scoping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0" y="464800"/>
            <a:ext cx="9144000" cy="639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 dirty="0">
                <a:solidFill>
                  <a:srgbClr val="FFFFFF"/>
                </a:solidFill>
              </a:rPr>
              <a:t>Consider the expression below with x and y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78" y="1664973"/>
            <a:ext cx="2467825" cy="22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/>
          <p:nvPr/>
        </p:nvSpPr>
        <p:spPr>
          <a:xfrm>
            <a:off x="3203575" y="1932524"/>
            <a:ext cx="2134499" cy="4010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x = 1, y = 1</a:t>
            </a:r>
          </a:p>
        </p:txBody>
      </p:sp>
      <p:sp>
        <p:nvSpPr>
          <p:cNvPr id="301" name="Shape 301"/>
          <p:cNvSpPr/>
          <p:nvPr/>
        </p:nvSpPr>
        <p:spPr>
          <a:xfrm>
            <a:off x="3203575" y="2528808"/>
            <a:ext cx="2134499" cy="4010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/>
              <a:t>x = </a:t>
            </a:r>
            <a:r>
              <a:rPr lang="en-US" sz="1800" dirty="0" smtClean="0"/>
              <a:t>3</a:t>
            </a:r>
            <a:r>
              <a:rPr lang="en" sz="1800" dirty="0" smtClean="0"/>
              <a:t>, </a:t>
            </a:r>
            <a:r>
              <a:rPr lang="en" sz="1800" dirty="0"/>
              <a:t>y = 1</a:t>
            </a:r>
          </a:p>
        </p:txBody>
      </p:sp>
      <p:sp>
        <p:nvSpPr>
          <p:cNvPr id="302" name="Shape 302"/>
          <p:cNvSpPr/>
          <p:nvPr/>
        </p:nvSpPr>
        <p:spPr>
          <a:xfrm>
            <a:off x="3203575" y="2929896"/>
            <a:ext cx="2134499" cy="4010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/>
              <a:t>x = </a:t>
            </a:r>
            <a:r>
              <a:rPr lang="en-US" sz="1800" dirty="0" smtClean="0"/>
              <a:t>3</a:t>
            </a:r>
            <a:r>
              <a:rPr lang="en" sz="1800" dirty="0" smtClean="0"/>
              <a:t>, </a:t>
            </a:r>
            <a:r>
              <a:rPr lang="en" sz="1800" dirty="0"/>
              <a:t>y = 1</a:t>
            </a:r>
          </a:p>
        </p:txBody>
      </p:sp>
      <p:sp>
        <p:nvSpPr>
          <p:cNvPr id="303" name="Shape 303"/>
          <p:cNvSpPr/>
          <p:nvPr/>
        </p:nvSpPr>
        <p:spPr>
          <a:xfrm>
            <a:off x="837150" y="3072108"/>
            <a:ext cx="183899" cy="1166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000">
                <a:solidFill>
                  <a:srgbClr val="FFFFFF"/>
                </a:solidFill>
              </a:rPr>
              <a:t>Variable Scoping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Baskerville" pitchFamily="-65" charset="0"/>
                <a:ea typeface="ＭＳ Ｐゴシック" pitchFamily="-65" charset="-128"/>
                <a:cs typeface="ＭＳ Ｐゴシック" pitchFamily="-65" charset="-128"/>
              </a:rPr>
              <a:t>Revisit: Parts of a Language</a:t>
            </a:r>
          </a:p>
        </p:txBody>
      </p:sp>
      <p:sp>
        <p:nvSpPr>
          <p:cNvPr id="43018" name="Content Placeholder 2"/>
          <p:cNvSpPr>
            <a:spLocks noGrp="1"/>
          </p:cNvSpPr>
          <p:nvPr>
            <p:ph idx="1"/>
          </p:nvPr>
        </p:nvSpPr>
        <p:spPr>
          <a:xfrm>
            <a:off x="-228600" y="762000"/>
            <a:ext cx="2743200" cy="1905000"/>
          </a:xfrm>
        </p:spPr>
        <p:txBody>
          <a:bodyPr/>
          <a:lstStyle/>
          <a:p>
            <a:pPr>
              <a:buFont typeface="Wingdings" pitchFamily="-65" charset="2"/>
              <a:buNone/>
            </a:pPr>
            <a:r>
              <a:rPr lang="en-US" sz="2800" i="1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  Means of:</a:t>
            </a:r>
            <a:r>
              <a:rPr lang="en-US" sz="280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lang="en-US" sz="2800" smtClean="0">
                <a:solidFill>
                  <a:srgbClr val="FF0000"/>
                </a:solidFill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Computation</a:t>
            </a:r>
            <a:r>
              <a:rPr lang="en-US" sz="2800" smtClean="0">
                <a:solidFill>
                  <a:srgbClr val="008000"/>
                </a:solidFill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Combination</a:t>
            </a:r>
            <a:r>
              <a:rPr lang="en-US" sz="2800" smtClean="0">
                <a:solidFill>
                  <a:srgbClr val="0000FF"/>
                </a:solidFill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Abstraction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93272" y="3214255"/>
            <a:ext cx="7765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X =  200 + 300;</a:t>
            </a:r>
          </a:p>
          <a:p>
            <a:r>
              <a:rPr lang="en-US" sz="3600" b="1" dirty="0" smtClean="0">
                <a:solidFill>
                  <a:schemeClr val="bg1"/>
                </a:solidFill>
              </a:rPr>
              <a:t>X = x- 50;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350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0" y="464800"/>
            <a:ext cx="9144000" cy="639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 dirty="0">
                <a:solidFill>
                  <a:srgbClr val="FFFFFF"/>
                </a:solidFill>
              </a:rPr>
              <a:t>Consider the expression below with x and y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78" y="1664973"/>
            <a:ext cx="2467825" cy="22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/>
          <p:nvPr/>
        </p:nvSpPr>
        <p:spPr>
          <a:xfrm>
            <a:off x="3203575" y="1932524"/>
            <a:ext cx="2134499" cy="4010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x = 1, y = 1</a:t>
            </a:r>
          </a:p>
        </p:txBody>
      </p:sp>
      <p:sp>
        <p:nvSpPr>
          <p:cNvPr id="312" name="Shape 312"/>
          <p:cNvSpPr/>
          <p:nvPr/>
        </p:nvSpPr>
        <p:spPr>
          <a:xfrm>
            <a:off x="3203575" y="2528808"/>
            <a:ext cx="2134499" cy="4010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/>
              <a:t>x = </a:t>
            </a:r>
            <a:r>
              <a:rPr lang="en-US" sz="1800" dirty="0" smtClean="0"/>
              <a:t>3</a:t>
            </a:r>
            <a:r>
              <a:rPr lang="en" sz="1800" dirty="0" smtClean="0"/>
              <a:t>, </a:t>
            </a:r>
            <a:r>
              <a:rPr lang="en" sz="1800" dirty="0"/>
              <a:t>y = 1</a:t>
            </a:r>
          </a:p>
        </p:txBody>
      </p:sp>
      <p:sp>
        <p:nvSpPr>
          <p:cNvPr id="313" name="Shape 313"/>
          <p:cNvSpPr/>
          <p:nvPr/>
        </p:nvSpPr>
        <p:spPr>
          <a:xfrm>
            <a:off x="3203575" y="2929896"/>
            <a:ext cx="2134499" cy="4010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/>
              <a:t>x = </a:t>
            </a:r>
            <a:r>
              <a:rPr lang="en-US" sz="1800" dirty="0" smtClean="0"/>
              <a:t>3</a:t>
            </a:r>
            <a:r>
              <a:rPr lang="en" sz="1800" dirty="0" smtClean="0"/>
              <a:t>, </a:t>
            </a:r>
            <a:r>
              <a:rPr lang="en" sz="1800" dirty="0"/>
              <a:t>y = 1</a:t>
            </a:r>
          </a:p>
        </p:txBody>
      </p:sp>
      <p:sp>
        <p:nvSpPr>
          <p:cNvPr id="314" name="Shape 314"/>
          <p:cNvSpPr/>
          <p:nvPr/>
        </p:nvSpPr>
        <p:spPr>
          <a:xfrm>
            <a:off x="3203575" y="3460887"/>
            <a:ext cx="2134499" cy="4010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x = 1, y = 1</a:t>
            </a:r>
          </a:p>
        </p:txBody>
      </p:sp>
      <p:sp>
        <p:nvSpPr>
          <p:cNvPr id="315" name="Shape 315"/>
          <p:cNvSpPr/>
          <p:nvPr/>
        </p:nvSpPr>
        <p:spPr>
          <a:xfrm>
            <a:off x="673575" y="3603108"/>
            <a:ext cx="183899" cy="1166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000">
                <a:solidFill>
                  <a:srgbClr val="FFFFFF"/>
                </a:solidFill>
              </a:rPr>
              <a:t>Variable Scoping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8788"/>
            <a:ext cx="9144000" cy="609599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A hole in the Scope 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3578" y="4710042"/>
            <a:ext cx="73282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>Redefine a name creates a “hole”: 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>So the </a:t>
            </a:r>
            <a:r>
              <a:rPr lang="en-US" sz="2800" b="1" dirty="0">
                <a:solidFill>
                  <a:schemeClr val="bg1"/>
                </a:solidFill>
                <a:latin typeface="+mn-lt"/>
              </a:rPr>
              <a:t>expression (+ x y) is a hole in the scope of the first definition of </a:t>
            </a:r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>x</a:t>
            </a:r>
            <a:endParaRPr lang="en-US" sz="28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Shape 3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0332" y="1978481"/>
            <a:ext cx="2467825" cy="222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268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0" y="464800"/>
            <a:ext cx="9144000" cy="639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 b="1" i="1" dirty="0">
                <a:solidFill>
                  <a:srgbClr val="FF0000"/>
                </a:solidFill>
              </a:rPr>
              <a:t>free variable</a:t>
            </a:r>
            <a:r>
              <a:rPr lang="en" sz="3200" dirty="0">
                <a:solidFill>
                  <a:srgbClr val="FFFFFF"/>
                </a:solidFill>
              </a:rPr>
              <a:t>, a variable occurs free in an expression </a:t>
            </a:r>
          </a:p>
          <a:p>
            <a:pPr marL="914400" lvl="1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◉"/>
            </a:pPr>
            <a:r>
              <a:rPr lang="en" sz="3200" dirty="0">
                <a:solidFill>
                  <a:srgbClr val="FFFFFF"/>
                </a:solidFill>
              </a:rPr>
              <a:t>if it is not defined by an enclosing let expression</a:t>
            </a:r>
          </a:p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 dirty="0">
                <a:solidFill>
                  <a:srgbClr val="FFFFFF"/>
                </a:solidFill>
              </a:rPr>
              <a:t>in program “</a:t>
            </a:r>
            <a:r>
              <a:rPr lang="en" sz="3200" i="1" dirty="0">
                <a:solidFill>
                  <a:srgbClr val="FFFFFF"/>
                </a:solidFill>
              </a:rPr>
              <a:t>x</a:t>
            </a:r>
            <a:r>
              <a:rPr lang="en" sz="3200" dirty="0">
                <a:solidFill>
                  <a:srgbClr val="FFFFFF"/>
                </a:solidFill>
              </a:rPr>
              <a:t>”, </a:t>
            </a:r>
          </a:p>
          <a:p>
            <a:pPr marL="914400" lvl="1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◉"/>
            </a:pPr>
            <a:r>
              <a:rPr lang="en" sz="3200" dirty="0">
                <a:solidFill>
                  <a:srgbClr val="FFFFFF"/>
                </a:solidFill>
              </a:rPr>
              <a:t>the variable x occurs free</a:t>
            </a:r>
          </a:p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 dirty="0">
                <a:solidFill>
                  <a:srgbClr val="FFFFFF"/>
                </a:solidFill>
              </a:rPr>
              <a:t>in program “</a:t>
            </a:r>
            <a:r>
              <a:rPr lang="en" sz="3200" i="1" dirty="0">
                <a:solidFill>
                  <a:srgbClr val="FFFFFF"/>
                </a:solidFill>
              </a:rPr>
              <a:t>(let ((x 1)) x)</a:t>
            </a:r>
            <a:r>
              <a:rPr lang="en" sz="3200" dirty="0">
                <a:solidFill>
                  <a:srgbClr val="FFFFFF"/>
                </a:solidFill>
              </a:rPr>
              <a:t>”, </a:t>
            </a:r>
          </a:p>
          <a:p>
            <a:pPr marL="914400" lvl="1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◉"/>
            </a:pPr>
            <a:r>
              <a:rPr lang="en" sz="3200" dirty="0">
                <a:solidFill>
                  <a:srgbClr val="FFFFFF"/>
                </a:solidFill>
              </a:rPr>
              <a:t>x is bound in enclosing let expression, hence x is not free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000" dirty="0" smtClean="0">
                <a:solidFill>
                  <a:srgbClr val="FFFFFF"/>
                </a:solidFill>
              </a:rPr>
              <a:t>Free variable and bound variable</a:t>
            </a:r>
            <a:endParaRPr lang="en" sz="4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60614" y="2784256"/>
            <a:ext cx="4846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VarLang</a:t>
            </a:r>
            <a:r>
              <a:rPr lang="en-US" sz="3600" dirty="0" smtClean="0">
                <a:solidFill>
                  <a:schemeClr val="bg1"/>
                </a:solidFill>
              </a:rPr>
              <a:t> Grammar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418" y="3999691"/>
            <a:ext cx="2387036" cy="240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3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000" dirty="0">
                <a:solidFill>
                  <a:srgbClr val="FFFFFF"/>
                </a:solidFill>
              </a:rPr>
              <a:t>Varlang </a:t>
            </a:r>
            <a:r>
              <a:rPr lang="en" sz="4000" dirty="0" smtClean="0">
                <a:solidFill>
                  <a:srgbClr val="FFFFFF"/>
                </a:solidFill>
              </a:rPr>
              <a:t>Grammar</a:t>
            </a:r>
            <a:endParaRPr lang="en" sz="4000" dirty="0">
              <a:solidFill>
                <a:srgbClr val="FFFFFF"/>
              </a:solidFill>
            </a:endParaRP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0" y="464800"/>
            <a:ext cx="9144000" cy="639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50" y="1319700"/>
            <a:ext cx="5631899" cy="405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000" dirty="0">
                <a:solidFill>
                  <a:srgbClr val="FFFFFF"/>
                </a:solidFill>
              </a:rPr>
              <a:t>Varlang </a:t>
            </a:r>
            <a:r>
              <a:rPr lang="en" sz="4000" dirty="0" smtClean="0">
                <a:solidFill>
                  <a:srgbClr val="FFFFFF"/>
                </a:solidFill>
              </a:rPr>
              <a:t>Grammar</a:t>
            </a:r>
            <a:endParaRPr lang="en" sz="4000" dirty="0">
              <a:solidFill>
                <a:srgbClr val="FFFFFF"/>
              </a:solidFill>
            </a:endParaRP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0" y="464800"/>
            <a:ext cx="9144000" cy="639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50" y="1319700"/>
            <a:ext cx="5631899" cy="4051824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Shape 330"/>
          <p:cNvSpPr/>
          <p:nvPr/>
        </p:nvSpPr>
        <p:spPr>
          <a:xfrm>
            <a:off x="5887800" y="1165600"/>
            <a:ext cx="3256199" cy="52922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The rule for program is same as </a:t>
            </a:r>
            <a:r>
              <a:rPr lang="en" sz="1800" i="1" u="sng">
                <a:solidFill>
                  <a:srgbClr val="0000FF"/>
                </a:solidFill>
              </a:rPr>
              <a:t>Arithlang</a:t>
            </a:r>
            <a:r>
              <a:rPr lang="en" sz="1800"/>
              <a:t> and highlighted additions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The rule for </a:t>
            </a:r>
            <a:r>
              <a:rPr lang="en" sz="1800" i="1"/>
              <a:t>exp</a:t>
            </a:r>
            <a:r>
              <a:rPr lang="en" sz="1800"/>
              <a:t> has two additions: </a:t>
            </a:r>
            <a:r>
              <a:rPr lang="en" sz="1800" i="1">
                <a:solidFill>
                  <a:srgbClr val="0000FF"/>
                </a:solidFill>
              </a:rPr>
              <a:t>varexp</a:t>
            </a:r>
            <a:r>
              <a:rPr lang="en" sz="1800"/>
              <a:t> and </a:t>
            </a:r>
            <a:r>
              <a:rPr lang="en" sz="1800" i="1">
                <a:solidFill>
                  <a:srgbClr val="0000FF"/>
                </a:solidFill>
              </a:rPr>
              <a:t>letexp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i="1">
                <a:solidFill>
                  <a:srgbClr val="0000FF"/>
                </a:solidFill>
              </a:rPr>
              <a:t>varexp</a:t>
            </a:r>
            <a:r>
              <a:rPr lang="en" sz="1800"/>
              <a:t> rule: variable can be identifier; ‘a1’ is valid; ‘1a’ is invalid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i="1">
                <a:solidFill>
                  <a:srgbClr val="0000FF"/>
                </a:solidFill>
              </a:rPr>
              <a:t>letexp</a:t>
            </a:r>
            <a:r>
              <a:rPr lang="en" sz="1800"/>
              <a:t> rule: 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800"/>
              <a:t>begins with ‘</a:t>
            </a:r>
            <a:r>
              <a:rPr lang="en" sz="1800" i="1">
                <a:solidFill>
                  <a:srgbClr val="0000FF"/>
                </a:solidFill>
              </a:rPr>
              <a:t>(let</a:t>
            </a:r>
            <a:r>
              <a:rPr lang="en" sz="1800"/>
              <a:t>’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800"/>
              <a:t>ends with ‘</a:t>
            </a:r>
            <a:r>
              <a:rPr lang="en" sz="1800" i="1">
                <a:solidFill>
                  <a:srgbClr val="0000FF"/>
                </a:solidFill>
              </a:rPr>
              <a:t>)</a:t>
            </a:r>
            <a:r>
              <a:rPr lang="en" sz="1800"/>
              <a:t>’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800"/>
              <a:t>in between contains one or more variable definitions followed by the body </a:t>
            </a:r>
            <a:r>
              <a:rPr lang="en" sz="1800" i="1">
                <a:solidFill>
                  <a:srgbClr val="0000FF"/>
                </a:solidFill>
              </a:rPr>
              <a:t>exp</a:t>
            </a:r>
          </a:p>
        </p:txBody>
      </p:sp>
      <p:sp>
        <p:nvSpPr>
          <p:cNvPr id="2" name="Rectangle 1"/>
          <p:cNvSpPr/>
          <p:nvPr/>
        </p:nvSpPr>
        <p:spPr>
          <a:xfrm>
            <a:off x="341672" y="4821043"/>
            <a:ext cx="5341853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Letter ::= [a-</a:t>
            </a:r>
            <a:r>
              <a:rPr lang="en-US" dirty="0" err="1">
                <a:latin typeface="+mj-lt"/>
              </a:rPr>
              <a:t>zA</a:t>
            </a:r>
            <a:r>
              <a:rPr lang="en-US" dirty="0">
                <a:latin typeface="+mj-lt"/>
              </a:rPr>
              <a:t>-Z$ ] Letter</a:t>
            </a:r>
          </a:p>
          <a:p>
            <a:r>
              <a:rPr lang="en-US" dirty="0" err="1">
                <a:latin typeface="+mj-lt"/>
              </a:rPr>
              <a:t>LetterOrDigit</a:t>
            </a:r>
            <a:r>
              <a:rPr lang="en-US" dirty="0">
                <a:latin typeface="+mj-lt"/>
              </a:rPr>
              <a:t> ::= [a-zA-Z0-9$ ] </a:t>
            </a:r>
            <a:r>
              <a:rPr lang="en-US" dirty="0" err="1" smtClean="0">
                <a:latin typeface="+mj-lt"/>
              </a:rPr>
              <a:t>LetterOrDigit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04156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0" y="464800"/>
            <a:ext cx="9144000" cy="639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406334" y="1375799"/>
            <a:ext cx="6181816" cy="3120855"/>
            <a:chOff x="791850" y="2022050"/>
            <a:chExt cx="4454400" cy="2340700"/>
          </a:xfrm>
        </p:grpSpPr>
        <p:pic>
          <p:nvPicPr>
            <p:cNvPr id="195" name="Shape 19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91850" y="2305350"/>
              <a:ext cx="3810000" cy="2057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Shape 196"/>
            <p:cNvSpPr/>
            <p:nvPr/>
          </p:nvSpPr>
          <p:spPr>
            <a:xfrm>
              <a:off x="4695600" y="2305350"/>
              <a:ext cx="376799" cy="2057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dirty="0"/>
                <a:t>1</a:t>
              </a:r>
            </a:p>
            <a:p>
              <a:pPr lvl="0" algn="ctr" rtl="0">
                <a:spcBef>
                  <a:spcPts val="0"/>
                </a:spcBef>
                <a:buNone/>
              </a:pPr>
              <a:endParaRPr dirty="0"/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dirty="0"/>
                <a:t>2</a:t>
              </a:r>
            </a:p>
            <a:p>
              <a:pPr lvl="0" algn="ctr" rtl="0">
                <a:spcBef>
                  <a:spcPts val="0"/>
                </a:spcBef>
                <a:buNone/>
              </a:pPr>
              <a:endParaRPr dirty="0"/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dirty="0"/>
                <a:t>3</a:t>
              </a:r>
            </a:p>
            <a:p>
              <a:pPr lvl="0" algn="ctr" rtl="0">
                <a:spcBef>
                  <a:spcPts val="0"/>
                </a:spcBef>
                <a:buNone/>
              </a:pPr>
              <a:endParaRPr dirty="0"/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dirty="0"/>
                <a:t>4</a:t>
              </a:r>
            </a:p>
            <a:p>
              <a:pPr lvl="0" algn="ctr" rtl="0">
                <a:spcBef>
                  <a:spcPts val="0"/>
                </a:spcBef>
                <a:buNone/>
              </a:pPr>
              <a:endParaRPr dirty="0"/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dirty="0"/>
                <a:t>5</a:t>
              </a:r>
            </a:p>
          </p:txBody>
        </p:sp>
        <p:sp>
          <p:nvSpPr>
            <p:cNvPr id="197" name="Shape 197"/>
            <p:cNvSpPr/>
            <p:nvPr/>
          </p:nvSpPr>
          <p:spPr>
            <a:xfrm>
              <a:off x="791850" y="2022050"/>
              <a:ext cx="2251799" cy="2832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Expressions</a:t>
              </a:r>
            </a:p>
          </p:txBody>
        </p:sp>
        <p:sp>
          <p:nvSpPr>
            <p:cNvPr id="198" name="Shape 198"/>
            <p:cNvSpPr/>
            <p:nvPr/>
          </p:nvSpPr>
          <p:spPr>
            <a:xfrm>
              <a:off x="4521750" y="2022050"/>
              <a:ext cx="724500" cy="2832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output</a:t>
              </a:r>
            </a:p>
          </p:txBody>
        </p:sp>
      </p:grp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259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rgbClr val="FFFFFF"/>
                </a:solidFill>
              </a:rPr>
              <a:t>Variable Definition and Usage in Varlang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34" y="4788122"/>
            <a:ext cx="1727266" cy="186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551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4800" b="1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Read Phase Example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0" y="762000"/>
            <a:ext cx="9144000" cy="609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100000"/>
              <a:buFont typeface="Noto Symbol"/>
              <a:buChar char="◎"/>
            </a:pPr>
            <a:r>
              <a:rPr lang="en" sz="3200" b="0" i="0" u="none" strike="noStrike" cap="none" baseline="0" dirty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Example program: “(</a:t>
            </a:r>
            <a:r>
              <a:rPr lang="en" sz="3200" dirty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let ((x 1)) x</a:t>
            </a:r>
            <a:r>
              <a:rPr lang="en" sz="3200" b="0" i="0" u="none" strike="noStrike" cap="none" baseline="0" dirty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)”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F2F2F2"/>
              </a:buClr>
              <a:buSzPct val="100000"/>
              <a:buFont typeface="Noto Symbol"/>
              <a:buChar char="◎"/>
            </a:pPr>
            <a:r>
              <a:rPr lang="en" sz="3200" b="0" i="0" u="none" strike="noStrike" cap="none" baseline="0" dirty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Tokens: </a:t>
            </a:r>
            <a:r>
              <a:rPr lang="en" sz="3200" b="0" i="0" u="none" strike="noStrike" cap="none" baseline="0" dirty="0">
                <a:solidFill>
                  <a:srgbClr val="FFFFFF"/>
                </a:solidFill>
                <a:latin typeface="Quattrocento"/>
                <a:ea typeface="Quattrocento"/>
                <a:cs typeface="Quattrocento"/>
                <a:sym typeface="Quattrocento"/>
              </a:rPr>
              <a:t>`(‘, `</a:t>
            </a:r>
            <a:r>
              <a:rPr lang="en" sz="3200" dirty="0">
                <a:solidFill>
                  <a:srgbClr val="FFFFFF"/>
                </a:solidFill>
                <a:latin typeface="Quattrocento"/>
                <a:ea typeface="Quattrocento"/>
                <a:cs typeface="Quattrocento"/>
                <a:sym typeface="Quattrocento"/>
              </a:rPr>
              <a:t>let</a:t>
            </a:r>
            <a:r>
              <a:rPr lang="en" sz="3200" b="0" i="0" u="none" strike="noStrike" cap="none" baseline="0" dirty="0">
                <a:solidFill>
                  <a:srgbClr val="FFFFFF"/>
                </a:solidFill>
                <a:latin typeface="Quattrocento"/>
                <a:ea typeface="Quattrocento"/>
                <a:cs typeface="Quattrocento"/>
                <a:sym typeface="Quattrocento"/>
              </a:rPr>
              <a:t>’, </a:t>
            </a:r>
            <a:r>
              <a:rPr lang="en" sz="3200" dirty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`(‘, `(‘, </a:t>
            </a:r>
            <a:r>
              <a:rPr lang="en-US" sz="3200" dirty="0" smtClean="0">
                <a:solidFill>
                  <a:srgbClr val="FFFFFF"/>
                </a:solidFill>
                <a:latin typeface="Quattrocento"/>
                <a:ea typeface="Quattrocento"/>
                <a:cs typeface="Quattrocento"/>
                <a:sym typeface="Quattrocento"/>
              </a:rPr>
              <a:t>Identifier</a:t>
            </a:r>
            <a:r>
              <a:rPr lang="en" sz="3200" b="0" i="0" u="none" strike="noStrike" cap="none" baseline="0" dirty="0" smtClean="0">
                <a:solidFill>
                  <a:srgbClr val="FFFFFF"/>
                </a:solidFill>
                <a:latin typeface="Quattrocento"/>
                <a:ea typeface="Quattrocento"/>
                <a:cs typeface="Quattrocento"/>
                <a:sym typeface="Quattrocento"/>
              </a:rPr>
              <a:t>:</a:t>
            </a:r>
            <a:r>
              <a:rPr lang="en" sz="3200" dirty="0" smtClean="0">
                <a:solidFill>
                  <a:srgbClr val="FFFFFF"/>
                </a:solidFill>
                <a:latin typeface="Quattrocento"/>
                <a:ea typeface="Quattrocento"/>
                <a:cs typeface="Quattrocento"/>
                <a:sym typeface="Quattrocento"/>
              </a:rPr>
              <a:t>x</a:t>
            </a:r>
            <a:r>
              <a:rPr lang="en" sz="3200" b="0" i="0" u="none" strike="noStrike" cap="none" baseline="0" dirty="0">
                <a:solidFill>
                  <a:srgbClr val="FFFFFF"/>
                </a:solidFill>
                <a:latin typeface="Quattrocento"/>
                <a:ea typeface="Quattrocento"/>
                <a:cs typeface="Quattrocento"/>
                <a:sym typeface="Quattrocento"/>
              </a:rPr>
              <a:t>, DIGIT:</a:t>
            </a:r>
            <a:r>
              <a:rPr lang="en" sz="3200" dirty="0">
                <a:solidFill>
                  <a:srgbClr val="FFFFFF"/>
                </a:solidFill>
                <a:latin typeface="Quattrocento"/>
                <a:ea typeface="Quattrocento"/>
                <a:cs typeface="Quattrocento"/>
                <a:sym typeface="Quattrocento"/>
              </a:rPr>
              <a:t>1</a:t>
            </a:r>
            <a:r>
              <a:rPr lang="en" sz="3200" b="0" i="0" u="none" strike="noStrike" cap="none" baseline="0" dirty="0">
                <a:solidFill>
                  <a:srgbClr val="FFFFFF"/>
                </a:solidFill>
                <a:latin typeface="Quattrocento"/>
                <a:ea typeface="Quattrocento"/>
                <a:cs typeface="Quattrocento"/>
                <a:sym typeface="Quattrocento"/>
              </a:rPr>
              <a:t>, </a:t>
            </a:r>
            <a:r>
              <a:rPr lang="en" sz="3200" dirty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`)’, `)’, </a:t>
            </a:r>
            <a:r>
              <a:rPr lang="en-US" sz="3200" dirty="0" smtClean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Identifier</a:t>
            </a:r>
            <a:r>
              <a:rPr lang="en" sz="3200" dirty="0" smtClean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:x</a:t>
            </a:r>
            <a:r>
              <a:rPr lang="en" sz="3200" dirty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, </a:t>
            </a:r>
            <a:r>
              <a:rPr lang="en" sz="3200" b="0" i="0" u="none" strike="noStrike" cap="none" baseline="0" dirty="0">
                <a:solidFill>
                  <a:srgbClr val="FFFFFF"/>
                </a:solidFill>
                <a:latin typeface="Quattrocento"/>
                <a:ea typeface="Quattrocento"/>
                <a:cs typeface="Quattrocento"/>
                <a:sym typeface="Quattrocento"/>
              </a:rPr>
              <a:t>and `)’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F2F2F2"/>
              </a:buClr>
              <a:buSzPct val="100000"/>
              <a:buFont typeface="Noto Symbol"/>
              <a:buChar char="◎"/>
            </a:pPr>
            <a:r>
              <a:rPr lang="en" sz="3200" b="0" i="0" u="none" strike="noStrike" cap="none" baseline="0" dirty="0">
                <a:solidFill>
                  <a:srgbClr val="FFFFFF"/>
                </a:solidFill>
                <a:latin typeface="Quattrocento"/>
                <a:ea typeface="Quattrocento"/>
                <a:cs typeface="Quattrocento"/>
                <a:sym typeface="Quattrocento"/>
              </a:rPr>
              <a:t>Syntax analysis (or parsing</a:t>
            </a:r>
            <a:r>
              <a:rPr lang="en" sz="3200" b="0" i="0" u="none" strike="noStrike" cap="none" baseline="0" dirty="0" smtClean="0">
                <a:solidFill>
                  <a:srgbClr val="FFFFFF"/>
                </a:solidFill>
                <a:latin typeface="Quattrocento"/>
                <a:ea typeface="Quattrocento"/>
                <a:cs typeface="Quattrocento"/>
                <a:sym typeface="Quattrocento"/>
              </a:rPr>
              <a:t>)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ymbol"/>
              <a:buChar char="◉"/>
            </a:pPr>
            <a:r>
              <a:rPr lang="en" sz="2800" b="0" i="0" u="none" strike="noStrike" cap="none" baseline="0" dirty="0" smtClean="0">
                <a:solidFill>
                  <a:srgbClr val="FFFFFF"/>
                </a:solidFill>
                <a:latin typeface="Quattrocento"/>
                <a:ea typeface="Quattrocento"/>
                <a:cs typeface="Quattrocento"/>
                <a:sym typeface="Quattrocento"/>
              </a:rPr>
              <a:t>Parse tree ?</a:t>
            </a:r>
            <a:endParaRPr lang="en" sz="2800" b="0" i="0" u="none" strike="noStrike" cap="none" baseline="0" dirty="0">
              <a:solidFill>
                <a:srgbClr val="FFFFFF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9" name="Shape 349"/>
          <p:cNvCxnSpPr>
            <a:stCxn id="341" idx="2"/>
            <a:endCxn id="343" idx="0"/>
          </p:cNvCxnSpPr>
          <p:nvPr/>
        </p:nvCxnSpPr>
        <p:spPr>
          <a:xfrm>
            <a:off x="6519561" y="4176818"/>
            <a:ext cx="65767" cy="2028112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4800" b="1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Read Phase Example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0" y="762000"/>
            <a:ext cx="9144000" cy="609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100000"/>
              <a:buFont typeface="Noto Symbol"/>
              <a:buChar char="◎"/>
            </a:pPr>
            <a:r>
              <a:rPr lang="en" sz="3200" b="0" i="0" u="none" strike="noStrike" cap="none" baseline="0" dirty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Example program: “(</a:t>
            </a:r>
            <a:r>
              <a:rPr lang="en" sz="3200" dirty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let ((x 1)) x</a:t>
            </a:r>
            <a:r>
              <a:rPr lang="en" sz="3200" b="0" i="0" u="none" strike="noStrike" cap="none" baseline="0" dirty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)”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F2F2F2"/>
              </a:buClr>
              <a:buSzPct val="100000"/>
              <a:buFont typeface="Noto Symbol"/>
              <a:buChar char="◎"/>
            </a:pPr>
            <a:r>
              <a:rPr lang="en" sz="3200" b="0" i="0" u="none" strike="noStrike" cap="none" baseline="0" dirty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Tokens: </a:t>
            </a:r>
            <a:r>
              <a:rPr lang="en" sz="3200" b="0" i="0" u="none" strike="noStrike" cap="none" baseline="0" dirty="0">
                <a:solidFill>
                  <a:srgbClr val="FFFFFF"/>
                </a:solidFill>
                <a:latin typeface="Quattrocento"/>
                <a:ea typeface="Quattrocento"/>
                <a:cs typeface="Quattrocento"/>
                <a:sym typeface="Quattrocento"/>
              </a:rPr>
              <a:t>`(‘, `</a:t>
            </a:r>
            <a:r>
              <a:rPr lang="en" sz="3200" dirty="0">
                <a:solidFill>
                  <a:srgbClr val="FFFFFF"/>
                </a:solidFill>
                <a:latin typeface="Quattrocento"/>
                <a:ea typeface="Quattrocento"/>
                <a:cs typeface="Quattrocento"/>
                <a:sym typeface="Quattrocento"/>
              </a:rPr>
              <a:t>let</a:t>
            </a:r>
            <a:r>
              <a:rPr lang="en" sz="3200" b="0" i="0" u="none" strike="noStrike" cap="none" baseline="0" dirty="0">
                <a:solidFill>
                  <a:srgbClr val="FFFFFF"/>
                </a:solidFill>
                <a:latin typeface="Quattrocento"/>
                <a:ea typeface="Quattrocento"/>
                <a:cs typeface="Quattrocento"/>
                <a:sym typeface="Quattrocento"/>
              </a:rPr>
              <a:t>’, </a:t>
            </a:r>
            <a:r>
              <a:rPr lang="en" sz="3200" dirty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`(‘, `(‘, </a:t>
            </a:r>
            <a:r>
              <a:rPr lang="en-US" sz="3200" dirty="0" smtClean="0">
                <a:solidFill>
                  <a:srgbClr val="FFFFFF"/>
                </a:solidFill>
                <a:latin typeface="Quattrocento"/>
                <a:ea typeface="Quattrocento"/>
                <a:cs typeface="Quattrocento"/>
                <a:sym typeface="Quattrocento"/>
              </a:rPr>
              <a:t>Identifier</a:t>
            </a:r>
            <a:r>
              <a:rPr lang="en" sz="3200" b="0" i="0" u="none" strike="noStrike" cap="none" baseline="0" dirty="0" smtClean="0">
                <a:solidFill>
                  <a:srgbClr val="FFFFFF"/>
                </a:solidFill>
                <a:latin typeface="Quattrocento"/>
                <a:ea typeface="Quattrocento"/>
                <a:cs typeface="Quattrocento"/>
                <a:sym typeface="Quattrocento"/>
              </a:rPr>
              <a:t>:</a:t>
            </a:r>
            <a:r>
              <a:rPr lang="en" sz="3200" dirty="0" smtClean="0">
                <a:solidFill>
                  <a:srgbClr val="FFFFFF"/>
                </a:solidFill>
                <a:latin typeface="Quattrocento"/>
                <a:ea typeface="Quattrocento"/>
                <a:cs typeface="Quattrocento"/>
                <a:sym typeface="Quattrocento"/>
              </a:rPr>
              <a:t>x</a:t>
            </a:r>
            <a:r>
              <a:rPr lang="en" sz="3200" b="0" i="0" u="none" strike="noStrike" cap="none" baseline="0" dirty="0">
                <a:solidFill>
                  <a:srgbClr val="FFFFFF"/>
                </a:solidFill>
                <a:latin typeface="Quattrocento"/>
                <a:ea typeface="Quattrocento"/>
                <a:cs typeface="Quattrocento"/>
                <a:sym typeface="Quattrocento"/>
              </a:rPr>
              <a:t>, DIGIT:</a:t>
            </a:r>
            <a:r>
              <a:rPr lang="en" sz="3200" dirty="0">
                <a:solidFill>
                  <a:srgbClr val="FFFFFF"/>
                </a:solidFill>
                <a:latin typeface="Quattrocento"/>
                <a:ea typeface="Quattrocento"/>
                <a:cs typeface="Quattrocento"/>
                <a:sym typeface="Quattrocento"/>
              </a:rPr>
              <a:t>1</a:t>
            </a:r>
            <a:r>
              <a:rPr lang="en" sz="3200" b="0" i="0" u="none" strike="noStrike" cap="none" baseline="0" dirty="0">
                <a:solidFill>
                  <a:srgbClr val="FFFFFF"/>
                </a:solidFill>
                <a:latin typeface="Quattrocento"/>
                <a:ea typeface="Quattrocento"/>
                <a:cs typeface="Quattrocento"/>
                <a:sym typeface="Quattrocento"/>
              </a:rPr>
              <a:t>, </a:t>
            </a:r>
            <a:r>
              <a:rPr lang="en" sz="3200" dirty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`)’, `)’, </a:t>
            </a:r>
            <a:r>
              <a:rPr lang="en-US" sz="3200" dirty="0" smtClean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Identifier</a:t>
            </a:r>
            <a:r>
              <a:rPr lang="en" sz="3200" dirty="0" smtClean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:x</a:t>
            </a:r>
            <a:r>
              <a:rPr lang="en" sz="3200" dirty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, </a:t>
            </a:r>
            <a:r>
              <a:rPr lang="en" sz="3200" b="0" i="0" u="none" strike="noStrike" cap="none" baseline="0" dirty="0">
                <a:solidFill>
                  <a:srgbClr val="FFFFFF"/>
                </a:solidFill>
                <a:latin typeface="Quattrocento"/>
                <a:ea typeface="Quattrocento"/>
                <a:cs typeface="Quattrocento"/>
                <a:sym typeface="Quattrocento"/>
              </a:rPr>
              <a:t>and `)’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F2F2F2"/>
              </a:buClr>
              <a:buSzPct val="100000"/>
              <a:buFont typeface="Noto Symbol"/>
              <a:buChar char="◎"/>
            </a:pPr>
            <a:r>
              <a:rPr lang="en" sz="3200" b="0" i="0" u="none" strike="noStrike" cap="none" baseline="0" dirty="0">
                <a:solidFill>
                  <a:srgbClr val="FFFFFF"/>
                </a:solidFill>
                <a:latin typeface="Quattrocento"/>
                <a:ea typeface="Quattrocento"/>
                <a:cs typeface="Quattrocento"/>
                <a:sym typeface="Quattrocento"/>
              </a:rPr>
              <a:t>Syntax analysis (or parsing)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ymbol"/>
              <a:buChar char="◉"/>
            </a:pPr>
            <a:r>
              <a:rPr lang="en" sz="2800" b="0" i="0" u="none" strike="noStrike" cap="none" baseline="0" dirty="0">
                <a:solidFill>
                  <a:srgbClr val="FFFFFF"/>
                </a:solidFill>
                <a:latin typeface="Quattrocento"/>
                <a:ea typeface="Quattrocento"/>
                <a:cs typeface="Quattrocento"/>
                <a:sym typeface="Quattrocento"/>
              </a:rPr>
              <a:t>Parse tree </a:t>
            </a:r>
          </a:p>
        </p:txBody>
      </p:sp>
      <p:sp>
        <p:nvSpPr>
          <p:cNvPr id="337" name="Shape 337"/>
          <p:cNvSpPr/>
          <p:nvPr/>
        </p:nvSpPr>
        <p:spPr>
          <a:xfrm>
            <a:off x="5508741" y="1848546"/>
            <a:ext cx="2006837" cy="580499"/>
          </a:xfrm>
          <a:prstGeom prst="rect">
            <a:avLst/>
          </a:prstGeom>
          <a:gradFill>
            <a:gsLst>
              <a:gs pos="0">
                <a:srgbClr val="3E7FCE"/>
              </a:gs>
              <a:gs pos="100000">
                <a:srgbClr val="BFDCFF"/>
              </a:gs>
            </a:gsLst>
            <a:lin ang="16200037" scaled="0"/>
          </a:gradFill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program</a:t>
            </a:r>
          </a:p>
        </p:txBody>
      </p:sp>
      <p:sp>
        <p:nvSpPr>
          <p:cNvPr id="338" name="Shape 338"/>
          <p:cNvSpPr/>
          <p:nvPr/>
        </p:nvSpPr>
        <p:spPr>
          <a:xfrm>
            <a:off x="5508741" y="2714569"/>
            <a:ext cx="2006837" cy="580499"/>
          </a:xfrm>
          <a:prstGeom prst="rect">
            <a:avLst/>
          </a:prstGeom>
          <a:gradFill>
            <a:gsLst>
              <a:gs pos="0">
                <a:srgbClr val="3E7FCE"/>
              </a:gs>
              <a:gs pos="100000">
                <a:srgbClr val="BFDCFF"/>
              </a:gs>
            </a:gsLst>
            <a:lin ang="16200037" scaled="0"/>
          </a:gradFill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</a:t>
            </a:r>
          </a:p>
        </p:txBody>
      </p:sp>
      <p:sp>
        <p:nvSpPr>
          <p:cNvPr id="339" name="Shape 339"/>
          <p:cNvSpPr/>
          <p:nvPr/>
        </p:nvSpPr>
        <p:spPr>
          <a:xfrm>
            <a:off x="1603914" y="6188500"/>
            <a:ext cx="571928" cy="580499"/>
          </a:xfrm>
          <a:prstGeom prst="rect">
            <a:avLst/>
          </a:prstGeom>
          <a:gradFill>
            <a:gsLst>
              <a:gs pos="0">
                <a:srgbClr val="3E7FCE"/>
              </a:gs>
              <a:gs pos="100000">
                <a:srgbClr val="BFDCFF"/>
              </a:gs>
            </a:gsLst>
            <a:lin ang="16200037" scaled="0"/>
          </a:gradFill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`(</a:t>
            </a:r>
            <a:r>
              <a:rPr lang="en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</a:p>
        </p:txBody>
      </p:sp>
      <p:sp>
        <p:nvSpPr>
          <p:cNvPr id="340" name="Shape 340"/>
          <p:cNvSpPr/>
          <p:nvPr/>
        </p:nvSpPr>
        <p:spPr>
          <a:xfrm>
            <a:off x="719777" y="6188500"/>
            <a:ext cx="833911" cy="580499"/>
          </a:xfrm>
          <a:prstGeom prst="rect">
            <a:avLst/>
          </a:prstGeom>
          <a:gradFill>
            <a:gsLst>
              <a:gs pos="0">
                <a:srgbClr val="3E7FCE"/>
              </a:gs>
              <a:gs pos="100000">
                <a:srgbClr val="BFDCFF"/>
              </a:gs>
            </a:gsLst>
            <a:lin ang="16200037" scaled="0"/>
          </a:gradFill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`</a:t>
            </a: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lang="en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</a:p>
        </p:txBody>
      </p:sp>
      <p:sp>
        <p:nvSpPr>
          <p:cNvPr id="341" name="Shape 341"/>
          <p:cNvSpPr/>
          <p:nvPr/>
        </p:nvSpPr>
        <p:spPr>
          <a:xfrm>
            <a:off x="5516142" y="3596319"/>
            <a:ext cx="2006837" cy="580499"/>
          </a:xfrm>
          <a:prstGeom prst="rect">
            <a:avLst/>
          </a:prstGeom>
          <a:gradFill>
            <a:gsLst>
              <a:gs pos="0">
                <a:srgbClr val="3E7FCE"/>
              </a:gs>
              <a:gs pos="100000">
                <a:srgbClr val="BFDCFF"/>
              </a:gs>
            </a:gsLst>
            <a:lin ang="16200037" scaled="0"/>
          </a:gradFill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lang="en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</a:t>
            </a:r>
          </a:p>
        </p:txBody>
      </p:sp>
      <p:sp>
        <p:nvSpPr>
          <p:cNvPr id="342" name="Shape 342"/>
          <p:cNvSpPr/>
          <p:nvPr/>
        </p:nvSpPr>
        <p:spPr>
          <a:xfrm>
            <a:off x="5493780" y="5271935"/>
            <a:ext cx="997786" cy="540000"/>
          </a:xfrm>
          <a:prstGeom prst="rect">
            <a:avLst/>
          </a:prstGeom>
          <a:gradFill>
            <a:gsLst>
              <a:gs pos="0">
                <a:srgbClr val="3E7FCE"/>
              </a:gs>
              <a:gs pos="100000">
                <a:srgbClr val="BFDCFF"/>
              </a:gs>
            </a:gsLst>
            <a:lin ang="16200037" scaled="0"/>
          </a:gradFill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numexp</a:t>
            </a:r>
          </a:p>
        </p:txBody>
      </p:sp>
      <p:sp>
        <p:nvSpPr>
          <p:cNvPr id="343" name="Shape 343"/>
          <p:cNvSpPr/>
          <p:nvPr/>
        </p:nvSpPr>
        <p:spPr>
          <a:xfrm>
            <a:off x="6273747" y="6204930"/>
            <a:ext cx="623162" cy="580499"/>
          </a:xfrm>
          <a:prstGeom prst="rect">
            <a:avLst/>
          </a:prstGeom>
          <a:gradFill>
            <a:gsLst>
              <a:gs pos="0">
                <a:srgbClr val="3E7FCE"/>
              </a:gs>
              <a:gs pos="100000">
                <a:srgbClr val="BFDCFF"/>
              </a:gs>
            </a:gsLst>
            <a:lin ang="16200037" scaled="0"/>
          </a:gradFill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`)‘</a:t>
            </a:r>
          </a:p>
        </p:txBody>
      </p:sp>
      <p:sp>
        <p:nvSpPr>
          <p:cNvPr id="344" name="Shape 344"/>
          <p:cNvSpPr/>
          <p:nvPr/>
        </p:nvSpPr>
        <p:spPr>
          <a:xfrm>
            <a:off x="4871328" y="6217025"/>
            <a:ext cx="796848" cy="580499"/>
          </a:xfrm>
          <a:prstGeom prst="rect">
            <a:avLst/>
          </a:prstGeom>
          <a:gradFill>
            <a:gsLst>
              <a:gs pos="0">
                <a:srgbClr val="3E7FCE"/>
              </a:gs>
              <a:gs pos="100000">
                <a:srgbClr val="BFDCFF"/>
              </a:gs>
            </a:gsLst>
            <a:lin ang="16200037" scaled="0"/>
          </a:gradFill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45" name="Shape 345"/>
          <p:cNvSpPr/>
          <p:nvPr/>
        </p:nvSpPr>
        <p:spPr>
          <a:xfrm>
            <a:off x="3846623" y="6202825"/>
            <a:ext cx="833911" cy="580499"/>
          </a:xfrm>
          <a:prstGeom prst="rect">
            <a:avLst/>
          </a:prstGeom>
          <a:gradFill>
            <a:gsLst>
              <a:gs pos="0">
                <a:srgbClr val="3E7FCE"/>
              </a:gs>
              <a:gs pos="100000">
                <a:srgbClr val="BFDCFF"/>
              </a:gs>
            </a:gsLst>
            <a:lin ang="16200037" scaled="0"/>
          </a:gradFill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346" name="Shape 346"/>
          <p:cNvSpPr/>
          <p:nvPr/>
        </p:nvSpPr>
        <p:spPr>
          <a:xfrm>
            <a:off x="4381199" y="5276150"/>
            <a:ext cx="1069731" cy="540000"/>
          </a:xfrm>
          <a:prstGeom prst="rect">
            <a:avLst/>
          </a:prstGeom>
          <a:gradFill>
            <a:gsLst>
              <a:gs pos="0">
                <a:srgbClr val="3E7FCE"/>
              </a:gs>
              <a:gs pos="100000">
                <a:srgbClr val="BFDCFF"/>
              </a:gs>
            </a:gsLst>
            <a:lin ang="16200037" scaled="0"/>
          </a:gradFill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identifier</a:t>
            </a:r>
          </a:p>
        </p:txBody>
      </p:sp>
      <p:cxnSp>
        <p:nvCxnSpPr>
          <p:cNvPr id="347" name="Shape 347"/>
          <p:cNvCxnSpPr>
            <a:stCxn id="346" idx="2"/>
            <a:endCxn id="345" idx="0"/>
          </p:cNvCxnSpPr>
          <p:nvPr/>
        </p:nvCxnSpPr>
        <p:spPr>
          <a:xfrm flipH="1">
            <a:off x="4263579" y="5816150"/>
            <a:ext cx="652486" cy="386675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" name="Shape 348"/>
          <p:cNvCxnSpPr>
            <a:stCxn id="342" idx="2"/>
            <a:endCxn id="344" idx="0"/>
          </p:cNvCxnSpPr>
          <p:nvPr/>
        </p:nvCxnSpPr>
        <p:spPr>
          <a:xfrm flipH="1">
            <a:off x="5269752" y="5811935"/>
            <a:ext cx="722921" cy="40509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0" name="Shape 350"/>
          <p:cNvCxnSpPr>
            <a:stCxn id="341" idx="2"/>
            <a:endCxn id="342" idx="0"/>
          </p:cNvCxnSpPr>
          <p:nvPr/>
        </p:nvCxnSpPr>
        <p:spPr>
          <a:xfrm flipH="1">
            <a:off x="5992673" y="4176818"/>
            <a:ext cx="526888" cy="1095117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1" name="Shape 351"/>
          <p:cNvCxnSpPr>
            <a:stCxn id="341" idx="2"/>
            <a:endCxn id="346" idx="0"/>
          </p:cNvCxnSpPr>
          <p:nvPr/>
        </p:nvCxnSpPr>
        <p:spPr>
          <a:xfrm flipH="1">
            <a:off x="4916065" y="4176818"/>
            <a:ext cx="1603496" cy="1099332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2" name="Shape 352"/>
          <p:cNvCxnSpPr>
            <a:stCxn id="341" idx="2"/>
            <a:endCxn id="340" idx="0"/>
          </p:cNvCxnSpPr>
          <p:nvPr/>
        </p:nvCxnSpPr>
        <p:spPr>
          <a:xfrm flipH="1">
            <a:off x="1136733" y="4176818"/>
            <a:ext cx="5382828" cy="2011682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3" name="Shape 353"/>
          <p:cNvCxnSpPr>
            <a:stCxn id="341" idx="2"/>
            <a:endCxn id="339" idx="0"/>
          </p:cNvCxnSpPr>
          <p:nvPr/>
        </p:nvCxnSpPr>
        <p:spPr>
          <a:xfrm flipH="1">
            <a:off x="1889878" y="4176818"/>
            <a:ext cx="4629683" cy="2011682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4" name="Shape 354"/>
          <p:cNvCxnSpPr>
            <a:stCxn id="338" idx="2"/>
            <a:endCxn id="341" idx="0"/>
          </p:cNvCxnSpPr>
          <p:nvPr/>
        </p:nvCxnSpPr>
        <p:spPr>
          <a:xfrm>
            <a:off x="6512159" y="3295069"/>
            <a:ext cx="7500" cy="3012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5" name="Shape 355"/>
          <p:cNvCxnSpPr>
            <a:stCxn id="337" idx="2"/>
            <a:endCxn id="338" idx="0"/>
          </p:cNvCxnSpPr>
          <p:nvPr/>
        </p:nvCxnSpPr>
        <p:spPr>
          <a:xfrm>
            <a:off x="6512159" y="2429046"/>
            <a:ext cx="0" cy="2856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7" name="Shape 357"/>
          <p:cNvSpPr/>
          <p:nvPr/>
        </p:nvSpPr>
        <p:spPr>
          <a:xfrm>
            <a:off x="97739" y="6202825"/>
            <a:ext cx="571799" cy="580499"/>
          </a:xfrm>
          <a:prstGeom prst="rect">
            <a:avLst/>
          </a:prstGeom>
          <a:gradFill>
            <a:gsLst>
              <a:gs pos="0">
                <a:srgbClr val="3E7FCE"/>
              </a:gs>
              <a:gs pos="100000">
                <a:srgbClr val="BFDCFF"/>
              </a:gs>
            </a:gsLst>
            <a:lin ang="16200037" scaled="0"/>
          </a:gradFill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`(</a:t>
            </a:r>
            <a:r>
              <a:rPr lang="en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</a:p>
        </p:txBody>
      </p:sp>
      <p:cxnSp>
        <p:nvCxnSpPr>
          <p:cNvPr id="358" name="Shape 358"/>
          <p:cNvCxnSpPr>
            <a:stCxn id="341" idx="2"/>
            <a:endCxn id="357" idx="0"/>
          </p:cNvCxnSpPr>
          <p:nvPr/>
        </p:nvCxnSpPr>
        <p:spPr>
          <a:xfrm flipH="1">
            <a:off x="383639" y="4176818"/>
            <a:ext cx="6135922" cy="2026007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9" name="Shape 359"/>
          <p:cNvSpPr/>
          <p:nvPr/>
        </p:nvSpPr>
        <p:spPr>
          <a:xfrm>
            <a:off x="2247414" y="6202825"/>
            <a:ext cx="571799" cy="580499"/>
          </a:xfrm>
          <a:prstGeom prst="rect">
            <a:avLst/>
          </a:prstGeom>
          <a:gradFill>
            <a:gsLst>
              <a:gs pos="0">
                <a:srgbClr val="3E7FCE"/>
              </a:gs>
              <a:gs pos="100000">
                <a:srgbClr val="BFDCFF"/>
              </a:gs>
            </a:gsLst>
            <a:lin ang="16200037" scaled="0"/>
          </a:gradFill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`(</a:t>
            </a:r>
            <a:r>
              <a:rPr lang="en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</a:p>
        </p:txBody>
      </p:sp>
      <p:sp>
        <p:nvSpPr>
          <p:cNvPr id="360" name="Shape 360"/>
          <p:cNvSpPr/>
          <p:nvPr/>
        </p:nvSpPr>
        <p:spPr>
          <a:xfrm>
            <a:off x="8528264" y="6202825"/>
            <a:ext cx="571799" cy="580499"/>
          </a:xfrm>
          <a:prstGeom prst="rect">
            <a:avLst/>
          </a:prstGeom>
          <a:gradFill>
            <a:gsLst>
              <a:gs pos="0">
                <a:srgbClr val="3E7FCE"/>
              </a:gs>
              <a:gs pos="100000">
                <a:srgbClr val="BFDCFF"/>
              </a:gs>
            </a:gsLst>
            <a:lin ang="16200037" scaled="0"/>
          </a:gradFill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`)‘</a:t>
            </a:r>
          </a:p>
        </p:txBody>
      </p:sp>
      <p:sp>
        <p:nvSpPr>
          <p:cNvPr id="361" name="Shape 361"/>
          <p:cNvSpPr/>
          <p:nvPr/>
        </p:nvSpPr>
        <p:spPr>
          <a:xfrm>
            <a:off x="6940309" y="6202825"/>
            <a:ext cx="623099" cy="580499"/>
          </a:xfrm>
          <a:prstGeom prst="rect">
            <a:avLst/>
          </a:prstGeom>
          <a:gradFill>
            <a:gsLst>
              <a:gs pos="0">
                <a:srgbClr val="3E7FCE"/>
              </a:gs>
              <a:gs pos="100000">
                <a:srgbClr val="BFDCFF"/>
              </a:gs>
            </a:gsLst>
            <a:lin ang="16200037" scaled="0"/>
          </a:gradFill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`)‘</a:t>
            </a:r>
          </a:p>
        </p:txBody>
      </p:sp>
      <p:sp>
        <p:nvSpPr>
          <p:cNvPr id="362" name="Shape 362"/>
          <p:cNvSpPr/>
          <p:nvPr/>
        </p:nvSpPr>
        <p:spPr>
          <a:xfrm>
            <a:off x="7619734" y="6202825"/>
            <a:ext cx="864300" cy="580499"/>
          </a:xfrm>
          <a:prstGeom prst="rect">
            <a:avLst/>
          </a:prstGeom>
          <a:gradFill>
            <a:gsLst>
              <a:gs pos="0">
                <a:srgbClr val="3E7FCE"/>
              </a:gs>
              <a:gs pos="100000">
                <a:srgbClr val="BFDCFF"/>
              </a:gs>
            </a:gsLst>
            <a:lin ang="16200037" scaled="0"/>
          </a:gradFill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363" name="Shape 363"/>
          <p:cNvSpPr/>
          <p:nvPr/>
        </p:nvSpPr>
        <p:spPr>
          <a:xfrm>
            <a:off x="7629379" y="5276675"/>
            <a:ext cx="1069799" cy="540000"/>
          </a:xfrm>
          <a:prstGeom prst="rect">
            <a:avLst/>
          </a:prstGeom>
          <a:gradFill>
            <a:gsLst>
              <a:gs pos="0">
                <a:srgbClr val="3E7FCE"/>
              </a:gs>
              <a:gs pos="100000">
                <a:srgbClr val="BFDCFF"/>
              </a:gs>
            </a:gsLst>
            <a:lin ang="16200037" scaled="0"/>
          </a:gradFill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identifier</a:t>
            </a:r>
          </a:p>
        </p:txBody>
      </p:sp>
      <p:cxnSp>
        <p:nvCxnSpPr>
          <p:cNvPr id="364" name="Shape 364"/>
          <p:cNvCxnSpPr>
            <a:stCxn id="341" idx="2"/>
            <a:endCxn id="363" idx="0"/>
          </p:cNvCxnSpPr>
          <p:nvPr/>
        </p:nvCxnSpPr>
        <p:spPr>
          <a:xfrm>
            <a:off x="6519561" y="4176818"/>
            <a:ext cx="1644718" cy="1099857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Shape 365"/>
          <p:cNvCxnSpPr>
            <a:stCxn id="341" idx="2"/>
            <a:endCxn id="361" idx="0"/>
          </p:cNvCxnSpPr>
          <p:nvPr/>
        </p:nvCxnSpPr>
        <p:spPr>
          <a:xfrm>
            <a:off x="6519561" y="4176818"/>
            <a:ext cx="732298" cy="2026007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Shape 366"/>
          <p:cNvCxnSpPr>
            <a:stCxn id="341" idx="2"/>
            <a:endCxn id="360" idx="0"/>
          </p:cNvCxnSpPr>
          <p:nvPr/>
        </p:nvCxnSpPr>
        <p:spPr>
          <a:xfrm>
            <a:off x="6519561" y="4176818"/>
            <a:ext cx="2294603" cy="2026007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7" name="Shape 367"/>
          <p:cNvCxnSpPr>
            <a:stCxn id="363" idx="2"/>
            <a:endCxn id="362" idx="0"/>
          </p:cNvCxnSpPr>
          <p:nvPr/>
        </p:nvCxnSpPr>
        <p:spPr>
          <a:xfrm flipH="1">
            <a:off x="8051884" y="5816675"/>
            <a:ext cx="112395" cy="38615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Shape 353"/>
          <p:cNvCxnSpPr>
            <a:stCxn id="341" idx="2"/>
            <a:endCxn id="359" idx="0"/>
          </p:cNvCxnSpPr>
          <p:nvPr/>
        </p:nvCxnSpPr>
        <p:spPr>
          <a:xfrm flipH="1">
            <a:off x="2533314" y="4176818"/>
            <a:ext cx="3986247" cy="2026007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596936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4200" b="1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Object-oriented Form of AST</a:t>
            </a:r>
          </a:p>
        </p:txBody>
      </p:sp>
      <p:grpSp>
        <p:nvGrpSpPr>
          <p:cNvPr id="373" name="Shape 373"/>
          <p:cNvGrpSpPr/>
          <p:nvPr/>
        </p:nvGrpSpPr>
        <p:grpSpPr>
          <a:xfrm>
            <a:off x="173868" y="663980"/>
            <a:ext cx="1258252" cy="1549990"/>
            <a:chOff x="254000" y="278189"/>
            <a:chExt cx="1507070" cy="1560288"/>
          </a:xfrm>
        </p:grpSpPr>
        <p:sp>
          <p:nvSpPr>
            <p:cNvPr id="374" name="Shape 374"/>
            <p:cNvSpPr/>
            <p:nvPr/>
          </p:nvSpPr>
          <p:spPr>
            <a:xfrm>
              <a:off x="254000" y="278189"/>
              <a:ext cx="1499810" cy="520096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" b="1" i="0" u="none" strike="noStrike" cap="none" baseline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ASTNode</a:t>
              </a:r>
            </a:p>
          </p:txBody>
        </p:sp>
        <p:sp>
          <p:nvSpPr>
            <p:cNvPr id="375" name="Shape 375"/>
            <p:cNvSpPr/>
            <p:nvPr/>
          </p:nvSpPr>
          <p:spPr>
            <a:xfrm>
              <a:off x="254000" y="798285"/>
              <a:ext cx="1499810" cy="520096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ahoma"/>
                <a:buNone/>
              </a:pPr>
              <a:endParaRPr b="1" i="0" u="none" strike="noStrike" cap="none" baseline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" sz="1200" b="1" i="0" u="none" strike="noStrike" cap="none" baseline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+ accept(visitor)</a:t>
              </a:r>
            </a:p>
          </p:txBody>
        </p:sp>
        <p:cxnSp>
          <p:nvCxnSpPr>
            <p:cNvPr id="377" name="Shape 377"/>
            <p:cNvCxnSpPr/>
            <p:nvPr/>
          </p:nvCxnSpPr>
          <p:spPr>
            <a:xfrm>
              <a:off x="254000" y="798285"/>
              <a:ext cx="1499810" cy="0"/>
            </a:xfrm>
            <a:prstGeom prst="straightConnector1">
              <a:avLst/>
            </a:prstGeom>
            <a:noFill/>
            <a:ln w="31750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Shape 378"/>
            <p:cNvCxnSpPr/>
            <p:nvPr/>
          </p:nvCxnSpPr>
          <p:spPr>
            <a:xfrm>
              <a:off x="261260" y="1325630"/>
              <a:ext cx="1499810" cy="0"/>
            </a:xfrm>
            <a:prstGeom prst="straightConnector1">
              <a:avLst/>
            </a:prstGeom>
            <a:noFill/>
            <a:ln w="31750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9" name="Shape 379"/>
          <p:cNvGrpSpPr/>
          <p:nvPr/>
        </p:nvGrpSpPr>
        <p:grpSpPr>
          <a:xfrm>
            <a:off x="3077084" y="663980"/>
            <a:ext cx="1258252" cy="1549990"/>
            <a:chOff x="254000" y="278189"/>
            <a:chExt cx="1507070" cy="1560288"/>
          </a:xfrm>
        </p:grpSpPr>
        <p:sp>
          <p:nvSpPr>
            <p:cNvPr id="380" name="Shape 380"/>
            <p:cNvSpPr/>
            <p:nvPr/>
          </p:nvSpPr>
          <p:spPr>
            <a:xfrm>
              <a:off x="254000" y="278189"/>
              <a:ext cx="1499810" cy="520096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" b="1" i="0" u="none" strike="noStrike" cap="none" baseline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Program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254000" y="798285"/>
              <a:ext cx="1499810" cy="520096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" b="1" i="0" u="none" strike="noStrike" cap="none" baseline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exp : Exp </a:t>
              </a:r>
            </a:p>
          </p:txBody>
        </p:sp>
        <p:sp>
          <p:nvSpPr>
            <p:cNvPr id="382" name="Shape 382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" sz="1200" b="1" i="0" u="none" strike="noStrike" cap="none" baseline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+ accept(visitor)</a:t>
              </a:r>
            </a:p>
          </p:txBody>
        </p:sp>
        <p:cxnSp>
          <p:nvCxnSpPr>
            <p:cNvPr id="383" name="Shape 383"/>
            <p:cNvCxnSpPr/>
            <p:nvPr/>
          </p:nvCxnSpPr>
          <p:spPr>
            <a:xfrm>
              <a:off x="254000" y="798285"/>
              <a:ext cx="1499810" cy="0"/>
            </a:xfrm>
            <a:prstGeom prst="straightConnector1">
              <a:avLst/>
            </a:prstGeom>
            <a:noFill/>
            <a:ln w="31750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Shape 384"/>
            <p:cNvCxnSpPr/>
            <p:nvPr/>
          </p:nvCxnSpPr>
          <p:spPr>
            <a:xfrm>
              <a:off x="261260" y="1325630"/>
              <a:ext cx="1499810" cy="0"/>
            </a:xfrm>
            <a:prstGeom prst="straightConnector1">
              <a:avLst/>
            </a:prstGeom>
            <a:noFill/>
            <a:ln w="31750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5" name="Shape 385"/>
          <p:cNvGrpSpPr/>
          <p:nvPr/>
        </p:nvGrpSpPr>
        <p:grpSpPr>
          <a:xfrm>
            <a:off x="51430" y="5172167"/>
            <a:ext cx="1258252" cy="1549990"/>
            <a:chOff x="254000" y="278189"/>
            <a:chExt cx="1507070" cy="1560288"/>
          </a:xfrm>
        </p:grpSpPr>
        <p:sp>
          <p:nvSpPr>
            <p:cNvPr id="386" name="Shape 386"/>
            <p:cNvSpPr/>
            <p:nvPr/>
          </p:nvSpPr>
          <p:spPr>
            <a:xfrm>
              <a:off x="254000" y="278189"/>
              <a:ext cx="1499810" cy="520096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" b="1" i="0" u="none" strike="noStrike" cap="none" baseline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AddExp</a:t>
              </a:r>
            </a:p>
          </p:txBody>
        </p:sp>
        <p:sp>
          <p:nvSpPr>
            <p:cNvPr id="387" name="Shape 387"/>
            <p:cNvSpPr/>
            <p:nvPr/>
          </p:nvSpPr>
          <p:spPr>
            <a:xfrm>
              <a:off x="254000" y="798285"/>
              <a:ext cx="1499810" cy="520096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ahoma"/>
                <a:buNone/>
              </a:pPr>
              <a:endParaRPr b="1" i="0" u="none" strike="noStrike" cap="none" baseline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" sz="1200" b="1" i="0" u="none" strike="noStrike" cap="none" baseline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+ accept(visitor)</a:t>
              </a:r>
            </a:p>
          </p:txBody>
        </p:sp>
        <p:cxnSp>
          <p:nvCxnSpPr>
            <p:cNvPr id="389" name="Shape 389"/>
            <p:cNvCxnSpPr/>
            <p:nvPr/>
          </p:nvCxnSpPr>
          <p:spPr>
            <a:xfrm>
              <a:off x="254000" y="798285"/>
              <a:ext cx="1499810" cy="0"/>
            </a:xfrm>
            <a:prstGeom prst="straightConnector1">
              <a:avLst/>
            </a:prstGeom>
            <a:noFill/>
            <a:ln w="31750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Shape 390"/>
            <p:cNvCxnSpPr/>
            <p:nvPr/>
          </p:nvCxnSpPr>
          <p:spPr>
            <a:xfrm>
              <a:off x="261260" y="1325630"/>
              <a:ext cx="1499810" cy="0"/>
            </a:xfrm>
            <a:prstGeom prst="straightConnector1">
              <a:avLst/>
            </a:prstGeom>
            <a:noFill/>
            <a:ln w="31750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1" name="Shape 391"/>
          <p:cNvGrpSpPr/>
          <p:nvPr/>
        </p:nvGrpSpPr>
        <p:grpSpPr>
          <a:xfrm>
            <a:off x="1347616" y="5172165"/>
            <a:ext cx="1258252" cy="1550093"/>
            <a:chOff x="254000" y="278189"/>
            <a:chExt cx="1507070" cy="1560392"/>
          </a:xfrm>
        </p:grpSpPr>
        <p:sp>
          <p:nvSpPr>
            <p:cNvPr id="392" name="Shape 392"/>
            <p:cNvSpPr/>
            <p:nvPr/>
          </p:nvSpPr>
          <p:spPr>
            <a:xfrm>
              <a:off x="254000" y="278189"/>
              <a:ext cx="1499810" cy="520096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" b="1" i="0" u="none" strike="noStrike" cap="none" baseline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SubExp</a:t>
              </a:r>
            </a:p>
          </p:txBody>
        </p:sp>
        <p:sp>
          <p:nvSpPr>
            <p:cNvPr id="393" name="Shape 393"/>
            <p:cNvSpPr/>
            <p:nvPr/>
          </p:nvSpPr>
          <p:spPr>
            <a:xfrm>
              <a:off x="254000" y="798285"/>
              <a:ext cx="1499810" cy="520096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ahoma"/>
                <a:buNone/>
              </a:pPr>
              <a:endParaRPr b="1" i="0" u="none" strike="noStrike" cap="none" baseline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254000" y="1318382"/>
              <a:ext cx="1499700" cy="520199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" sz="1200" b="1" i="0" u="none" strike="noStrike" cap="none" baseline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+ accept(visitor)</a:t>
              </a:r>
            </a:p>
          </p:txBody>
        </p:sp>
        <p:cxnSp>
          <p:nvCxnSpPr>
            <p:cNvPr id="395" name="Shape 395"/>
            <p:cNvCxnSpPr/>
            <p:nvPr/>
          </p:nvCxnSpPr>
          <p:spPr>
            <a:xfrm>
              <a:off x="254000" y="798285"/>
              <a:ext cx="1499810" cy="0"/>
            </a:xfrm>
            <a:prstGeom prst="straightConnector1">
              <a:avLst/>
            </a:prstGeom>
            <a:noFill/>
            <a:ln w="31750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Shape 396"/>
            <p:cNvCxnSpPr/>
            <p:nvPr/>
          </p:nvCxnSpPr>
          <p:spPr>
            <a:xfrm>
              <a:off x="261260" y="1325630"/>
              <a:ext cx="1499810" cy="0"/>
            </a:xfrm>
            <a:prstGeom prst="straightConnector1">
              <a:avLst/>
            </a:prstGeom>
            <a:noFill/>
            <a:ln w="31750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7" name="Shape 397"/>
          <p:cNvGrpSpPr/>
          <p:nvPr/>
        </p:nvGrpSpPr>
        <p:grpSpPr>
          <a:xfrm>
            <a:off x="2656377" y="5172165"/>
            <a:ext cx="1258252" cy="1549990"/>
            <a:chOff x="254000" y="278189"/>
            <a:chExt cx="1507070" cy="1560288"/>
          </a:xfrm>
        </p:grpSpPr>
        <p:sp>
          <p:nvSpPr>
            <p:cNvPr id="398" name="Shape 398"/>
            <p:cNvSpPr/>
            <p:nvPr/>
          </p:nvSpPr>
          <p:spPr>
            <a:xfrm>
              <a:off x="254000" y="278189"/>
              <a:ext cx="1499810" cy="520096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" b="1" i="0" u="none" strike="noStrike" cap="none" baseline="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MultExp</a:t>
              </a:r>
            </a:p>
          </p:txBody>
        </p:sp>
        <p:sp>
          <p:nvSpPr>
            <p:cNvPr id="399" name="Shape 399"/>
            <p:cNvSpPr/>
            <p:nvPr/>
          </p:nvSpPr>
          <p:spPr>
            <a:xfrm>
              <a:off x="254000" y="798285"/>
              <a:ext cx="1499810" cy="520096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ahoma"/>
                <a:buNone/>
              </a:pPr>
              <a:endParaRPr b="1" i="0" u="none" strike="noStrike" cap="none" baseline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" sz="1200" b="1" i="0" u="none" strike="noStrike" cap="none" baseline="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+ accept(visitor)</a:t>
              </a:r>
            </a:p>
          </p:txBody>
        </p:sp>
        <p:cxnSp>
          <p:nvCxnSpPr>
            <p:cNvPr id="401" name="Shape 401"/>
            <p:cNvCxnSpPr/>
            <p:nvPr/>
          </p:nvCxnSpPr>
          <p:spPr>
            <a:xfrm>
              <a:off x="254000" y="798285"/>
              <a:ext cx="1499810" cy="0"/>
            </a:xfrm>
            <a:prstGeom prst="straightConnector1">
              <a:avLst/>
            </a:prstGeom>
            <a:noFill/>
            <a:ln w="31750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Shape 402"/>
            <p:cNvCxnSpPr/>
            <p:nvPr/>
          </p:nvCxnSpPr>
          <p:spPr>
            <a:xfrm>
              <a:off x="261260" y="1325630"/>
              <a:ext cx="1499810" cy="0"/>
            </a:xfrm>
            <a:prstGeom prst="straightConnector1">
              <a:avLst/>
            </a:prstGeom>
            <a:noFill/>
            <a:ln w="31750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03" name="Shape 403"/>
          <p:cNvGrpSpPr/>
          <p:nvPr/>
        </p:nvGrpSpPr>
        <p:grpSpPr>
          <a:xfrm>
            <a:off x="3969202" y="5167362"/>
            <a:ext cx="1258252" cy="1549990"/>
            <a:chOff x="254000" y="278189"/>
            <a:chExt cx="1507070" cy="1560288"/>
          </a:xfrm>
        </p:grpSpPr>
        <p:sp>
          <p:nvSpPr>
            <p:cNvPr id="404" name="Shape 404"/>
            <p:cNvSpPr/>
            <p:nvPr/>
          </p:nvSpPr>
          <p:spPr>
            <a:xfrm>
              <a:off x="254000" y="278189"/>
              <a:ext cx="1499810" cy="520096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" b="1" i="0" u="none" strike="noStrike" cap="none" baseline="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DivExp</a:t>
              </a:r>
            </a:p>
          </p:txBody>
        </p:sp>
        <p:sp>
          <p:nvSpPr>
            <p:cNvPr id="405" name="Shape 405"/>
            <p:cNvSpPr/>
            <p:nvPr/>
          </p:nvSpPr>
          <p:spPr>
            <a:xfrm>
              <a:off x="254000" y="798285"/>
              <a:ext cx="1499810" cy="520096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ahoma"/>
                <a:buNone/>
              </a:pPr>
              <a:endParaRPr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" sz="1200" b="0" i="0" u="none" strike="noStrike" cap="none" baseline="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+ </a:t>
              </a:r>
              <a:r>
                <a:rPr lang="en" sz="1200" b="0" i="0" u="none" strike="noStrike" cap="none" baseline="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accept(visitor</a:t>
              </a:r>
              <a:r>
                <a:rPr lang="en" sz="1200" b="0" i="0" u="none" strike="noStrike" cap="none" baseline="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</a:p>
          </p:txBody>
        </p:sp>
        <p:cxnSp>
          <p:nvCxnSpPr>
            <p:cNvPr id="407" name="Shape 407"/>
            <p:cNvCxnSpPr/>
            <p:nvPr/>
          </p:nvCxnSpPr>
          <p:spPr>
            <a:xfrm>
              <a:off x="254000" y="798285"/>
              <a:ext cx="1499810" cy="0"/>
            </a:xfrm>
            <a:prstGeom prst="straightConnector1">
              <a:avLst/>
            </a:prstGeom>
            <a:noFill/>
            <a:ln w="31750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Shape 408"/>
            <p:cNvCxnSpPr/>
            <p:nvPr/>
          </p:nvCxnSpPr>
          <p:spPr>
            <a:xfrm>
              <a:off x="261260" y="1325630"/>
              <a:ext cx="1499810" cy="0"/>
            </a:xfrm>
            <a:prstGeom prst="straightConnector1">
              <a:avLst/>
            </a:prstGeom>
            <a:noFill/>
            <a:ln w="31750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09" name="Shape 409"/>
          <p:cNvGrpSpPr/>
          <p:nvPr/>
        </p:nvGrpSpPr>
        <p:grpSpPr>
          <a:xfrm>
            <a:off x="5273927" y="5162558"/>
            <a:ext cx="1258252" cy="1549990"/>
            <a:chOff x="254000" y="278189"/>
            <a:chExt cx="1507070" cy="1560288"/>
          </a:xfrm>
        </p:grpSpPr>
        <p:sp>
          <p:nvSpPr>
            <p:cNvPr id="410" name="Shape 410"/>
            <p:cNvSpPr/>
            <p:nvPr/>
          </p:nvSpPr>
          <p:spPr>
            <a:xfrm>
              <a:off x="254000" y="278189"/>
              <a:ext cx="1499810" cy="520096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" b="1" i="0" u="none" strike="noStrike" cap="none" baseline="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NumExp</a:t>
              </a:r>
            </a:p>
          </p:txBody>
        </p:sp>
        <p:sp>
          <p:nvSpPr>
            <p:cNvPr id="411" name="Shape 411"/>
            <p:cNvSpPr/>
            <p:nvPr/>
          </p:nvSpPr>
          <p:spPr>
            <a:xfrm>
              <a:off x="254000" y="798285"/>
              <a:ext cx="1499810" cy="520096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" b="1" i="0" u="none" strike="noStrike" cap="none" baseline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val : double</a:t>
              </a:r>
            </a:p>
          </p:txBody>
        </p:sp>
        <p:sp>
          <p:nvSpPr>
            <p:cNvPr id="412" name="Shape 412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" sz="1200" b="1" i="0" u="none" strike="noStrike" cap="none" baseline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+ accept(visitor)</a:t>
              </a:r>
            </a:p>
          </p:txBody>
        </p:sp>
        <p:cxnSp>
          <p:nvCxnSpPr>
            <p:cNvPr id="413" name="Shape 413"/>
            <p:cNvCxnSpPr/>
            <p:nvPr/>
          </p:nvCxnSpPr>
          <p:spPr>
            <a:xfrm>
              <a:off x="254000" y="798285"/>
              <a:ext cx="1499810" cy="0"/>
            </a:xfrm>
            <a:prstGeom prst="straightConnector1">
              <a:avLst/>
            </a:prstGeom>
            <a:noFill/>
            <a:ln w="31750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Shape 414"/>
            <p:cNvCxnSpPr/>
            <p:nvPr/>
          </p:nvCxnSpPr>
          <p:spPr>
            <a:xfrm>
              <a:off x="261260" y="1325630"/>
              <a:ext cx="1499810" cy="0"/>
            </a:xfrm>
            <a:prstGeom prst="straightConnector1">
              <a:avLst/>
            </a:prstGeom>
            <a:noFill/>
            <a:ln w="31750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15" name="Shape 415"/>
          <p:cNvGrpSpPr/>
          <p:nvPr/>
        </p:nvGrpSpPr>
        <p:grpSpPr>
          <a:xfrm>
            <a:off x="1222067" y="2716220"/>
            <a:ext cx="1870213" cy="1549990"/>
            <a:chOff x="254000" y="278189"/>
            <a:chExt cx="1507070" cy="1560288"/>
          </a:xfrm>
        </p:grpSpPr>
        <p:sp>
          <p:nvSpPr>
            <p:cNvPr id="416" name="Shape 416"/>
            <p:cNvSpPr/>
            <p:nvPr/>
          </p:nvSpPr>
          <p:spPr>
            <a:xfrm>
              <a:off x="254000" y="278189"/>
              <a:ext cx="1499810" cy="520096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" b="1" i="0" u="none" strike="noStrike" cap="none" baseline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CompoundArithExp</a:t>
              </a:r>
            </a:p>
          </p:txBody>
        </p:sp>
        <p:sp>
          <p:nvSpPr>
            <p:cNvPr id="417" name="Shape 417"/>
            <p:cNvSpPr/>
            <p:nvPr/>
          </p:nvSpPr>
          <p:spPr>
            <a:xfrm>
              <a:off x="254000" y="798285"/>
              <a:ext cx="1499810" cy="520096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" b="1" i="0" u="none" strike="noStrike" cap="none" baseline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operands : List&lt;Exp&gt;</a:t>
              </a:r>
            </a:p>
          </p:txBody>
        </p:sp>
        <p:sp>
          <p:nvSpPr>
            <p:cNvPr id="418" name="Shape 418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" sz="1200" b="1" i="0" u="none" strike="noStrike" cap="none" baseline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+ accept(visitor)</a:t>
              </a:r>
            </a:p>
          </p:txBody>
        </p:sp>
        <p:cxnSp>
          <p:nvCxnSpPr>
            <p:cNvPr id="419" name="Shape 419"/>
            <p:cNvCxnSpPr/>
            <p:nvPr/>
          </p:nvCxnSpPr>
          <p:spPr>
            <a:xfrm>
              <a:off x="254000" y="798285"/>
              <a:ext cx="1499810" cy="0"/>
            </a:xfrm>
            <a:prstGeom prst="straightConnector1">
              <a:avLst/>
            </a:prstGeom>
            <a:noFill/>
            <a:ln w="31750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0" name="Shape 420"/>
            <p:cNvCxnSpPr/>
            <p:nvPr/>
          </p:nvCxnSpPr>
          <p:spPr>
            <a:xfrm>
              <a:off x="261260" y="1325630"/>
              <a:ext cx="1499810" cy="0"/>
            </a:xfrm>
            <a:prstGeom prst="straightConnector1">
              <a:avLst/>
            </a:prstGeom>
            <a:noFill/>
            <a:ln w="31750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21" name="Shape 421"/>
          <p:cNvSpPr/>
          <p:nvPr/>
        </p:nvSpPr>
        <p:spPr>
          <a:xfrm rot="2790469">
            <a:off x="1503241" y="1265575"/>
            <a:ext cx="340459" cy="358811"/>
          </a:xfrm>
          <a:prstGeom prst="rtTriangle">
            <a:avLst/>
          </a:prstGeom>
          <a:gradFill>
            <a:gsLst>
              <a:gs pos="0">
                <a:srgbClr val="3E7FCE"/>
              </a:gs>
              <a:gs pos="100000">
                <a:srgbClr val="BFDCFF"/>
              </a:gs>
            </a:gsLst>
            <a:lin ang="16200000" scaled="0"/>
          </a:gradFill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endParaRPr sz="16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2" name="Shape 422"/>
          <p:cNvCxnSpPr>
            <a:stCxn id="421" idx="5"/>
            <a:endCxn id="381" idx="1"/>
          </p:cNvCxnSpPr>
          <p:nvPr/>
        </p:nvCxnSpPr>
        <p:spPr>
          <a:xfrm flipV="1">
            <a:off x="1673470" y="1438975"/>
            <a:ext cx="1403614" cy="6006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3" name="Shape 423"/>
          <p:cNvSpPr/>
          <p:nvPr/>
        </p:nvSpPr>
        <p:spPr>
          <a:xfrm rot="7802716">
            <a:off x="2019369" y="4389016"/>
            <a:ext cx="344048" cy="355146"/>
          </a:xfrm>
          <a:prstGeom prst="rtTriangle">
            <a:avLst/>
          </a:prstGeom>
          <a:gradFill>
            <a:gsLst>
              <a:gs pos="0">
                <a:srgbClr val="3E7FCE"/>
              </a:gs>
              <a:gs pos="100000">
                <a:srgbClr val="BFDCFF"/>
              </a:gs>
            </a:gsLst>
            <a:lin ang="16200000" scaled="0"/>
          </a:gradFill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endParaRPr sz="16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4" name="Shape 424"/>
          <p:cNvCxnSpPr>
            <a:endCxn id="392" idx="0"/>
          </p:cNvCxnSpPr>
          <p:nvPr/>
        </p:nvCxnSpPr>
        <p:spPr>
          <a:xfrm rot="5400000">
            <a:off x="1767670" y="4772632"/>
            <a:ext cx="605576" cy="193491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5" name="Shape 425"/>
          <p:cNvCxnSpPr>
            <a:endCxn id="404" idx="0"/>
          </p:cNvCxnSpPr>
          <p:nvPr/>
        </p:nvCxnSpPr>
        <p:spPr>
          <a:xfrm rot="16200000" flipH="1">
            <a:off x="3050627" y="3622690"/>
            <a:ext cx="600773" cy="2488570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6" name="Shape 426"/>
          <p:cNvCxnSpPr>
            <a:stCxn id="398" idx="0"/>
          </p:cNvCxnSpPr>
          <p:nvPr/>
        </p:nvCxnSpPr>
        <p:spPr>
          <a:xfrm rot="16200000" flipV="1">
            <a:off x="2409955" y="4299647"/>
            <a:ext cx="605576" cy="1139460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7" name="Shape 427"/>
          <p:cNvCxnSpPr>
            <a:stCxn id="386" idx="0"/>
            <a:endCxn id="423" idx="5"/>
          </p:cNvCxnSpPr>
          <p:nvPr/>
        </p:nvCxnSpPr>
        <p:spPr>
          <a:xfrm rot="5400000" flipH="1" flipV="1">
            <a:off x="1131670" y="4112445"/>
            <a:ext cx="605578" cy="1513867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8" name="Shape 428"/>
          <p:cNvGrpSpPr/>
          <p:nvPr/>
        </p:nvGrpSpPr>
        <p:grpSpPr>
          <a:xfrm>
            <a:off x="4731143" y="663980"/>
            <a:ext cx="1258252" cy="1549990"/>
            <a:chOff x="254000" y="278189"/>
            <a:chExt cx="1507070" cy="1560288"/>
          </a:xfrm>
        </p:grpSpPr>
        <p:sp>
          <p:nvSpPr>
            <p:cNvPr id="429" name="Shape 429"/>
            <p:cNvSpPr/>
            <p:nvPr/>
          </p:nvSpPr>
          <p:spPr>
            <a:xfrm>
              <a:off x="254000" y="278189"/>
              <a:ext cx="1499810" cy="520096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" b="1" i="0" u="none" strike="noStrike" cap="none" baseline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Exp</a:t>
              </a:r>
            </a:p>
          </p:txBody>
        </p:sp>
        <p:sp>
          <p:nvSpPr>
            <p:cNvPr id="430" name="Shape 430"/>
            <p:cNvSpPr/>
            <p:nvPr/>
          </p:nvSpPr>
          <p:spPr>
            <a:xfrm>
              <a:off x="254000" y="798285"/>
              <a:ext cx="1499810" cy="520096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ahoma"/>
                <a:buNone/>
              </a:pPr>
              <a:endParaRPr b="1" i="0" u="none" strike="noStrike" cap="none" baseline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ahoma"/>
                <a:buNone/>
              </a:pPr>
              <a:endParaRPr sz="1200" b="1" i="0" u="none" strike="noStrike" cap="none" baseline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32" name="Shape 432"/>
            <p:cNvCxnSpPr/>
            <p:nvPr/>
          </p:nvCxnSpPr>
          <p:spPr>
            <a:xfrm>
              <a:off x="254000" y="798285"/>
              <a:ext cx="1499810" cy="0"/>
            </a:xfrm>
            <a:prstGeom prst="straightConnector1">
              <a:avLst/>
            </a:prstGeom>
            <a:noFill/>
            <a:ln w="31750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" name="Shape 433"/>
            <p:cNvCxnSpPr/>
            <p:nvPr/>
          </p:nvCxnSpPr>
          <p:spPr>
            <a:xfrm>
              <a:off x="261260" y="1325630"/>
              <a:ext cx="1499810" cy="0"/>
            </a:xfrm>
            <a:prstGeom prst="straightConnector1">
              <a:avLst/>
            </a:prstGeom>
            <a:noFill/>
            <a:ln w="31750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4" name="Shape 434"/>
          <p:cNvSpPr/>
          <p:nvPr/>
        </p:nvSpPr>
        <p:spPr>
          <a:xfrm rot="7802716">
            <a:off x="5158411" y="2243593"/>
            <a:ext cx="344048" cy="355146"/>
          </a:xfrm>
          <a:prstGeom prst="rtTriangle">
            <a:avLst/>
          </a:prstGeom>
          <a:gradFill>
            <a:gsLst>
              <a:gs pos="0">
                <a:srgbClr val="3E7FCE"/>
              </a:gs>
              <a:gs pos="100000">
                <a:srgbClr val="BFDCFF"/>
              </a:gs>
            </a:gsLst>
            <a:lin ang="16200000" scaled="0"/>
          </a:gradFill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endParaRPr sz="16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5" name="Shape 435"/>
          <p:cNvCxnSpPr>
            <a:stCxn id="434" idx="5"/>
            <a:endCxn id="410" idx="0"/>
          </p:cNvCxnSpPr>
          <p:nvPr/>
        </p:nvCxnSpPr>
        <p:spPr>
          <a:xfrm rot="16200000" flipH="1">
            <a:off x="4244533" y="3507068"/>
            <a:ext cx="2741392" cy="569588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6" name="Shape 436"/>
          <p:cNvCxnSpPr>
            <a:stCxn id="434" idx="5"/>
            <a:endCxn id="417" idx="3"/>
          </p:cNvCxnSpPr>
          <p:nvPr/>
        </p:nvCxnSpPr>
        <p:spPr>
          <a:xfrm rot="5400000">
            <a:off x="3671829" y="1832608"/>
            <a:ext cx="1070049" cy="2247164"/>
          </a:xfrm>
          <a:prstGeom prst="bentConnector2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7" name="Shape 437"/>
          <p:cNvCxnSpPr>
            <a:stCxn id="430" idx="1"/>
          </p:cNvCxnSpPr>
          <p:nvPr/>
        </p:nvCxnSpPr>
        <p:spPr>
          <a:xfrm flipH="1">
            <a:off x="4557443" y="1438975"/>
            <a:ext cx="173700" cy="1042800"/>
          </a:xfrm>
          <a:prstGeom prst="bentConnector2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Shape 438"/>
          <p:cNvCxnSpPr/>
          <p:nvPr/>
        </p:nvCxnSpPr>
        <p:spPr>
          <a:xfrm rot="10800000">
            <a:off x="2747854" y="1445085"/>
            <a:ext cx="1809645" cy="1036513"/>
          </a:xfrm>
          <a:prstGeom prst="bentConnector3">
            <a:avLst>
              <a:gd name="adj1" fmla="val 110154"/>
            </a:avLst>
          </a:prstGeom>
          <a:noFill/>
          <a:ln w="25400" cap="flat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50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 sz="4800" b="1" dirty="0" smtClean="0">
                <a:solidFill>
                  <a:srgbClr val="FFFFFF"/>
                </a:solidFill>
              </a:rPr>
              <a:t>Means of Abstraction</a:t>
            </a:r>
            <a:endParaRPr lang="en" sz="4800" b="1" dirty="0">
              <a:solidFill>
                <a:srgbClr val="FFFFFF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0" y="850150"/>
            <a:ext cx="9144000" cy="600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>
                <a:solidFill>
                  <a:srgbClr val="FFFFFF"/>
                </a:solidFill>
              </a:rPr>
              <a:t>Similar to variables in mathematics</a:t>
            </a:r>
          </a:p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>
                <a:solidFill>
                  <a:srgbClr val="FFFFFF"/>
                </a:solidFill>
              </a:rPr>
              <a:t>Variables abstract away concrete details </a:t>
            </a:r>
          </a:p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>
                <a:solidFill>
                  <a:srgbClr val="FFFFFF"/>
                </a:solidFill>
              </a:rPr>
              <a:t>Variables provide capability to refer to the (potential complex) definition by referring to  the name</a:t>
            </a:r>
          </a:p>
          <a:p>
            <a:pPr marL="0" lvl="0" indent="0" rtl="0">
              <a:spcBef>
                <a:spcPts val="0"/>
              </a:spcBef>
              <a:buNone/>
            </a:pPr>
            <a:endParaRPr sz="32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4200" b="1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Object-oriented Form of AST</a:t>
            </a:r>
          </a:p>
        </p:txBody>
      </p:sp>
      <p:grpSp>
        <p:nvGrpSpPr>
          <p:cNvPr id="373" name="Shape 373"/>
          <p:cNvGrpSpPr/>
          <p:nvPr/>
        </p:nvGrpSpPr>
        <p:grpSpPr>
          <a:xfrm>
            <a:off x="173868" y="663980"/>
            <a:ext cx="1258252" cy="1549990"/>
            <a:chOff x="254000" y="278189"/>
            <a:chExt cx="1507070" cy="1560288"/>
          </a:xfrm>
        </p:grpSpPr>
        <p:sp>
          <p:nvSpPr>
            <p:cNvPr id="374" name="Shape 374"/>
            <p:cNvSpPr/>
            <p:nvPr/>
          </p:nvSpPr>
          <p:spPr>
            <a:xfrm>
              <a:off x="254000" y="278189"/>
              <a:ext cx="1499810" cy="520096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" b="0" i="0" u="none" strike="noStrike" cap="none" baseline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ASTNode</a:t>
              </a:r>
            </a:p>
          </p:txBody>
        </p:sp>
        <p:sp>
          <p:nvSpPr>
            <p:cNvPr id="375" name="Shape 375"/>
            <p:cNvSpPr/>
            <p:nvPr/>
          </p:nvSpPr>
          <p:spPr>
            <a:xfrm>
              <a:off x="254000" y="798285"/>
              <a:ext cx="1499810" cy="520096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ahoma"/>
                <a:buNone/>
              </a:pPr>
              <a:endParaRPr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" sz="1200" b="0" i="0" u="none" strike="noStrike" cap="none" baseline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+ accept(visitor)</a:t>
              </a:r>
            </a:p>
          </p:txBody>
        </p:sp>
        <p:cxnSp>
          <p:nvCxnSpPr>
            <p:cNvPr id="377" name="Shape 377"/>
            <p:cNvCxnSpPr/>
            <p:nvPr/>
          </p:nvCxnSpPr>
          <p:spPr>
            <a:xfrm>
              <a:off x="254000" y="798285"/>
              <a:ext cx="1499810" cy="0"/>
            </a:xfrm>
            <a:prstGeom prst="straightConnector1">
              <a:avLst/>
            </a:prstGeom>
            <a:noFill/>
            <a:ln w="31750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Shape 378"/>
            <p:cNvCxnSpPr/>
            <p:nvPr/>
          </p:nvCxnSpPr>
          <p:spPr>
            <a:xfrm>
              <a:off x="261260" y="1325630"/>
              <a:ext cx="1499810" cy="0"/>
            </a:xfrm>
            <a:prstGeom prst="straightConnector1">
              <a:avLst/>
            </a:prstGeom>
            <a:noFill/>
            <a:ln w="31750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9" name="Shape 379"/>
          <p:cNvGrpSpPr/>
          <p:nvPr/>
        </p:nvGrpSpPr>
        <p:grpSpPr>
          <a:xfrm>
            <a:off x="3077084" y="663980"/>
            <a:ext cx="1258252" cy="1549990"/>
            <a:chOff x="254000" y="278189"/>
            <a:chExt cx="1507070" cy="1560288"/>
          </a:xfrm>
        </p:grpSpPr>
        <p:sp>
          <p:nvSpPr>
            <p:cNvPr id="380" name="Shape 380"/>
            <p:cNvSpPr/>
            <p:nvPr/>
          </p:nvSpPr>
          <p:spPr>
            <a:xfrm>
              <a:off x="254000" y="278189"/>
              <a:ext cx="1499810" cy="520096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" b="0" i="0" u="none" strike="noStrike" cap="none" baseline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Program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254000" y="798285"/>
              <a:ext cx="1499810" cy="520096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" b="0" i="0" u="none" strike="noStrike" cap="none" baseline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exp : Exp </a:t>
              </a:r>
            </a:p>
          </p:txBody>
        </p:sp>
        <p:sp>
          <p:nvSpPr>
            <p:cNvPr id="382" name="Shape 382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" sz="1200" b="0" i="0" u="none" strike="noStrike" cap="none" baseline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+ accept(visitor)</a:t>
              </a:r>
            </a:p>
          </p:txBody>
        </p:sp>
        <p:cxnSp>
          <p:nvCxnSpPr>
            <p:cNvPr id="383" name="Shape 383"/>
            <p:cNvCxnSpPr/>
            <p:nvPr/>
          </p:nvCxnSpPr>
          <p:spPr>
            <a:xfrm>
              <a:off x="254000" y="798285"/>
              <a:ext cx="1499810" cy="0"/>
            </a:xfrm>
            <a:prstGeom prst="straightConnector1">
              <a:avLst/>
            </a:prstGeom>
            <a:noFill/>
            <a:ln w="31750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Shape 384"/>
            <p:cNvCxnSpPr/>
            <p:nvPr/>
          </p:nvCxnSpPr>
          <p:spPr>
            <a:xfrm>
              <a:off x="261260" y="1325630"/>
              <a:ext cx="1499810" cy="0"/>
            </a:xfrm>
            <a:prstGeom prst="straightConnector1">
              <a:avLst/>
            </a:prstGeom>
            <a:noFill/>
            <a:ln w="31750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5" name="Shape 385"/>
          <p:cNvGrpSpPr/>
          <p:nvPr/>
        </p:nvGrpSpPr>
        <p:grpSpPr>
          <a:xfrm>
            <a:off x="51430" y="5172167"/>
            <a:ext cx="1258252" cy="1549990"/>
            <a:chOff x="254000" y="278189"/>
            <a:chExt cx="1507070" cy="1560288"/>
          </a:xfrm>
        </p:grpSpPr>
        <p:sp>
          <p:nvSpPr>
            <p:cNvPr id="386" name="Shape 386"/>
            <p:cNvSpPr/>
            <p:nvPr/>
          </p:nvSpPr>
          <p:spPr>
            <a:xfrm>
              <a:off x="254000" y="278189"/>
              <a:ext cx="1499810" cy="520096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" b="0" i="0" u="none" strike="noStrike" cap="none" baseline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AddExp</a:t>
              </a:r>
            </a:p>
          </p:txBody>
        </p:sp>
        <p:sp>
          <p:nvSpPr>
            <p:cNvPr id="387" name="Shape 387"/>
            <p:cNvSpPr/>
            <p:nvPr/>
          </p:nvSpPr>
          <p:spPr>
            <a:xfrm>
              <a:off x="254000" y="798285"/>
              <a:ext cx="1499810" cy="520096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ahoma"/>
                <a:buNone/>
              </a:pPr>
              <a:endParaRPr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" sz="1200" b="0" i="0" u="none" strike="noStrike" cap="none" baseline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+ accept(visitor)</a:t>
              </a:r>
            </a:p>
          </p:txBody>
        </p:sp>
        <p:cxnSp>
          <p:nvCxnSpPr>
            <p:cNvPr id="389" name="Shape 389"/>
            <p:cNvCxnSpPr/>
            <p:nvPr/>
          </p:nvCxnSpPr>
          <p:spPr>
            <a:xfrm>
              <a:off x="254000" y="798285"/>
              <a:ext cx="1499810" cy="0"/>
            </a:xfrm>
            <a:prstGeom prst="straightConnector1">
              <a:avLst/>
            </a:prstGeom>
            <a:noFill/>
            <a:ln w="31750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Shape 390"/>
            <p:cNvCxnSpPr/>
            <p:nvPr/>
          </p:nvCxnSpPr>
          <p:spPr>
            <a:xfrm>
              <a:off x="261260" y="1325630"/>
              <a:ext cx="1499810" cy="0"/>
            </a:xfrm>
            <a:prstGeom prst="straightConnector1">
              <a:avLst/>
            </a:prstGeom>
            <a:noFill/>
            <a:ln w="31750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1" name="Shape 391"/>
          <p:cNvGrpSpPr/>
          <p:nvPr/>
        </p:nvGrpSpPr>
        <p:grpSpPr>
          <a:xfrm>
            <a:off x="1347616" y="5172165"/>
            <a:ext cx="1258252" cy="1550093"/>
            <a:chOff x="254000" y="278189"/>
            <a:chExt cx="1507070" cy="1560392"/>
          </a:xfrm>
        </p:grpSpPr>
        <p:sp>
          <p:nvSpPr>
            <p:cNvPr id="392" name="Shape 392"/>
            <p:cNvSpPr/>
            <p:nvPr/>
          </p:nvSpPr>
          <p:spPr>
            <a:xfrm>
              <a:off x="254000" y="278189"/>
              <a:ext cx="1499810" cy="520096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" b="0" i="0" u="none" strike="noStrike" cap="none" baseline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SubExp</a:t>
              </a:r>
            </a:p>
          </p:txBody>
        </p:sp>
        <p:sp>
          <p:nvSpPr>
            <p:cNvPr id="393" name="Shape 393"/>
            <p:cNvSpPr/>
            <p:nvPr/>
          </p:nvSpPr>
          <p:spPr>
            <a:xfrm>
              <a:off x="254000" y="798285"/>
              <a:ext cx="1499810" cy="520096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ahoma"/>
                <a:buNone/>
              </a:pPr>
              <a:endParaRPr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254000" y="1318382"/>
              <a:ext cx="1499700" cy="520199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" sz="1200" b="0" i="0" u="none" strike="noStrike" cap="none" baseline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+ accept(visitor)</a:t>
              </a:r>
            </a:p>
          </p:txBody>
        </p:sp>
        <p:cxnSp>
          <p:nvCxnSpPr>
            <p:cNvPr id="395" name="Shape 395"/>
            <p:cNvCxnSpPr/>
            <p:nvPr/>
          </p:nvCxnSpPr>
          <p:spPr>
            <a:xfrm>
              <a:off x="254000" y="798285"/>
              <a:ext cx="1499810" cy="0"/>
            </a:xfrm>
            <a:prstGeom prst="straightConnector1">
              <a:avLst/>
            </a:prstGeom>
            <a:noFill/>
            <a:ln w="31750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Shape 396"/>
            <p:cNvCxnSpPr/>
            <p:nvPr/>
          </p:nvCxnSpPr>
          <p:spPr>
            <a:xfrm>
              <a:off x="261260" y="1325630"/>
              <a:ext cx="1499810" cy="0"/>
            </a:xfrm>
            <a:prstGeom prst="straightConnector1">
              <a:avLst/>
            </a:prstGeom>
            <a:noFill/>
            <a:ln w="31750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7" name="Shape 397"/>
          <p:cNvGrpSpPr/>
          <p:nvPr/>
        </p:nvGrpSpPr>
        <p:grpSpPr>
          <a:xfrm>
            <a:off x="2656377" y="5172165"/>
            <a:ext cx="1258252" cy="1549990"/>
            <a:chOff x="254000" y="278189"/>
            <a:chExt cx="1507070" cy="1560288"/>
          </a:xfrm>
        </p:grpSpPr>
        <p:sp>
          <p:nvSpPr>
            <p:cNvPr id="398" name="Shape 398"/>
            <p:cNvSpPr/>
            <p:nvPr/>
          </p:nvSpPr>
          <p:spPr>
            <a:xfrm>
              <a:off x="254000" y="278189"/>
              <a:ext cx="1499810" cy="520096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" b="0" i="0" u="none" strike="noStrike" cap="none" baseline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MultExp</a:t>
              </a:r>
            </a:p>
          </p:txBody>
        </p:sp>
        <p:sp>
          <p:nvSpPr>
            <p:cNvPr id="399" name="Shape 399"/>
            <p:cNvSpPr/>
            <p:nvPr/>
          </p:nvSpPr>
          <p:spPr>
            <a:xfrm>
              <a:off x="254000" y="798285"/>
              <a:ext cx="1499810" cy="520096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ahoma"/>
                <a:buNone/>
              </a:pPr>
              <a:endParaRPr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" sz="1200" b="0" i="0" u="none" strike="noStrike" cap="none" baseline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+ accept(visitor)</a:t>
              </a:r>
            </a:p>
          </p:txBody>
        </p:sp>
        <p:cxnSp>
          <p:nvCxnSpPr>
            <p:cNvPr id="401" name="Shape 401"/>
            <p:cNvCxnSpPr/>
            <p:nvPr/>
          </p:nvCxnSpPr>
          <p:spPr>
            <a:xfrm>
              <a:off x="254000" y="798285"/>
              <a:ext cx="1499810" cy="0"/>
            </a:xfrm>
            <a:prstGeom prst="straightConnector1">
              <a:avLst/>
            </a:prstGeom>
            <a:noFill/>
            <a:ln w="31750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Shape 402"/>
            <p:cNvCxnSpPr/>
            <p:nvPr/>
          </p:nvCxnSpPr>
          <p:spPr>
            <a:xfrm>
              <a:off x="261260" y="1325630"/>
              <a:ext cx="1499810" cy="0"/>
            </a:xfrm>
            <a:prstGeom prst="straightConnector1">
              <a:avLst/>
            </a:prstGeom>
            <a:noFill/>
            <a:ln w="31750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03" name="Shape 403"/>
          <p:cNvGrpSpPr/>
          <p:nvPr/>
        </p:nvGrpSpPr>
        <p:grpSpPr>
          <a:xfrm>
            <a:off x="3969202" y="5167362"/>
            <a:ext cx="1258252" cy="1549990"/>
            <a:chOff x="254000" y="278189"/>
            <a:chExt cx="1507070" cy="1560288"/>
          </a:xfrm>
        </p:grpSpPr>
        <p:sp>
          <p:nvSpPr>
            <p:cNvPr id="404" name="Shape 404"/>
            <p:cNvSpPr/>
            <p:nvPr/>
          </p:nvSpPr>
          <p:spPr>
            <a:xfrm>
              <a:off x="254000" y="278189"/>
              <a:ext cx="1499810" cy="520096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" b="0" i="0" u="none" strike="noStrike" cap="none" baseline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DivExp</a:t>
              </a:r>
            </a:p>
          </p:txBody>
        </p:sp>
        <p:sp>
          <p:nvSpPr>
            <p:cNvPr id="405" name="Shape 405"/>
            <p:cNvSpPr/>
            <p:nvPr/>
          </p:nvSpPr>
          <p:spPr>
            <a:xfrm>
              <a:off x="254000" y="798285"/>
              <a:ext cx="1499810" cy="520096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ahoma"/>
                <a:buNone/>
              </a:pPr>
              <a:endParaRPr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" sz="1200" b="0" i="0" u="none" strike="noStrike" cap="none" baseline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+ accept(visitor)</a:t>
              </a:r>
            </a:p>
          </p:txBody>
        </p:sp>
        <p:cxnSp>
          <p:nvCxnSpPr>
            <p:cNvPr id="407" name="Shape 407"/>
            <p:cNvCxnSpPr/>
            <p:nvPr/>
          </p:nvCxnSpPr>
          <p:spPr>
            <a:xfrm>
              <a:off x="254000" y="798285"/>
              <a:ext cx="1499810" cy="0"/>
            </a:xfrm>
            <a:prstGeom prst="straightConnector1">
              <a:avLst/>
            </a:prstGeom>
            <a:noFill/>
            <a:ln w="31750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Shape 408"/>
            <p:cNvCxnSpPr/>
            <p:nvPr/>
          </p:nvCxnSpPr>
          <p:spPr>
            <a:xfrm>
              <a:off x="261260" y="1325630"/>
              <a:ext cx="1499810" cy="0"/>
            </a:xfrm>
            <a:prstGeom prst="straightConnector1">
              <a:avLst/>
            </a:prstGeom>
            <a:noFill/>
            <a:ln w="31750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09" name="Shape 409"/>
          <p:cNvGrpSpPr/>
          <p:nvPr/>
        </p:nvGrpSpPr>
        <p:grpSpPr>
          <a:xfrm>
            <a:off x="5273927" y="5162558"/>
            <a:ext cx="1258252" cy="1549990"/>
            <a:chOff x="254000" y="278189"/>
            <a:chExt cx="1507070" cy="1560288"/>
          </a:xfrm>
        </p:grpSpPr>
        <p:sp>
          <p:nvSpPr>
            <p:cNvPr id="410" name="Shape 410"/>
            <p:cNvSpPr/>
            <p:nvPr/>
          </p:nvSpPr>
          <p:spPr>
            <a:xfrm>
              <a:off x="254000" y="278189"/>
              <a:ext cx="1499810" cy="520096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" b="0" i="0" u="none" strike="noStrike" cap="none" baseline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NumExp</a:t>
              </a:r>
            </a:p>
          </p:txBody>
        </p:sp>
        <p:sp>
          <p:nvSpPr>
            <p:cNvPr id="411" name="Shape 411"/>
            <p:cNvSpPr/>
            <p:nvPr/>
          </p:nvSpPr>
          <p:spPr>
            <a:xfrm>
              <a:off x="254000" y="798285"/>
              <a:ext cx="1499810" cy="520096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" b="0" i="0" u="none" strike="noStrike" cap="none" baseline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val : double</a:t>
              </a:r>
            </a:p>
          </p:txBody>
        </p:sp>
        <p:sp>
          <p:nvSpPr>
            <p:cNvPr id="412" name="Shape 412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" sz="1200" b="0" i="0" u="none" strike="noStrike" cap="none" baseline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+ accept(visitor)</a:t>
              </a:r>
            </a:p>
          </p:txBody>
        </p:sp>
        <p:cxnSp>
          <p:nvCxnSpPr>
            <p:cNvPr id="413" name="Shape 413"/>
            <p:cNvCxnSpPr/>
            <p:nvPr/>
          </p:nvCxnSpPr>
          <p:spPr>
            <a:xfrm>
              <a:off x="254000" y="798285"/>
              <a:ext cx="1499810" cy="0"/>
            </a:xfrm>
            <a:prstGeom prst="straightConnector1">
              <a:avLst/>
            </a:prstGeom>
            <a:noFill/>
            <a:ln w="31750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Shape 414"/>
            <p:cNvCxnSpPr/>
            <p:nvPr/>
          </p:nvCxnSpPr>
          <p:spPr>
            <a:xfrm>
              <a:off x="261260" y="1325630"/>
              <a:ext cx="1499810" cy="0"/>
            </a:xfrm>
            <a:prstGeom prst="straightConnector1">
              <a:avLst/>
            </a:prstGeom>
            <a:noFill/>
            <a:ln w="31750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15" name="Shape 415"/>
          <p:cNvGrpSpPr/>
          <p:nvPr/>
        </p:nvGrpSpPr>
        <p:grpSpPr>
          <a:xfrm>
            <a:off x="1222067" y="2716220"/>
            <a:ext cx="1870213" cy="1549990"/>
            <a:chOff x="254000" y="278189"/>
            <a:chExt cx="1507070" cy="1560288"/>
          </a:xfrm>
        </p:grpSpPr>
        <p:sp>
          <p:nvSpPr>
            <p:cNvPr id="416" name="Shape 416"/>
            <p:cNvSpPr/>
            <p:nvPr/>
          </p:nvSpPr>
          <p:spPr>
            <a:xfrm>
              <a:off x="254000" y="278189"/>
              <a:ext cx="1499810" cy="520096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" b="0" i="0" u="none" strike="noStrike" cap="none" baseline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CompoundArithExp</a:t>
              </a:r>
            </a:p>
          </p:txBody>
        </p:sp>
        <p:sp>
          <p:nvSpPr>
            <p:cNvPr id="417" name="Shape 417"/>
            <p:cNvSpPr/>
            <p:nvPr/>
          </p:nvSpPr>
          <p:spPr>
            <a:xfrm>
              <a:off x="254000" y="798285"/>
              <a:ext cx="1499810" cy="520096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" b="0" i="0" u="none" strike="noStrike" cap="none" baseline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operands : List&lt;Exp&gt;</a:t>
              </a:r>
            </a:p>
          </p:txBody>
        </p:sp>
        <p:sp>
          <p:nvSpPr>
            <p:cNvPr id="418" name="Shape 418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" sz="1200" b="0" i="0" u="none" strike="noStrike" cap="none" baseline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+ accept(visitor)</a:t>
              </a:r>
            </a:p>
          </p:txBody>
        </p:sp>
        <p:cxnSp>
          <p:nvCxnSpPr>
            <p:cNvPr id="419" name="Shape 419"/>
            <p:cNvCxnSpPr/>
            <p:nvPr/>
          </p:nvCxnSpPr>
          <p:spPr>
            <a:xfrm>
              <a:off x="254000" y="798285"/>
              <a:ext cx="1499810" cy="0"/>
            </a:xfrm>
            <a:prstGeom prst="straightConnector1">
              <a:avLst/>
            </a:prstGeom>
            <a:noFill/>
            <a:ln w="31750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0" name="Shape 420"/>
            <p:cNvCxnSpPr/>
            <p:nvPr/>
          </p:nvCxnSpPr>
          <p:spPr>
            <a:xfrm>
              <a:off x="261260" y="1325630"/>
              <a:ext cx="1499810" cy="0"/>
            </a:xfrm>
            <a:prstGeom prst="straightConnector1">
              <a:avLst/>
            </a:prstGeom>
            <a:noFill/>
            <a:ln w="31750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21" name="Shape 421"/>
          <p:cNvSpPr/>
          <p:nvPr/>
        </p:nvSpPr>
        <p:spPr>
          <a:xfrm rot="2790469">
            <a:off x="1503241" y="1265575"/>
            <a:ext cx="340459" cy="358811"/>
          </a:xfrm>
          <a:prstGeom prst="rtTriangle">
            <a:avLst/>
          </a:prstGeom>
          <a:gradFill>
            <a:gsLst>
              <a:gs pos="0">
                <a:srgbClr val="3E7FCE"/>
              </a:gs>
              <a:gs pos="100000">
                <a:srgbClr val="BFDCFF"/>
              </a:gs>
            </a:gsLst>
            <a:lin ang="16200000" scaled="0"/>
          </a:gradFill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endParaRPr sz="16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2" name="Shape 422"/>
          <p:cNvCxnSpPr>
            <a:stCxn id="421" idx="5"/>
            <a:endCxn id="381" idx="1"/>
          </p:cNvCxnSpPr>
          <p:nvPr/>
        </p:nvCxnSpPr>
        <p:spPr>
          <a:xfrm flipV="1">
            <a:off x="1673470" y="1438975"/>
            <a:ext cx="1403614" cy="6006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3" name="Shape 423"/>
          <p:cNvSpPr/>
          <p:nvPr/>
        </p:nvSpPr>
        <p:spPr>
          <a:xfrm rot="7802716">
            <a:off x="2019369" y="4389016"/>
            <a:ext cx="344048" cy="355146"/>
          </a:xfrm>
          <a:prstGeom prst="rtTriangle">
            <a:avLst/>
          </a:prstGeom>
          <a:gradFill>
            <a:gsLst>
              <a:gs pos="0">
                <a:srgbClr val="3E7FCE"/>
              </a:gs>
              <a:gs pos="100000">
                <a:srgbClr val="BFDCFF"/>
              </a:gs>
            </a:gsLst>
            <a:lin ang="16200000" scaled="0"/>
          </a:gradFill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endParaRPr sz="16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4" name="Shape 424"/>
          <p:cNvCxnSpPr>
            <a:endCxn id="392" idx="0"/>
          </p:cNvCxnSpPr>
          <p:nvPr/>
        </p:nvCxnSpPr>
        <p:spPr>
          <a:xfrm rot="5400000">
            <a:off x="1767670" y="4772632"/>
            <a:ext cx="605576" cy="193491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5" name="Shape 425"/>
          <p:cNvCxnSpPr>
            <a:endCxn id="404" idx="0"/>
          </p:cNvCxnSpPr>
          <p:nvPr/>
        </p:nvCxnSpPr>
        <p:spPr>
          <a:xfrm rot="16200000" flipH="1">
            <a:off x="3050627" y="3622690"/>
            <a:ext cx="600773" cy="2488570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6" name="Shape 426"/>
          <p:cNvCxnSpPr>
            <a:stCxn id="398" idx="0"/>
          </p:cNvCxnSpPr>
          <p:nvPr/>
        </p:nvCxnSpPr>
        <p:spPr>
          <a:xfrm rot="16200000" flipV="1">
            <a:off x="2409955" y="4299647"/>
            <a:ext cx="605576" cy="1139460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7" name="Shape 427"/>
          <p:cNvCxnSpPr>
            <a:stCxn id="386" idx="0"/>
            <a:endCxn id="423" idx="5"/>
          </p:cNvCxnSpPr>
          <p:nvPr/>
        </p:nvCxnSpPr>
        <p:spPr>
          <a:xfrm rot="5400000" flipH="1" flipV="1">
            <a:off x="1131670" y="4112445"/>
            <a:ext cx="605578" cy="1513867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8" name="Shape 428"/>
          <p:cNvGrpSpPr/>
          <p:nvPr/>
        </p:nvGrpSpPr>
        <p:grpSpPr>
          <a:xfrm>
            <a:off x="4731143" y="663980"/>
            <a:ext cx="1258252" cy="1549990"/>
            <a:chOff x="254000" y="278189"/>
            <a:chExt cx="1507070" cy="1560288"/>
          </a:xfrm>
        </p:grpSpPr>
        <p:sp>
          <p:nvSpPr>
            <p:cNvPr id="429" name="Shape 429"/>
            <p:cNvSpPr/>
            <p:nvPr/>
          </p:nvSpPr>
          <p:spPr>
            <a:xfrm>
              <a:off x="254000" y="278189"/>
              <a:ext cx="1499810" cy="520096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" b="0" i="0" u="none" strike="noStrike" cap="none" baseline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Exp</a:t>
              </a:r>
            </a:p>
          </p:txBody>
        </p:sp>
        <p:sp>
          <p:nvSpPr>
            <p:cNvPr id="430" name="Shape 430"/>
            <p:cNvSpPr/>
            <p:nvPr/>
          </p:nvSpPr>
          <p:spPr>
            <a:xfrm>
              <a:off x="254000" y="798285"/>
              <a:ext cx="1499810" cy="520096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ahoma"/>
                <a:buNone/>
              </a:pPr>
              <a:endParaRPr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ahoma"/>
                <a:buNone/>
              </a:pPr>
              <a:endParaRPr sz="12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32" name="Shape 432"/>
            <p:cNvCxnSpPr/>
            <p:nvPr/>
          </p:nvCxnSpPr>
          <p:spPr>
            <a:xfrm>
              <a:off x="254000" y="798285"/>
              <a:ext cx="1499810" cy="0"/>
            </a:xfrm>
            <a:prstGeom prst="straightConnector1">
              <a:avLst/>
            </a:prstGeom>
            <a:noFill/>
            <a:ln w="31750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" name="Shape 433"/>
            <p:cNvCxnSpPr/>
            <p:nvPr/>
          </p:nvCxnSpPr>
          <p:spPr>
            <a:xfrm>
              <a:off x="261260" y="1325630"/>
              <a:ext cx="1499810" cy="0"/>
            </a:xfrm>
            <a:prstGeom prst="straightConnector1">
              <a:avLst/>
            </a:prstGeom>
            <a:noFill/>
            <a:ln w="31750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4" name="Shape 434"/>
          <p:cNvSpPr/>
          <p:nvPr/>
        </p:nvSpPr>
        <p:spPr>
          <a:xfrm rot="7802716">
            <a:off x="5158411" y="2243593"/>
            <a:ext cx="344048" cy="355146"/>
          </a:xfrm>
          <a:prstGeom prst="rtTriangle">
            <a:avLst/>
          </a:prstGeom>
          <a:gradFill>
            <a:gsLst>
              <a:gs pos="0">
                <a:srgbClr val="3E7FCE"/>
              </a:gs>
              <a:gs pos="100000">
                <a:srgbClr val="BFDCFF"/>
              </a:gs>
            </a:gsLst>
            <a:lin ang="16200000" scaled="0"/>
          </a:gradFill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endParaRPr sz="16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5" name="Shape 435"/>
          <p:cNvCxnSpPr>
            <a:stCxn id="434" idx="5"/>
            <a:endCxn id="410" idx="0"/>
          </p:cNvCxnSpPr>
          <p:nvPr/>
        </p:nvCxnSpPr>
        <p:spPr>
          <a:xfrm rot="16200000" flipH="1">
            <a:off x="4244533" y="3507068"/>
            <a:ext cx="2741392" cy="569588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6" name="Shape 436"/>
          <p:cNvCxnSpPr>
            <a:stCxn id="434" idx="5"/>
            <a:endCxn id="417" idx="3"/>
          </p:cNvCxnSpPr>
          <p:nvPr/>
        </p:nvCxnSpPr>
        <p:spPr>
          <a:xfrm rot="5400000">
            <a:off x="3671829" y="1832608"/>
            <a:ext cx="1070049" cy="2247164"/>
          </a:xfrm>
          <a:prstGeom prst="bentConnector2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7" name="Shape 437"/>
          <p:cNvCxnSpPr>
            <a:stCxn id="430" idx="1"/>
          </p:cNvCxnSpPr>
          <p:nvPr/>
        </p:nvCxnSpPr>
        <p:spPr>
          <a:xfrm flipH="1">
            <a:off x="4557443" y="1438975"/>
            <a:ext cx="173700" cy="1042800"/>
          </a:xfrm>
          <a:prstGeom prst="bentConnector2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Shape 438"/>
          <p:cNvCxnSpPr/>
          <p:nvPr/>
        </p:nvCxnSpPr>
        <p:spPr>
          <a:xfrm rot="10800000">
            <a:off x="2747854" y="1445085"/>
            <a:ext cx="1809645" cy="1036513"/>
          </a:xfrm>
          <a:prstGeom prst="bentConnector3">
            <a:avLst>
              <a:gd name="adj1" fmla="val 110154"/>
            </a:avLst>
          </a:prstGeom>
          <a:noFill/>
          <a:ln w="25400" cap="flat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9" name="Shape 439"/>
          <p:cNvGrpSpPr/>
          <p:nvPr/>
        </p:nvGrpSpPr>
        <p:grpSpPr>
          <a:xfrm>
            <a:off x="6566566" y="5162508"/>
            <a:ext cx="1258160" cy="1550093"/>
            <a:chOff x="254000" y="278189"/>
            <a:chExt cx="1506960" cy="1560392"/>
          </a:xfrm>
        </p:grpSpPr>
        <p:sp>
          <p:nvSpPr>
            <p:cNvPr id="440" name="Shape 440"/>
            <p:cNvSpPr/>
            <p:nvPr/>
          </p:nvSpPr>
          <p:spPr>
            <a:xfrm>
              <a:off x="254000" y="278189"/>
              <a:ext cx="1499700" cy="520199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37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" b="1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var</a:t>
              </a:r>
              <a:r>
                <a:rPr lang="en" b="1" i="0" u="none" strike="noStrike" cap="none" baseline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Exp</a:t>
              </a:r>
            </a:p>
          </p:txBody>
        </p:sp>
        <p:sp>
          <p:nvSpPr>
            <p:cNvPr id="441" name="Shape 441"/>
            <p:cNvSpPr/>
            <p:nvPr/>
          </p:nvSpPr>
          <p:spPr>
            <a:xfrm>
              <a:off x="254000" y="798285"/>
              <a:ext cx="1499700" cy="520199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37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" b="1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name</a:t>
              </a:r>
              <a:r>
                <a:rPr lang="en" b="1" i="0" u="none" strike="noStrike" cap="none" baseline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: </a:t>
              </a:r>
              <a:r>
                <a:rPr lang="en" b="1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string</a:t>
              </a:r>
            </a:p>
          </p:txBody>
        </p:sp>
        <p:sp>
          <p:nvSpPr>
            <p:cNvPr id="442" name="Shape 442"/>
            <p:cNvSpPr/>
            <p:nvPr/>
          </p:nvSpPr>
          <p:spPr>
            <a:xfrm>
              <a:off x="254000" y="1318382"/>
              <a:ext cx="1499700" cy="520199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37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" sz="1200" b="1" i="0" u="none" strike="noStrike" cap="none" baseline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+ accept(visitor)</a:t>
              </a:r>
            </a:p>
          </p:txBody>
        </p:sp>
        <p:cxnSp>
          <p:nvCxnSpPr>
            <p:cNvPr id="443" name="Shape 443"/>
            <p:cNvCxnSpPr/>
            <p:nvPr/>
          </p:nvCxnSpPr>
          <p:spPr>
            <a:xfrm>
              <a:off x="254000" y="798285"/>
              <a:ext cx="1499700" cy="0"/>
            </a:xfrm>
            <a:prstGeom prst="straightConnector1">
              <a:avLst/>
            </a:prstGeom>
            <a:noFill/>
            <a:ln w="31750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4" name="Shape 444"/>
            <p:cNvCxnSpPr/>
            <p:nvPr/>
          </p:nvCxnSpPr>
          <p:spPr>
            <a:xfrm>
              <a:off x="261260" y="1325630"/>
              <a:ext cx="1499700" cy="0"/>
            </a:xfrm>
            <a:prstGeom prst="straightConnector1">
              <a:avLst/>
            </a:prstGeom>
            <a:noFill/>
            <a:ln w="31750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6" name="Shape 446"/>
          <p:cNvGrpSpPr/>
          <p:nvPr/>
        </p:nvGrpSpPr>
        <p:grpSpPr>
          <a:xfrm>
            <a:off x="7656286" y="2656954"/>
            <a:ext cx="1382566" cy="1550090"/>
            <a:chOff x="-49737" y="278181"/>
            <a:chExt cx="1810697" cy="1560389"/>
          </a:xfrm>
        </p:grpSpPr>
        <p:sp>
          <p:nvSpPr>
            <p:cNvPr id="447" name="Shape 447"/>
            <p:cNvSpPr/>
            <p:nvPr/>
          </p:nvSpPr>
          <p:spPr>
            <a:xfrm>
              <a:off x="-49737" y="278181"/>
              <a:ext cx="1803300" cy="520199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37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-US" b="1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r>
                <a:rPr lang="en" b="1" dirty="0" smtClean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et</a:t>
              </a:r>
              <a:r>
                <a:rPr lang="en" b="1" i="0" u="none" strike="noStrike" cap="none" baseline="0" dirty="0" smtClean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Exp</a:t>
              </a:r>
              <a:endParaRPr lang="en" b="1" i="0" u="none" strike="noStrike" cap="none" baseline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-49531" y="798288"/>
              <a:ext cx="1803300" cy="520199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37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Clr>
                  <a:schemeClr val="lt1"/>
                </a:buClr>
                <a:buFont typeface="Calibri"/>
                <a:buNone/>
              </a:pPr>
              <a:endParaRPr sz="1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 rtl="0">
                <a:spcBef>
                  <a:spcPts val="0"/>
                </a:spcBef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" sz="1100" b="1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names : </a:t>
              </a:r>
              <a:r>
                <a:rPr lang="en" sz="1100" b="1" dirty="0" smtClean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List&lt;</a:t>
              </a:r>
              <a:r>
                <a:rPr lang="en-US" sz="1100" b="1" dirty="0" smtClean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String</a:t>
              </a:r>
              <a:r>
                <a:rPr lang="en" sz="1100" b="1" dirty="0" smtClean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  <a:endParaRPr lang="en" sz="11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-US" sz="1200" b="1" dirty="0" smtClean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values: List&lt;</a:t>
              </a:r>
              <a:r>
                <a:rPr lang="en-US" sz="1200" b="1" dirty="0" err="1" smtClean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Exp</a:t>
              </a:r>
              <a:r>
                <a:rPr lang="en-US" sz="1200" b="1" dirty="0" smtClean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  <a:endParaRPr sz="1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-49588" y="1318371"/>
              <a:ext cx="1803300" cy="520199"/>
            </a:xfrm>
            <a:prstGeom prst="rect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37" scaled="0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" sz="1200" b="1" i="0" u="none" strike="noStrike" cap="none" baseline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+ accept(visitor)</a:t>
              </a:r>
            </a:p>
          </p:txBody>
        </p:sp>
        <p:cxnSp>
          <p:nvCxnSpPr>
            <p:cNvPr id="450" name="Shape 450"/>
            <p:cNvCxnSpPr/>
            <p:nvPr/>
          </p:nvCxnSpPr>
          <p:spPr>
            <a:xfrm flipV="1">
              <a:off x="-49737" y="798285"/>
              <a:ext cx="1803438" cy="96"/>
            </a:xfrm>
            <a:prstGeom prst="straightConnector1">
              <a:avLst/>
            </a:prstGeom>
            <a:noFill/>
            <a:ln w="31750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Shape 451"/>
            <p:cNvCxnSpPr/>
            <p:nvPr/>
          </p:nvCxnSpPr>
          <p:spPr>
            <a:xfrm flipV="1">
              <a:off x="-49737" y="1325630"/>
              <a:ext cx="1810697" cy="10423"/>
            </a:xfrm>
            <a:prstGeom prst="straightConnector1">
              <a:avLst/>
            </a:prstGeom>
            <a:noFill/>
            <a:ln w="31750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52" name="Shape 452"/>
          <p:cNvCxnSpPr>
            <a:stCxn id="434" idx="5"/>
            <a:endCxn id="440" idx="0"/>
          </p:cNvCxnSpPr>
          <p:nvPr/>
        </p:nvCxnSpPr>
        <p:spPr>
          <a:xfrm rot="16200000" flipH="1">
            <a:off x="4890854" y="2860746"/>
            <a:ext cx="2741342" cy="1862181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Shape 452"/>
          <p:cNvCxnSpPr>
            <a:stCxn id="434" idx="5"/>
            <a:endCxn id="448" idx="1"/>
          </p:cNvCxnSpPr>
          <p:nvPr/>
        </p:nvCxnSpPr>
        <p:spPr>
          <a:xfrm rot="16200000" flipH="1">
            <a:off x="5988017" y="1763584"/>
            <a:ext cx="1010845" cy="2326008"/>
          </a:xfrm>
          <a:prstGeom prst="bentConnector2">
            <a:avLst/>
          </a:prstGeom>
          <a:noFill/>
          <a:ln w="25400" cap="flat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526400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645" y="2644878"/>
            <a:ext cx="8386916" cy="609599"/>
          </a:xfrm>
        </p:spPr>
        <p:txBody>
          <a:bodyPr/>
          <a:lstStyle/>
          <a:p>
            <a:r>
              <a:rPr lang="en-US" sz="3600" b="1" dirty="0" err="1" smtClean="0">
                <a:solidFill>
                  <a:schemeClr val="bg1"/>
                </a:solidFill>
              </a:rPr>
              <a:t>VarLang</a:t>
            </a:r>
            <a:r>
              <a:rPr lang="en-US" sz="3600" b="1" dirty="0" smtClean="0">
                <a:solidFill>
                  <a:schemeClr val="bg1"/>
                </a:solidFill>
              </a:rPr>
              <a:t> Semantics: What is the value of a </a:t>
            </a:r>
            <a:r>
              <a:rPr lang="en-US" sz="3600" b="1" dirty="0" err="1" smtClean="0">
                <a:solidFill>
                  <a:schemeClr val="bg1"/>
                </a:solidFill>
              </a:rPr>
              <a:t>VarLang</a:t>
            </a:r>
            <a:r>
              <a:rPr lang="en-US" sz="3600" b="1" dirty="0" smtClean="0">
                <a:solidFill>
                  <a:schemeClr val="bg1"/>
                </a:solidFill>
              </a:rPr>
              <a:t> program?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858" y="4137474"/>
            <a:ext cx="2378704" cy="178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4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0" y="464800"/>
            <a:ext cx="9144000" cy="639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 dirty="0">
                <a:solidFill>
                  <a:srgbClr val="FFFFFF"/>
                </a:solidFill>
              </a:rPr>
              <a:t>What is the value of “(let ((x 3) (y 4)) (+ x y))”?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 dirty="0">
                <a:solidFill>
                  <a:srgbClr val="FFFFFF"/>
                </a:solidFill>
              </a:rPr>
              <a:t>Two ways of thinking about it,</a:t>
            </a:r>
          </a:p>
          <a:p>
            <a:pPr marL="914400" marR="0" lvl="1" indent="-419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ymbol"/>
              <a:buChar char="◉"/>
            </a:pPr>
            <a:r>
              <a:rPr lang="en" sz="3000" b="1" dirty="0">
                <a:solidFill>
                  <a:srgbClr val="FF0000"/>
                </a:solidFill>
              </a:rPr>
              <a:t>substitution-based semantics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30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000">
                <a:solidFill>
                  <a:srgbClr val="FFFFFF"/>
                </a:solidFill>
              </a:rPr>
              <a:t>Reasoning about value of letExp</a:t>
            </a:r>
          </a:p>
        </p:txBody>
      </p:sp>
      <p:sp>
        <p:nvSpPr>
          <p:cNvPr id="459" name="Shape 459"/>
          <p:cNvSpPr/>
          <p:nvPr/>
        </p:nvSpPr>
        <p:spPr>
          <a:xfrm>
            <a:off x="1115924" y="2736475"/>
            <a:ext cx="4221899" cy="580499"/>
          </a:xfrm>
          <a:prstGeom prst="rect">
            <a:avLst/>
          </a:prstGeom>
          <a:gradFill>
            <a:gsLst>
              <a:gs pos="0">
                <a:srgbClr val="3E7FCE"/>
              </a:gs>
              <a:gs pos="100000">
                <a:srgbClr val="BFDCFF"/>
              </a:gs>
            </a:gsLst>
            <a:lin ang="16200037" scaled="0"/>
          </a:gradFill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(let ((x 3) (y 4)) (+ x y))</a:t>
            </a:r>
          </a:p>
        </p:txBody>
      </p:sp>
      <p:sp>
        <p:nvSpPr>
          <p:cNvPr id="460" name="Shape 460"/>
          <p:cNvSpPr/>
          <p:nvPr/>
        </p:nvSpPr>
        <p:spPr>
          <a:xfrm>
            <a:off x="1115924" y="3881925"/>
            <a:ext cx="4221899" cy="580499"/>
          </a:xfrm>
          <a:prstGeom prst="rect">
            <a:avLst/>
          </a:prstGeom>
          <a:gradFill>
            <a:gsLst>
              <a:gs pos="0">
                <a:srgbClr val="3E7FCE"/>
              </a:gs>
              <a:gs pos="100000">
                <a:srgbClr val="BFDCFF"/>
              </a:gs>
            </a:gsLst>
            <a:lin ang="16200037" scaled="0"/>
          </a:gradFill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(let ((y 4)) (+ 3 y))</a:t>
            </a:r>
          </a:p>
        </p:txBody>
      </p:sp>
      <p:sp>
        <p:nvSpPr>
          <p:cNvPr id="461" name="Shape 461"/>
          <p:cNvSpPr/>
          <p:nvPr/>
        </p:nvSpPr>
        <p:spPr>
          <a:xfrm>
            <a:off x="1115924" y="5027375"/>
            <a:ext cx="4221899" cy="580499"/>
          </a:xfrm>
          <a:prstGeom prst="rect">
            <a:avLst/>
          </a:prstGeom>
          <a:gradFill>
            <a:gsLst>
              <a:gs pos="0">
                <a:srgbClr val="3E7FCE"/>
              </a:gs>
              <a:gs pos="100000">
                <a:srgbClr val="BFDCFF"/>
              </a:gs>
            </a:gsLst>
            <a:lin ang="16200037" scaled="0"/>
          </a:gradFill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(+ 3 4)</a:t>
            </a:r>
          </a:p>
        </p:txBody>
      </p:sp>
      <p:sp>
        <p:nvSpPr>
          <p:cNvPr id="462" name="Shape 462"/>
          <p:cNvSpPr/>
          <p:nvPr/>
        </p:nvSpPr>
        <p:spPr>
          <a:xfrm>
            <a:off x="1115924" y="6091075"/>
            <a:ext cx="4221899" cy="580499"/>
          </a:xfrm>
          <a:prstGeom prst="rect">
            <a:avLst/>
          </a:prstGeom>
          <a:gradFill>
            <a:gsLst>
              <a:gs pos="0">
                <a:srgbClr val="3E7FCE"/>
              </a:gs>
              <a:gs pos="100000">
                <a:srgbClr val="BFDCFF"/>
              </a:gs>
            </a:gsLst>
            <a:lin ang="16200037" scaled="0"/>
          </a:gradFill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(+ 3 4)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x="5548125" y="2777350"/>
            <a:ext cx="2990999" cy="58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>
                <a:solidFill>
                  <a:srgbClr val="FFFFFF"/>
                </a:solidFill>
              </a:rPr>
              <a:t>value?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5548125" y="3881925"/>
            <a:ext cx="3596099" cy="58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>
                <a:solidFill>
                  <a:srgbClr val="FFFFFF"/>
                </a:solidFill>
              </a:rPr>
              <a:t>replacing x with 3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5548125" y="6091075"/>
            <a:ext cx="2990999" cy="58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>
                <a:solidFill>
                  <a:srgbClr val="FFFFFF"/>
                </a:solidFill>
              </a:rPr>
              <a:t>value = 7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5548125" y="4986500"/>
            <a:ext cx="3596099" cy="58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>
                <a:solidFill>
                  <a:srgbClr val="FFFFFF"/>
                </a:solidFill>
              </a:rPr>
              <a:t>replacing y with 4</a:t>
            </a:r>
          </a:p>
        </p:txBody>
      </p:sp>
      <p:cxnSp>
        <p:nvCxnSpPr>
          <p:cNvPr id="467" name="Shape 467"/>
          <p:cNvCxnSpPr>
            <a:endCxn id="460" idx="0"/>
          </p:cNvCxnSpPr>
          <p:nvPr/>
        </p:nvCxnSpPr>
        <p:spPr>
          <a:xfrm>
            <a:off x="3226874" y="3317025"/>
            <a:ext cx="0" cy="564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68" name="Shape 468"/>
          <p:cNvCxnSpPr>
            <a:endCxn id="461" idx="0"/>
          </p:cNvCxnSpPr>
          <p:nvPr/>
        </p:nvCxnSpPr>
        <p:spPr>
          <a:xfrm>
            <a:off x="3226874" y="4462475"/>
            <a:ext cx="0" cy="564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69" name="Shape 469"/>
          <p:cNvCxnSpPr>
            <a:endCxn id="462" idx="0"/>
          </p:cNvCxnSpPr>
          <p:nvPr/>
        </p:nvCxnSpPr>
        <p:spPr>
          <a:xfrm>
            <a:off x="3226874" y="5607775"/>
            <a:ext cx="0" cy="483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-1" y="464800"/>
            <a:ext cx="9679577" cy="639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 dirty="0">
                <a:solidFill>
                  <a:srgbClr val="FFFFFF"/>
                </a:solidFill>
              </a:rPr>
              <a:t>What is the value of “(let ((x 3) (y 4)) (+ x y))”?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 dirty="0">
                <a:solidFill>
                  <a:srgbClr val="FFFFFF"/>
                </a:solidFill>
              </a:rPr>
              <a:t>Two ways of thinking about it,</a:t>
            </a:r>
          </a:p>
          <a:p>
            <a:pPr marL="914400" marR="0" lvl="1" indent="-419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ymbol"/>
              <a:buChar char="◉"/>
            </a:pPr>
            <a:r>
              <a:rPr lang="en" sz="3000" b="1" dirty="0">
                <a:solidFill>
                  <a:srgbClr val="FF0000"/>
                </a:solidFill>
              </a:rPr>
              <a:t>environment-based semantics</a:t>
            </a:r>
          </a:p>
          <a:p>
            <a:pPr marL="495300" marR="0" lvl="1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" sz="3000" dirty="0">
                <a:solidFill>
                  <a:srgbClr val="FFFFFF"/>
                </a:solidFill>
              </a:rPr>
              <a:t>valueOf (letexp) = valueOf (letBody) under env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000">
                <a:solidFill>
                  <a:srgbClr val="FFFFFF"/>
                </a:solidFill>
              </a:rPr>
              <a:t>Reasoning about value of letExp</a:t>
            </a:r>
          </a:p>
        </p:txBody>
      </p:sp>
      <p:sp>
        <p:nvSpPr>
          <p:cNvPr id="476" name="Shape 476"/>
          <p:cNvSpPr/>
          <p:nvPr/>
        </p:nvSpPr>
        <p:spPr>
          <a:xfrm>
            <a:off x="1115924" y="2736475"/>
            <a:ext cx="4221899" cy="580499"/>
          </a:xfrm>
          <a:prstGeom prst="rect">
            <a:avLst/>
          </a:prstGeom>
          <a:gradFill>
            <a:gsLst>
              <a:gs pos="0">
                <a:srgbClr val="3E7FCE"/>
              </a:gs>
              <a:gs pos="100000">
                <a:srgbClr val="BFDCFF"/>
              </a:gs>
            </a:gsLst>
            <a:lin ang="16200037" scaled="0"/>
          </a:gradFill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" sz="3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(let ((x 3) (y 4)) (+ x y))</a:t>
            </a:r>
          </a:p>
        </p:txBody>
      </p:sp>
      <p:sp>
        <p:nvSpPr>
          <p:cNvPr id="477" name="Shape 477"/>
          <p:cNvSpPr/>
          <p:nvPr/>
        </p:nvSpPr>
        <p:spPr>
          <a:xfrm>
            <a:off x="1115924" y="3881925"/>
            <a:ext cx="4221899" cy="580499"/>
          </a:xfrm>
          <a:prstGeom prst="rect">
            <a:avLst/>
          </a:prstGeom>
          <a:gradFill>
            <a:gsLst>
              <a:gs pos="0">
                <a:srgbClr val="3E7FCE"/>
              </a:gs>
              <a:gs pos="100000">
                <a:srgbClr val="BFDCFF"/>
              </a:gs>
            </a:gsLst>
            <a:lin ang="16200037" scaled="0"/>
          </a:gradFill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(let ((y 4)) (+ 3 y))</a:t>
            </a:r>
          </a:p>
        </p:txBody>
      </p:sp>
      <p:sp>
        <p:nvSpPr>
          <p:cNvPr id="478" name="Shape 478"/>
          <p:cNvSpPr/>
          <p:nvPr/>
        </p:nvSpPr>
        <p:spPr>
          <a:xfrm>
            <a:off x="1115924" y="5027375"/>
            <a:ext cx="4221899" cy="580499"/>
          </a:xfrm>
          <a:prstGeom prst="rect">
            <a:avLst/>
          </a:prstGeom>
          <a:gradFill>
            <a:gsLst>
              <a:gs pos="0">
                <a:srgbClr val="3E7FCE"/>
              </a:gs>
              <a:gs pos="100000">
                <a:srgbClr val="BFDCFF"/>
              </a:gs>
            </a:gsLst>
            <a:lin ang="16200037" scaled="0"/>
          </a:gradFill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(+ 3 4)</a:t>
            </a:r>
          </a:p>
        </p:txBody>
      </p:sp>
      <p:sp>
        <p:nvSpPr>
          <p:cNvPr id="479" name="Shape 479"/>
          <p:cNvSpPr/>
          <p:nvPr/>
        </p:nvSpPr>
        <p:spPr>
          <a:xfrm>
            <a:off x="1115924" y="6091075"/>
            <a:ext cx="4221899" cy="580499"/>
          </a:xfrm>
          <a:prstGeom prst="rect">
            <a:avLst/>
          </a:prstGeom>
          <a:gradFill>
            <a:gsLst>
              <a:gs pos="0">
                <a:srgbClr val="3E7FCE"/>
              </a:gs>
              <a:gs pos="100000">
                <a:srgbClr val="BFDCFF"/>
              </a:gs>
            </a:gsLst>
            <a:lin ang="16200037" scaled="0"/>
          </a:gradFill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(+ 3 4)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5548125" y="2777350"/>
            <a:ext cx="2990999" cy="58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>
                <a:solidFill>
                  <a:srgbClr val="FFFFFF"/>
                </a:solidFill>
              </a:rPr>
              <a:t>Empty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5548125" y="3881925"/>
            <a:ext cx="3596099" cy="58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rgbClr val="FFFFFF"/>
                </a:solidFill>
              </a:rPr>
              <a:t>x-&gt;3 :: Empty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5548125" y="6091075"/>
            <a:ext cx="2990999" cy="58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>
                <a:solidFill>
                  <a:srgbClr val="FFFFFF"/>
                </a:solidFill>
              </a:rPr>
              <a:t>value = 7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5548125" y="4986500"/>
            <a:ext cx="4379646" cy="58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FFFFFF"/>
                </a:solidFill>
              </a:rPr>
              <a:t>y</a:t>
            </a:r>
            <a:r>
              <a:rPr lang="en" sz="3200" dirty="0" smtClean="0">
                <a:solidFill>
                  <a:srgbClr val="FFFFFF"/>
                </a:solidFill>
              </a:rPr>
              <a:t>-&gt;4:: x-</a:t>
            </a:r>
            <a:r>
              <a:rPr lang="en" sz="3200" dirty="0">
                <a:solidFill>
                  <a:srgbClr val="FFFFFF"/>
                </a:solidFill>
              </a:rPr>
              <a:t>&gt;</a:t>
            </a:r>
            <a:r>
              <a:rPr lang="en" sz="3200" dirty="0" smtClean="0">
                <a:solidFill>
                  <a:srgbClr val="FFFFFF"/>
                </a:solidFill>
              </a:rPr>
              <a:t>3:: </a:t>
            </a:r>
            <a:r>
              <a:rPr lang="en" sz="3200" dirty="0">
                <a:solidFill>
                  <a:srgbClr val="FFFFFF"/>
                </a:solidFill>
              </a:rPr>
              <a:t>Empty</a:t>
            </a:r>
          </a:p>
        </p:txBody>
      </p:sp>
      <p:cxnSp>
        <p:nvCxnSpPr>
          <p:cNvPr id="484" name="Shape 484"/>
          <p:cNvCxnSpPr>
            <a:endCxn id="477" idx="0"/>
          </p:cNvCxnSpPr>
          <p:nvPr/>
        </p:nvCxnSpPr>
        <p:spPr>
          <a:xfrm>
            <a:off x="3226874" y="3317025"/>
            <a:ext cx="0" cy="564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85" name="Shape 485"/>
          <p:cNvCxnSpPr>
            <a:endCxn id="478" idx="0"/>
          </p:cNvCxnSpPr>
          <p:nvPr/>
        </p:nvCxnSpPr>
        <p:spPr>
          <a:xfrm>
            <a:off x="3226874" y="4462475"/>
            <a:ext cx="0" cy="564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86" name="Shape 486"/>
          <p:cNvCxnSpPr>
            <a:endCxn id="479" idx="0"/>
          </p:cNvCxnSpPr>
          <p:nvPr/>
        </p:nvCxnSpPr>
        <p:spPr>
          <a:xfrm>
            <a:off x="3226874" y="5607775"/>
            <a:ext cx="0" cy="483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101" y="1031966"/>
            <a:ext cx="9209101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4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799"/>
            <a:ext cx="9144000" cy="609599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Environment 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8012" y="1222175"/>
            <a:ext cx="855617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Environment: support definition and use </a:t>
            </a:r>
          </a:p>
          <a:p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 is a dictionary that maps variables to values at a program point </a:t>
            </a:r>
          </a:p>
          <a:p>
            <a:endParaRPr lang="en-US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The </a:t>
            </a:r>
            <a:r>
              <a:rPr lang="en-US" sz="2400" b="1" dirty="0">
                <a:solidFill>
                  <a:schemeClr val="bg1"/>
                </a:solidFill>
              </a:rPr>
              <a:t>value of a variable is the first value from </a:t>
            </a:r>
            <a:r>
              <a:rPr lang="en-US" sz="2400" b="1" dirty="0" smtClean="0">
                <a:solidFill>
                  <a:schemeClr val="bg1"/>
                </a:solidFill>
              </a:rPr>
              <a:t>the left </a:t>
            </a:r>
            <a:r>
              <a:rPr lang="en-US" sz="2400" b="1" dirty="0">
                <a:solidFill>
                  <a:schemeClr val="bg1"/>
                </a:solidFill>
              </a:rPr>
              <a:t>found in the </a:t>
            </a:r>
            <a:r>
              <a:rPr lang="en-US" sz="2400" b="1" dirty="0" smtClean="0">
                <a:solidFill>
                  <a:schemeClr val="bg1"/>
                </a:solidFill>
              </a:rPr>
              <a:t>environment</a:t>
            </a:r>
          </a:p>
          <a:p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environment is a data type that provides an operation to look up the value of a variable</a:t>
            </a:r>
          </a:p>
          <a:p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18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Baskerville" pitchFamily="-65" charset="0"/>
                <a:ea typeface="ＭＳ Ｐゴシック" pitchFamily="-65" charset="-128"/>
                <a:cs typeface="ＭＳ Ｐゴシック" pitchFamily="-65" charset="-128"/>
              </a:rPr>
              <a:t>Environment Illustrated</a:t>
            </a:r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914400" y="3200400"/>
            <a:ext cx="2057400" cy="533400"/>
          </a:xfrm>
          <a:prstGeom prst="rect">
            <a:avLst/>
          </a:prstGeom>
          <a:solidFill>
            <a:srgbClr val="800000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(empty-env)</a:t>
            </a:r>
          </a:p>
        </p:txBody>
      </p:sp>
      <p:cxnSp>
        <p:nvCxnSpPr>
          <p:cNvPr id="30724" name="Straight Connector 8"/>
          <p:cNvCxnSpPr>
            <a:cxnSpLocks noChangeShapeType="1"/>
          </p:cNvCxnSpPr>
          <p:nvPr/>
        </p:nvCxnSpPr>
        <p:spPr bwMode="auto">
          <a:xfrm flipV="1">
            <a:off x="0" y="1752600"/>
            <a:ext cx="914400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0725" name="Straight Connector 10"/>
          <p:cNvCxnSpPr>
            <a:cxnSpLocks noChangeShapeType="1"/>
          </p:cNvCxnSpPr>
          <p:nvPr/>
        </p:nvCxnSpPr>
        <p:spPr bwMode="auto">
          <a:xfrm rot="5400000">
            <a:off x="4341813" y="3886200"/>
            <a:ext cx="5335588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0726" name="Straight Connector 13"/>
          <p:cNvCxnSpPr>
            <a:cxnSpLocks noChangeShapeType="1"/>
          </p:cNvCxnSpPr>
          <p:nvPr/>
        </p:nvCxnSpPr>
        <p:spPr bwMode="auto">
          <a:xfrm flipV="1">
            <a:off x="0" y="1219200"/>
            <a:ext cx="914400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30727" name="TextBox 15"/>
          <p:cNvSpPr txBox="1">
            <a:spLocks noChangeArrowheads="1"/>
          </p:cNvSpPr>
          <p:nvPr/>
        </p:nvSpPr>
        <p:spPr bwMode="auto">
          <a:xfrm>
            <a:off x="304800" y="1371600"/>
            <a:ext cx="4191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Environment</a:t>
            </a:r>
          </a:p>
        </p:txBody>
      </p:sp>
      <p:sp>
        <p:nvSpPr>
          <p:cNvPr id="30728" name="TextBox 16"/>
          <p:cNvSpPr txBox="1">
            <a:spLocks noChangeArrowheads="1"/>
          </p:cNvSpPr>
          <p:nvPr/>
        </p:nvSpPr>
        <p:spPr bwMode="auto">
          <a:xfrm>
            <a:off x="7010400" y="1366838"/>
            <a:ext cx="2057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Program</a:t>
            </a:r>
          </a:p>
        </p:txBody>
      </p:sp>
      <p:sp>
        <p:nvSpPr>
          <p:cNvPr id="30729" name="TextBox 17"/>
          <p:cNvSpPr txBox="1">
            <a:spLocks noChangeArrowheads="1"/>
          </p:cNvSpPr>
          <p:nvPr/>
        </p:nvSpPr>
        <p:spPr bwMode="auto">
          <a:xfrm>
            <a:off x="7086600" y="2281238"/>
            <a:ext cx="2057400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00 main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01 y = 14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02 x = 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03 y = 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04 d = 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05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06 d==6 ??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07 y==8 ??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08 x==7 ??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09 p==4 ??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FFFFFF"/>
              </a:solidFill>
              <a:latin typeface="Courier" pitchFamily="-65" charset="0"/>
              <a:ea typeface="Courier" pitchFamily="-65" charset="0"/>
              <a:cs typeface="Courier" pitchFamily="-65" charset="0"/>
            </a:endParaRPr>
          </a:p>
        </p:txBody>
      </p:sp>
      <p:sp>
        <p:nvSpPr>
          <p:cNvPr id="30730" name="Right Arrow 18"/>
          <p:cNvSpPr>
            <a:spLocks noChangeArrowheads="1"/>
          </p:cNvSpPr>
          <p:nvPr/>
        </p:nvSpPr>
        <p:spPr bwMode="auto">
          <a:xfrm>
            <a:off x="6553200" y="2438400"/>
            <a:ext cx="533400" cy="3048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folHlink"/>
          </a:solidFill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FFFFFF"/>
              </a:solidFill>
              <a:latin typeface="Tahoma" pitchFamily="-65" charset="0"/>
              <a:ea typeface="+mn-ea"/>
              <a:cs typeface="+mn-cs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105400" y="2819400"/>
            <a:ext cx="1676400" cy="2125663"/>
            <a:chOff x="5105400" y="2819400"/>
            <a:chExt cx="1676400" cy="2126397"/>
          </a:xfrm>
        </p:grpSpPr>
        <p:cxnSp>
          <p:nvCxnSpPr>
            <p:cNvPr id="30735" name="Straight Arrow Connector 12"/>
            <p:cNvCxnSpPr>
              <a:cxnSpLocks noChangeShapeType="1"/>
            </p:cNvCxnSpPr>
            <p:nvPr/>
          </p:nvCxnSpPr>
          <p:spPr bwMode="auto">
            <a:xfrm rot="5400000" flipH="1" flipV="1">
              <a:off x="5829300" y="3162300"/>
              <a:ext cx="1066800" cy="381000"/>
            </a:xfrm>
            <a:prstGeom prst="straightConnector1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arrow" w="med" len="med"/>
            </a:ln>
          </p:spPr>
        </p:cxnSp>
        <p:sp>
          <p:nvSpPr>
            <p:cNvPr id="30736" name="TextBox 13"/>
            <p:cNvSpPr txBox="1">
              <a:spLocks noChangeArrowheads="1"/>
            </p:cNvSpPr>
            <p:nvPr/>
          </p:nvSpPr>
          <p:spPr bwMode="auto">
            <a:xfrm>
              <a:off x="5105400" y="4114800"/>
              <a:ext cx="167640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kern="1200">
                  <a:solidFill>
                    <a:srgbClr val="FFFFFF"/>
                  </a:solidFill>
                  <a:latin typeface="Tahoma" pitchFamily="-65" charset="0"/>
                  <a:ea typeface="+mn-ea"/>
                  <a:cs typeface="+mn-cs"/>
                </a:rPr>
                <a:t>Program Counter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28600" y="3829050"/>
            <a:ext cx="2819400" cy="2713038"/>
            <a:chOff x="4953000" y="2819400"/>
            <a:chExt cx="2819400" cy="2712660"/>
          </a:xfrm>
        </p:grpSpPr>
        <p:cxnSp>
          <p:nvCxnSpPr>
            <p:cNvPr id="30733" name="Straight Arrow Connector 16"/>
            <p:cNvCxnSpPr>
              <a:cxnSpLocks noChangeShapeType="1"/>
            </p:cNvCxnSpPr>
            <p:nvPr/>
          </p:nvCxnSpPr>
          <p:spPr bwMode="auto">
            <a:xfrm rot="5400000" flipH="1" flipV="1">
              <a:off x="5829300" y="3162300"/>
              <a:ext cx="1066800" cy="381000"/>
            </a:xfrm>
            <a:prstGeom prst="straightConnector1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arrow" w="med" len="med"/>
            </a:ln>
          </p:spPr>
        </p:cxnSp>
        <p:sp>
          <p:nvSpPr>
            <p:cNvPr id="30734" name="TextBox 17"/>
            <p:cNvSpPr txBox="1">
              <a:spLocks noChangeArrowheads="1"/>
            </p:cNvSpPr>
            <p:nvPr/>
          </p:nvSpPr>
          <p:spPr bwMode="auto">
            <a:xfrm>
              <a:off x="4953000" y="3962400"/>
              <a:ext cx="2819400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kern="1200">
                  <a:solidFill>
                    <a:srgbClr val="FFFFFF"/>
                  </a:solidFill>
                  <a:latin typeface="Tahoma" pitchFamily="-65" charset="0"/>
                  <a:ea typeface="+mn-ea"/>
                  <a:cs typeface="+mn-cs"/>
                </a:rPr>
                <a:t>What is the environment “data value” at that moment?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2940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Baskerville" pitchFamily="-65" charset="0"/>
                <a:ea typeface="ＭＳ Ｐゴシック" pitchFamily="-65" charset="-128"/>
                <a:cs typeface="ＭＳ Ｐゴシック" pitchFamily="-65" charset="-128"/>
              </a:rPr>
              <a:t>Environment Illustrated</a:t>
            </a:r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304800" y="2057400"/>
            <a:ext cx="2057400" cy="533400"/>
          </a:xfrm>
          <a:prstGeom prst="rect">
            <a:avLst/>
          </a:prstGeom>
          <a:solidFill>
            <a:srgbClr val="800000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(empty-env)</a:t>
            </a:r>
          </a:p>
        </p:txBody>
      </p:sp>
      <p:cxnSp>
        <p:nvCxnSpPr>
          <p:cNvPr id="31748" name="Straight Connector 8"/>
          <p:cNvCxnSpPr>
            <a:cxnSpLocks noChangeShapeType="1"/>
          </p:cNvCxnSpPr>
          <p:nvPr/>
        </p:nvCxnSpPr>
        <p:spPr bwMode="auto">
          <a:xfrm flipV="1">
            <a:off x="0" y="1752600"/>
            <a:ext cx="914400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1749" name="Straight Connector 10"/>
          <p:cNvCxnSpPr>
            <a:cxnSpLocks noChangeShapeType="1"/>
          </p:cNvCxnSpPr>
          <p:nvPr/>
        </p:nvCxnSpPr>
        <p:spPr bwMode="auto">
          <a:xfrm rot="5400000">
            <a:off x="4341813" y="3886200"/>
            <a:ext cx="5335588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1750" name="Straight Connector 13"/>
          <p:cNvCxnSpPr>
            <a:cxnSpLocks noChangeShapeType="1"/>
          </p:cNvCxnSpPr>
          <p:nvPr/>
        </p:nvCxnSpPr>
        <p:spPr bwMode="auto">
          <a:xfrm flipV="1">
            <a:off x="0" y="1219200"/>
            <a:ext cx="914400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31751" name="TextBox 15"/>
          <p:cNvSpPr txBox="1">
            <a:spLocks noChangeArrowheads="1"/>
          </p:cNvSpPr>
          <p:nvPr/>
        </p:nvSpPr>
        <p:spPr bwMode="auto">
          <a:xfrm>
            <a:off x="304800" y="1371600"/>
            <a:ext cx="4191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Environment</a:t>
            </a:r>
          </a:p>
        </p:txBody>
      </p:sp>
      <p:sp>
        <p:nvSpPr>
          <p:cNvPr id="31752" name="TextBox 16"/>
          <p:cNvSpPr txBox="1">
            <a:spLocks noChangeArrowheads="1"/>
          </p:cNvSpPr>
          <p:nvPr/>
        </p:nvSpPr>
        <p:spPr bwMode="auto">
          <a:xfrm>
            <a:off x="7010400" y="1366838"/>
            <a:ext cx="2057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Program</a:t>
            </a:r>
          </a:p>
        </p:txBody>
      </p:sp>
      <p:sp>
        <p:nvSpPr>
          <p:cNvPr id="31753" name="TextBox 17"/>
          <p:cNvSpPr txBox="1">
            <a:spLocks noChangeArrowheads="1"/>
          </p:cNvSpPr>
          <p:nvPr/>
        </p:nvSpPr>
        <p:spPr bwMode="auto">
          <a:xfrm>
            <a:off x="7086600" y="2281238"/>
            <a:ext cx="2057400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00 main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01 y = 14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02 x = 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03 y = 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04 d = 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05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06 d==6 ??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07 y==8 ??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08 x==7 ??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09 p==4 ??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FFFFFF"/>
              </a:solidFill>
              <a:latin typeface="Courier" pitchFamily="-65" charset="0"/>
              <a:ea typeface="Courier" pitchFamily="-65" charset="0"/>
              <a:cs typeface="Courier" pitchFamily="-65" charset="0"/>
            </a:endParaRPr>
          </a:p>
        </p:txBody>
      </p:sp>
      <p:sp>
        <p:nvSpPr>
          <p:cNvPr id="31754" name="Right Arrow 18"/>
          <p:cNvSpPr>
            <a:spLocks noChangeArrowheads="1"/>
          </p:cNvSpPr>
          <p:nvPr/>
        </p:nvSpPr>
        <p:spPr bwMode="auto">
          <a:xfrm>
            <a:off x="6553200" y="2743200"/>
            <a:ext cx="533400" cy="3048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folHlink"/>
          </a:solidFill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FFFFFF"/>
              </a:solidFill>
              <a:latin typeface="Tahoma" pitchFamily="-65" charset="0"/>
              <a:ea typeface="+mn-ea"/>
              <a:cs typeface="+mn-cs"/>
            </a:endParaRP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304800" y="3048000"/>
            <a:ext cx="5334000" cy="533400"/>
          </a:xfrm>
          <a:prstGeom prst="rect">
            <a:avLst/>
          </a:prstGeom>
          <a:solidFill>
            <a:srgbClr val="800000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(extend-env    ‘y     14       env’        )</a:t>
            </a:r>
          </a:p>
        </p:txBody>
      </p:sp>
      <p:cxnSp>
        <p:nvCxnSpPr>
          <p:cNvPr id="31756" name="Elbow Connector 20"/>
          <p:cNvCxnSpPr>
            <a:cxnSpLocks noChangeShapeType="1"/>
            <a:endCxn id="31747" idx="3"/>
          </p:cNvCxnSpPr>
          <p:nvPr/>
        </p:nvCxnSpPr>
        <p:spPr bwMode="auto">
          <a:xfrm rot="10800000">
            <a:off x="2362200" y="2324100"/>
            <a:ext cx="1981200" cy="876300"/>
          </a:xfrm>
          <a:prstGeom prst="bentConnector3">
            <a:avLst>
              <a:gd name="adj1" fmla="val -199"/>
            </a:avLst>
          </a:prstGeom>
          <a:noFill/>
          <a:ln w="38100">
            <a:solidFill>
              <a:schemeClr val="folHlink"/>
            </a:solidFill>
            <a:round/>
            <a:headEnd/>
            <a:tailEnd type="arrow" w="med" len="med"/>
          </a:ln>
        </p:spPr>
      </p:cxn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419600" y="1828800"/>
            <a:ext cx="2514600" cy="830263"/>
            <a:chOff x="5029200" y="4114800"/>
            <a:chExt cx="2514600" cy="830997"/>
          </a:xfrm>
        </p:grpSpPr>
        <p:cxnSp>
          <p:nvCxnSpPr>
            <p:cNvPr id="31758" name="Straight Arrow Connector 13"/>
            <p:cNvCxnSpPr>
              <a:cxnSpLocks noChangeShapeType="1"/>
            </p:cNvCxnSpPr>
            <p:nvPr/>
          </p:nvCxnSpPr>
          <p:spPr bwMode="auto">
            <a:xfrm rot="5400000">
              <a:off x="5029200" y="4419600"/>
              <a:ext cx="228600" cy="228600"/>
            </a:xfrm>
            <a:prstGeom prst="straightConnector1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arrow" w="med" len="med"/>
            </a:ln>
          </p:spPr>
        </p:cxnSp>
        <p:sp>
          <p:nvSpPr>
            <p:cNvPr id="31759" name="TextBox 14"/>
            <p:cNvSpPr txBox="1">
              <a:spLocks noChangeArrowheads="1"/>
            </p:cNvSpPr>
            <p:nvPr/>
          </p:nvSpPr>
          <p:spPr bwMode="auto">
            <a:xfrm>
              <a:off x="5105400" y="4114800"/>
              <a:ext cx="243840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kern="1200">
                  <a:solidFill>
                    <a:srgbClr val="FFFFFF"/>
                  </a:solidFill>
                  <a:latin typeface="Tahoma" pitchFamily="-65" charset="0"/>
                  <a:ea typeface="+mn-ea"/>
                  <a:cs typeface="+mn-cs"/>
                </a:rPr>
                <a:t>Either point-to or contain.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41241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  <a:latin typeface="Baskerville" pitchFamily="-65" charset="0"/>
                <a:ea typeface="ＭＳ Ｐゴシック" pitchFamily="-65" charset="-128"/>
                <a:cs typeface="ＭＳ Ｐゴシック" pitchFamily="-65" charset="-128"/>
              </a:rPr>
              <a:t>Environment Illustrated</a:t>
            </a:r>
          </a:p>
        </p:txBody>
      </p:sp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304800" y="2057400"/>
            <a:ext cx="2057400" cy="533400"/>
          </a:xfrm>
          <a:prstGeom prst="rect">
            <a:avLst/>
          </a:prstGeom>
          <a:solidFill>
            <a:srgbClr val="800000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(empty-env)</a:t>
            </a:r>
          </a:p>
        </p:txBody>
      </p:sp>
      <p:cxnSp>
        <p:nvCxnSpPr>
          <p:cNvPr id="32772" name="Straight Connector 8"/>
          <p:cNvCxnSpPr>
            <a:cxnSpLocks noChangeShapeType="1"/>
          </p:cNvCxnSpPr>
          <p:nvPr/>
        </p:nvCxnSpPr>
        <p:spPr bwMode="auto">
          <a:xfrm flipV="1">
            <a:off x="0" y="1752600"/>
            <a:ext cx="914400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2773" name="Straight Connector 10"/>
          <p:cNvCxnSpPr>
            <a:cxnSpLocks noChangeShapeType="1"/>
          </p:cNvCxnSpPr>
          <p:nvPr/>
        </p:nvCxnSpPr>
        <p:spPr bwMode="auto">
          <a:xfrm rot="5400000">
            <a:off x="4341813" y="3886200"/>
            <a:ext cx="5335588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2774" name="Straight Connector 13"/>
          <p:cNvCxnSpPr>
            <a:cxnSpLocks noChangeShapeType="1"/>
          </p:cNvCxnSpPr>
          <p:nvPr/>
        </p:nvCxnSpPr>
        <p:spPr bwMode="auto">
          <a:xfrm flipV="1">
            <a:off x="0" y="1219200"/>
            <a:ext cx="914400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32775" name="TextBox 15"/>
          <p:cNvSpPr txBox="1">
            <a:spLocks noChangeArrowheads="1"/>
          </p:cNvSpPr>
          <p:nvPr/>
        </p:nvSpPr>
        <p:spPr bwMode="auto">
          <a:xfrm>
            <a:off x="304800" y="1371600"/>
            <a:ext cx="4191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Environment</a:t>
            </a:r>
          </a:p>
        </p:txBody>
      </p:sp>
      <p:sp>
        <p:nvSpPr>
          <p:cNvPr id="32776" name="TextBox 16"/>
          <p:cNvSpPr txBox="1">
            <a:spLocks noChangeArrowheads="1"/>
          </p:cNvSpPr>
          <p:nvPr/>
        </p:nvSpPr>
        <p:spPr bwMode="auto">
          <a:xfrm>
            <a:off x="7010400" y="1366838"/>
            <a:ext cx="2057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Program</a:t>
            </a:r>
          </a:p>
        </p:txBody>
      </p:sp>
      <p:sp>
        <p:nvSpPr>
          <p:cNvPr id="32777" name="TextBox 17"/>
          <p:cNvSpPr txBox="1">
            <a:spLocks noChangeArrowheads="1"/>
          </p:cNvSpPr>
          <p:nvPr/>
        </p:nvSpPr>
        <p:spPr bwMode="auto">
          <a:xfrm>
            <a:off x="7086600" y="2281238"/>
            <a:ext cx="2057400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00 main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01 y = 14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02 x = 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03 y = 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04 d = 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05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06 d==6 ??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07 y==8 ??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08 x==7 ??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09 p==4 ??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FFFFFF"/>
              </a:solidFill>
              <a:latin typeface="Courier" pitchFamily="-65" charset="0"/>
              <a:ea typeface="Courier" pitchFamily="-65" charset="0"/>
              <a:cs typeface="Courier" pitchFamily="-65" charset="0"/>
            </a:endParaRPr>
          </a:p>
        </p:txBody>
      </p:sp>
      <p:sp>
        <p:nvSpPr>
          <p:cNvPr id="32778" name="Right Arrow 18"/>
          <p:cNvSpPr>
            <a:spLocks noChangeArrowheads="1"/>
          </p:cNvSpPr>
          <p:nvPr/>
        </p:nvSpPr>
        <p:spPr bwMode="auto">
          <a:xfrm>
            <a:off x="6553200" y="3124200"/>
            <a:ext cx="533400" cy="3048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folHlink"/>
          </a:solidFill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FFFFFF"/>
              </a:solidFill>
              <a:latin typeface="Tahoma" pitchFamily="-65" charset="0"/>
              <a:ea typeface="+mn-ea"/>
              <a:cs typeface="+mn-cs"/>
            </a:endParaRP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304800" y="3048000"/>
            <a:ext cx="5334000" cy="533400"/>
          </a:xfrm>
          <a:prstGeom prst="rect">
            <a:avLst/>
          </a:prstGeom>
          <a:solidFill>
            <a:srgbClr val="800000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(extend-env    ‘y     14       env’        )</a:t>
            </a:r>
          </a:p>
        </p:txBody>
      </p:sp>
      <p:cxnSp>
        <p:nvCxnSpPr>
          <p:cNvPr id="32780" name="Elbow Connector 20"/>
          <p:cNvCxnSpPr>
            <a:cxnSpLocks noChangeShapeType="1"/>
            <a:endCxn id="32771" idx="3"/>
          </p:cNvCxnSpPr>
          <p:nvPr/>
        </p:nvCxnSpPr>
        <p:spPr bwMode="auto">
          <a:xfrm rot="10800000">
            <a:off x="2362200" y="2324100"/>
            <a:ext cx="1981200" cy="876300"/>
          </a:xfrm>
          <a:prstGeom prst="bentConnector3">
            <a:avLst>
              <a:gd name="adj1" fmla="val -199"/>
            </a:avLst>
          </a:prstGeom>
          <a:noFill/>
          <a:ln w="38100">
            <a:solidFill>
              <a:schemeClr val="folHlink"/>
            </a:solidFill>
            <a:round/>
            <a:headEnd/>
            <a:tailEnd type="arrow" w="med" len="med"/>
          </a:ln>
        </p:spPr>
      </p:cxnSp>
      <p:sp>
        <p:nvSpPr>
          <p:cNvPr id="32781" name="Rectangle 14"/>
          <p:cNvSpPr>
            <a:spLocks noChangeArrowheads="1"/>
          </p:cNvSpPr>
          <p:nvPr/>
        </p:nvSpPr>
        <p:spPr bwMode="auto">
          <a:xfrm>
            <a:off x="304800" y="4038600"/>
            <a:ext cx="5334000" cy="533400"/>
          </a:xfrm>
          <a:prstGeom prst="rect">
            <a:avLst/>
          </a:prstGeom>
          <a:solidFill>
            <a:srgbClr val="800000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(extend-env    ‘x     7       env’        )</a:t>
            </a:r>
          </a:p>
        </p:txBody>
      </p:sp>
      <p:cxnSp>
        <p:nvCxnSpPr>
          <p:cNvPr id="32782" name="Straight Arrow Connector 27"/>
          <p:cNvCxnSpPr>
            <a:cxnSpLocks noChangeShapeType="1"/>
            <a:endCxn id="32779" idx="2"/>
          </p:cNvCxnSpPr>
          <p:nvPr/>
        </p:nvCxnSpPr>
        <p:spPr bwMode="auto">
          <a:xfrm rot="10800000">
            <a:off x="2971800" y="3581400"/>
            <a:ext cx="1295400" cy="60960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628153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  <a:latin typeface="Baskerville" pitchFamily="-65" charset="0"/>
                <a:ea typeface="ＭＳ Ｐゴシック" pitchFamily="-65" charset="-128"/>
                <a:cs typeface="ＭＳ Ｐゴシック" pitchFamily="-65" charset="-128"/>
              </a:rPr>
              <a:t>Environment Illustrated</a:t>
            </a:r>
          </a:p>
        </p:txBody>
      </p:sp>
      <p:sp>
        <p:nvSpPr>
          <p:cNvPr id="33795" name="Rectangle 5"/>
          <p:cNvSpPr>
            <a:spLocks noChangeArrowheads="1"/>
          </p:cNvSpPr>
          <p:nvPr/>
        </p:nvSpPr>
        <p:spPr bwMode="auto">
          <a:xfrm>
            <a:off x="304800" y="2057400"/>
            <a:ext cx="2057400" cy="533400"/>
          </a:xfrm>
          <a:prstGeom prst="rect">
            <a:avLst/>
          </a:prstGeom>
          <a:solidFill>
            <a:srgbClr val="800000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(empty-env)</a:t>
            </a:r>
          </a:p>
        </p:txBody>
      </p:sp>
      <p:cxnSp>
        <p:nvCxnSpPr>
          <p:cNvPr id="33796" name="Straight Connector 8"/>
          <p:cNvCxnSpPr>
            <a:cxnSpLocks noChangeShapeType="1"/>
          </p:cNvCxnSpPr>
          <p:nvPr/>
        </p:nvCxnSpPr>
        <p:spPr bwMode="auto">
          <a:xfrm flipV="1">
            <a:off x="0" y="1752600"/>
            <a:ext cx="914400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3797" name="Straight Connector 10"/>
          <p:cNvCxnSpPr>
            <a:cxnSpLocks noChangeShapeType="1"/>
          </p:cNvCxnSpPr>
          <p:nvPr/>
        </p:nvCxnSpPr>
        <p:spPr bwMode="auto">
          <a:xfrm rot="5400000">
            <a:off x="4341813" y="3886200"/>
            <a:ext cx="5335588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3798" name="Straight Connector 13"/>
          <p:cNvCxnSpPr>
            <a:cxnSpLocks noChangeShapeType="1"/>
          </p:cNvCxnSpPr>
          <p:nvPr/>
        </p:nvCxnSpPr>
        <p:spPr bwMode="auto">
          <a:xfrm flipV="1">
            <a:off x="0" y="1219200"/>
            <a:ext cx="914400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33799" name="TextBox 15"/>
          <p:cNvSpPr txBox="1">
            <a:spLocks noChangeArrowheads="1"/>
          </p:cNvSpPr>
          <p:nvPr/>
        </p:nvSpPr>
        <p:spPr bwMode="auto">
          <a:xfrm>
            <a:off x="304800" y="1371600"/>
            <a:ext cx="4191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Environment</a:t>
            </a:r>
          </a:p>
        </p:txBody>
      </p:sp>
      <p:sp>
        <p:nvSpPr>
          <p:cNvPr id="33800" name="TextBox 16"/>
          <p:cNvSpPr txBox="1">
            <a:spLocks noChangeArrowheads="1"/>
          </p:cNvSpPr>
          <p:nvPr/>
        </p:nvSpPr>
        <p:spPr bwMode="auto">
          <a:xfrm>
            <a:off x="7010400" y="1366838"/>
            <a:ext cx="2057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Program</a:t>
            </a:r>
          </a:p>
        </p:txBody>
      </p:sp>
      <p:sp>
        <p:nvSpPr>
          <p:cNvPr id="33801" name="TextBox 17"/>
          <p:cNvSpPr txBox="1">
            <a:spLocks noChangeArrowheads="1"/>
          </p:cNvSpPr>
          <p:nvPr/>
        </p:nvSpPr>
        <p:spPr bwMode="auto">
          <a:xfrm>
            <a:off x="7086600" y="2281238"/>
            <a:ext cx="2057400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00 main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01 y = 14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02 x = 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03 y = 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04 d = 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05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06 d==6 ??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07 y==8 ??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08 x==7 ??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09 p==4 ??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FFFFFF"/>
              </a:solidFill>
              <a:latin typeface="Courier" pitchFamily="-65" charset="0"/>
              <a:ea typeface="Courier" pitchFamily="-65" charset="0"/>
              <a:cs typeface="Courier" pitchFamily="-65" charset="0"/>
            </a:endParaRPr>
          </a:p>
        </p:txBody>
      </p:sp>
      <p:sp>
        <p:nvSpPr>
          <p:cNvPr id="33802" name="Right Arrow 18"/>
          <p:cNvSpPr>
            <a:spLocks noChangeArrowheads="1"/>
          </p:cNvSpPr>
          <p:nvPr/>
        </p:nvSpPr>
        <p:spPr bwMode="auto">
          <a:xfrm>
            <a:off x="6553200" y="3505200"/>
            <a:ext cx="533400" cy="3048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folHlink"/>
          </a:solidFill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FFFFFF"/>
              </a:solidFill>
              <a:latin typeface="Tahoma" pitchFamily="-65" charset="0"/>
              <a:ea typeface="+mn-ea"/>
              <a:cs typeface="+mn-cs"/>
            </a:endParaRP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304800" y="3048000"/>
            <a:ext cx="5334000" cy="533400"/>
          </a:xfrm>
          <a:prstGeom prst="rect">
            <a:avLst/>
          </a:prstGeom>
          <a:solidFill>
            <a:srgbClr val="800000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(extend-env    ‘y     14       env’        )</a:t>
            </a:r>
          </a:p>
        </p:txBody>
      </p:sp>
      <p:cxnSp>
        <p:nvCxnSpPr>
          <p:cNvPr id="33804" name="Elbow Connector 20"/>
          <p:cNvCxnSpPr>
            <a:cxnSpLocks noChangeShapeType="1"/>
            <a:endCxn id="33795" idx="3"/>
          </p:cNvCxnSpPr>
          <p:nvPr/>
        </p:nvCxnSpPr>
        <p:spPr bwMode="auto">
          <a:xfrm rot="10800000">
            <a:off x="2362200" y="2324100"/>
            <a:ext cx="1981200" cy="876300"/>
          </a:xfrm>
          <a:prstGeom prst="bentConnector3">
            <a:avLst>
              <a:gd name="adj1" fmla="val -199"/>
            </a:avLst>
          </a:prstGeom>
          <a:noFill/>
          <a:ln w="38100">
            <a:solidFill>
              <a:schemeClr val="folHlink"/>
            </a:solidFill>
            <a:round/>
            <a:headEnd/>
            <a:tailEnd type="arrow" w="med" len="med"/>
          </a:ln>
        </p:spPr>
      </p:cxnSp>
      <p:sp>
        <p:nvSpPr>
          <p:cNvPr id="33805" name="Rectangle 14"/>
          <p:cNvSpPr>
            <a:spLocks noChangeArrowheads="1"/>
          </p:cNvSpPr>
          <p:nvPr/>
        </p:nvSpPr>
        <p:spPr bwMode="auto">
          <a:xfrm>
            <a:off x="304800" y="4038600"/>
            <a:ext cx="5334000" cy="533400"/>
          </a:xfrm>
          <a:prstGeom prst="rect">
            <a:avLst/>
          </a:prstGeom>
          <a:solidFill>
            <a:srgbClr val="800000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(extend-env    ‘x     7       env’        )</a:t>
            </a:r>
          </a:p>
        </p:txBody>
      </p:sp>
      <p:cxnSp>
        <p:nvCxnSpPr>
          <p:cNvPr id="33806" name="Straight Arrow Connector 27"/>
          <p:cNvCxnSpPr>
            <a:cxnSpLocks noChangeShapeType="1"/>
            <a:endCxn id="33803" idx="2"/>
          </p:cNvCxnSpPr>
          <p:nvPr/>
        </p:nvCxnSpPr>
        <p:spPr bwMode="auto">
          <a:xfrm rot="10800000">
            <a:off x="2971800" y="3581400"/>
            <a:ext cx="1295400" cy="60960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 type="arrow" w="med" len="med"/>
          </a:ln>
        </p:spPr>
      </p:cxnSp>
      <p:sp>
        <p:nvSpPr>
          <p:cNvPr id="33807" name="Rectangle 19"/>
          <p:cNvSpPr>
            <a:spLocks noChangeArrowheads="1"/>
          </p:cNvSpPr>
          <p:nvPr/>
        </p:nvSpPr>
        <p:spPr bwMode="auto">
          <a:xfrm>
            <a:off x="304800" y="5029200"/>
            <a:ext cx="5334000" cy="533400"/>
          </a:xfrm>
          <a:prstGeom prst="rect">
            <a:avLst/>
          </a:prstGeom>
          <a:solidFill>
            <a:srgbClr val="800000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(extend-env    ‘y     8       env’        )</a:t>
            </a:r>
          </a:p>
        </p:txBody>
      </p:sp>
      <p:cxnSp>
        <p:nvCxnSpPr>
          <p:cNvPr id="33808" name="Straight Arrow Connector 21"/>
          <p:cNvCxnSpPr>
            <a:cxnSpLocks noChangeShapeType="1"/>
          </p:cNvCxnSpPr>
          <p:nvPr/>
        </p:nvCxnSpPr>
        <p:spPr bwMode="auto">
          <a:xfrm rot="10800000">
            <a:off x="2971800" y="4572000"/>
            <a:ext cx="1295400" cy="60960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147342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50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r>
              <a:rPr lang="en" sz="4800" b="1" dirty="0">
                <a:solidFill>
                  <a:srgbClr val="FFFFFF"/>
                </a:solidFill>
              </a:rPr>
              <a:t>Means of Abstraction</a:t>
            </a:r>
            <a:endParaRPr lang="en" sz="4800" dirty="0">
              <a:solidFill>
                <a:srgbClr val="FFFFFF"/>
              </a:solidFill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0" y="978650"/>
            <a:ext cx="9144000" cy="587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 dirty="0">
                <a:solidFill>
                  <a:srgbClr val="FFFFFF"/>
                </a:solidFill>
              </a:rPr>
              <a:t>Similar to variables in mathematics</a:t>
            </a:r>
          </a:p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 dirty="0">
                <a:solidFill>
                  <a:srgbClr val="FFFFFF"/>
                </a:solidFill>
              </a:rPr>
              <a:t>Variables abstract away concrete details </a:t>
            </a:r>
          </a:p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 dirty="0">
                <a:solidFill>
                  <a:srgbClr val="FFFFFF"/>
                </a:solidFill>
              </a:rPr>
              <a:t>Variables provide capability to refer to the (potential complex) definition by referring to  the name</a:t>
            </a:r>
          </a:p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 dirty="0" smtClean="0">
                <a:solidFill>
                  <a:srgbClr val="FFFFFF"/>
                </a:solidFill>
              </a:rPr>
              <a:t>Example</a:t>
            </a:r>
            <a:endParaRPr dirty="0"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87" y="4741083"/>
            <a:ext cx="526732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  <a:latin typeface="Baskerville" pitchFamily="-65" charset="0"/>
                <a:ea typeface="ＭＳ Ｐゴシック" pitchFamily="-65" charset="-128"/>
                <a:cs typeface="ＭＳ Ｐゴシック" pitchFamily="-65" charset="-128"/>
              </a:rPr>
              <a:t>Environment Illustrated</a:t>
            </a:r>
          </a:p>
        </p:txBody>
      </p:sp>
      <p:sp>
        <p:nvSpPr>
          <p:cNvPr id="34819" name="Rectangle 5"/>
          <p:cNvSpPr>
            <a:spLocks noChangeArrowheads="1"/>
          </p:cNvSpPr>
          <p:nvPr/>
        </p:nvSpPr>
        <p:spPr bwMode="auto">
          <a:xfrm>
            <a:off x="304800" y="1905000"/>
            <a:ext cx="2057400" cy="533400"/>
          </a:xfrm>
          <a:prstGeom prst="rect">
            <a:avLst/>
          </a:prstGeom>
          <a:solidFill>
            <a:srgbClr val="800000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(empty-env)</a:t>
            </a:r>
          </a:p>
        </p:txBody>
      </p:sp>
      <p:cxnSp>
        <p:nvCxnSpPr>
          <p:cNvPr id="34820" name="Straight Connector 8"/>
          <p:cNvCxnSpPr>
            <a:cxnSpLocks noChangeShapeType="1"/>
          </p:cNvCxnSpPr>
          <p:nvPr/>
        </p:nvCxnSpPr>
        <p:spPr bwMode="auto">
          <a:xfrm flipV="1">
            <a:off x="0" y="1752600"/>
            <a:ext cx="914400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4821" name="Straight Connector 10"/>
          <p:cNvCxnSpPr>
            <a:cxnSpLocks noChangeShapeType="1"/>
          </p:cNvCxnSpPr>
          <p:nvPr/>
        </p:nvCxnSpPr>
        <p:spPr bwMode="auto">
          <a:xfrm rot="5400000">
            <a:off x="4341813" y="3886200"/>
            <a:ext cx="5335588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4822" name="Straight Connector 13"/>
          <p:cNvCxnSpPr>
            <a:cxnSpLocks noChangeShapeType="1"/>
          </p:cNvCxnSpPr>
          <p:nvPr/>
        </p:nvCxnSpPr>
        <p:spPr bwMode="auto">
          <a:xfrm flipV="1">
            <a:off x="0" y="1219200"/>
            <a:ext cx="914400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34823" name="TextBox 15"/>
          <p:cNvSpPr txBox="1">
            <a:spLocks noChangeArrowheads="1"/>
          </p:cNvSpPr>
          <p:nvPr/>
        </p:nvSpPr>
        <p:spPr bwMode="auto">
          <a:xfrm>
            <a:off x="304800" y="1371600"/>
            <a:ext cx="4191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Environment</a:t>
            </a:r>
          </a:p>
        </p:txBody>
      </p:sp>
      <p:sp>
        <p:nvSpPr>
          <p:cNvPr id="34824" name="TextBox 16"/>
          <p:cNvSpPr txBox="1">
            <a:spLocks noChangeArrowheads="1"/>
          </p:cNvSpPr>
          <p:nvPr/>
        </p:nvSpPr>
        <p:spPr bwMode="auto">
          <a:xfrm>
            <a:off x="7010400" y="1366838"/>
            <a:ext cx="2057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Program</a:t>
            </a:r>
          </a:p>
        </p:txBody>
      </p:sp>
      <p:sp>
        <p:nvSpPr>
          <p:cNvPr id="34825" name="TextBox 17"/>
          <p:cNvSpPr txBox="1">
            <a:spLocks noChangeArrowheads="1"/>
          </p:cNvSpPr>
          <p:nvPr/>
        </p:nvSpPr>
        <p:spPr bwMode="auto">
          <a:xfrm>
            <a:off x="7086600" y="2281238"/>
            <a:ext cx="2057400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00 main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01 y = 14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02 x = 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03 y = 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04 d = 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05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06 d==6 ??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07 y==8 ??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08 x==7 ??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09 p==4 ??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FFFFFF"/>
              </a:solidFill>
              <a:latin typeface="Courier" pitchFamily="-65" charset="0"/>
              <a:ea typeface="Courier" pitchFamily="-65" charset="0"/>
              <a:cs typeface="Courier" pitchFamily="-65" charset="0"/>
            </a:endParaRPr>
          </a:p>
        </p:txBody>
      </p:sp>
      <p:sp>
        <p:nvSpPr>
          <p:cNvPr id="34826" name="Right Arrow 18"/>
          <p:cNvSpPr>
            <a:spLocks noChangeArrowheads="1"/>
          </p:cNvSpPr>
          <p:nvPr/>
        </p:nvSpPr>
        <p:spPr bwMode="auto">
          <a:xfrm>
            <a:off x="6553200" y="3886200"/>
            <a:ext cx="533400" cy="3048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folHlink"/>
          </a:solidFill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FFFFFF"/>
              </a:solidFill>
              <a:latin typeface="Tahoma" pitchFamily="-65" charset="0"/>
              <a:ea typeface="+mn-ea"/>
              <a:cs typeface="+mn-cs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304800" y="2895600"/>
            <a:ext cx="5334000" cy="533400"/>
          </a:xfrm>
          <a:prstGeom prst="rect">
            <a:avLst/>
          </a:prstGeom>
          <a:solidFill>
            <a:srgbClr val="800000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(extend-env    ‘y     14       env’        )</a:t>
            </a:r>
          </a:p>
        </p:txBody>
      </p:sp>
      <p:cxnSp>
        <p:nvCxnSpPr>
          <p:cNvPr id="34828" name="Elbow Connector 20"/>
          <p:cNvCxnSpPr>
            <a:cxnSpLocks noChangeShapeType="1"/>
            <a:endCxn id="34819" idx="3"/>
          </p:cNvCxnSpPr>
          <p:nvPr/>
        </p:nvCxnSpPr>
        <p:spPr bwMode="auto">
          <a:xfrm rot="10800000">
            <a:off x="2362200" y="2171700"/>
            <a:ext cx="1981200" cy="876300"/>
          </a:xfrm>
          <a:prstGeom prst="bentConnector3">
            <a:avLst>
              <a:gd name="adj1" fmla="val -199"/>
            </a:avLst>
          </a:prstGeom>
          <a:noFill/>
          <a:ln w="38100">
            <a:solidFill>
              <a:schemeClr val="folHlink"/>
            </a:solidFill>
            <a:round/>
            <a:headEnd/>
            <a:tailEnd type="arrow" w="med" len="med"/>
          </a:ln>
        </p:spPr>
      </p:cxnSp>
      <p:sp>
        <p:nvSpPr>
          <p:cNvPr id="34829" name="Rectangle 14"/>
          <p:cNvSpPr>
            <a:spLocks noChangeArrowheads="1"/>
          </p:cNvSpPr>
          <p:nvPr/>
        </p:nvSpPr>
        <p:spPr bwMode="auto">
          <a:xfrm>
            <a:off x="304800" y="3886200"/>
            <a:ext cx="5334000" cy="533400"/>
          </a:xfrm>
          <a:prstGeom prst="rect">
            <a:avLst/>
          </a:prstGeom>
          <a:solidFill>
            <a:srgbClr val="800000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(extend-env    ‘x     7       env’        )</a:t>
            </a:r>
          </a:p>
        </p:txBody>
      </p:sp>
      <p:cxnSp>
        <p:nvCxnSpPr>
          <p:cNvPr id="34830" name="Straight Arrow Connector 27"/>
          <p:cNvCxnSpPr>
            <a:cxnSpLocks noChangeShapeType="1"/>
            <a:endCxn id="34827" idx="2"/>
          </p:cNvCxnSpPr>
          <p:nvPr/>
        </p:nvCxnSpPr>
        <p:spPr bwMode="auto">
          <a:xfrm rot="10800000">
            <a:off x="2971800" y="3429000"/>
            <a:ext cx="1295400" cy="60960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 type="arrow" w="med" len="med"/>
          </a:ln>
        </p:spPr>
      </p:cxnSp>
      <p:sp>
        <p:nvSpPr>
          <p:cNvPr id="34831" name="Rectangle 19"/>
          <p:cNvSpPr>
            <a:spLocks noChangeArrowheads="1"/>
          </p:cNvSpPr>
          <p:nvPr/>
        </p:nvSpPr>
        <p:spPr bwMode="auto">
          <a:xfrm>
            <a:off x="304800" y="4876800"/>
            <a:ext cx="5334000" cy="533400"/>
          </a:xfrm>
          <a:prstGeom prst="rect">
            <a:avLst/>
          </a:prstGeom>
          <a:solidFill>
            <a:srgbClr val="800000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(extend-env    ‘y     8       env’        )</a:t>
            </a:r>
          </a:p>
        </p:txBody>
      </p:sp>
      <p:cxnSp>
        <p:nvCxnSpPr>
          <p:cNvPr id="34832" name="Straight Arrow Connector 21"/>
          <p:cNvCxnSpPr>
            <a:cxnSpLocks noChangeShapeType="1"/>
          </p:cNvCxnSpPr>
          <p:nvPr/>
        </p:nvCxnSpPr>
        <p:spPr bwMode="auto">
          <a:xfrm rot="10800000">
            <a:off x="2971800" y="4419600"/>
            <a:ext cx="1295400" cy="60960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 type="arrow" w="med" len="med"/>
          </a:ln>
        </p:spPr>
      </p:cxnSp>
      <p:sp>
        <p:nvSpPr>
          <p:cNvPr id="34833" name="Rectangle 22"/>
          <p:cNvSpPr>
            <a:spLocks noChangeArrowheads="1"/>
          </p:cNvSpPr>
          <p:nvPr/>
        </p:nvSpPr>
        <p:spPr bwMode="auto">
          <a:xfrm>
            <a:off x="304800" y="5867400"/>
            <a:ext cx="5334000" cy="533400"/>
          </a:xfrm>
          <a:prstGeom prst="rect">
            <a:avLst/>
          </a:prstGeom>
          <a:solidFill>
            <a:srgbClr val="800000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(extend-env    ‘d     6       env’        )</a:t>
            </a:r>
          </a:p>
        </p:txBody>
      </p:sp>
      <p:cxnSp>
        <p:nvCxnSpPr>
          <p:cNvPr id="34834" name="Straight Arrow Connector 23"/>
          <p:cNvCxnSpPr>
            <a:cxnSpLocks noChangeShapeType="1"/>
          </p:cNvCxnSpPr>
          <p:nvPr/>
        </p:nvCxnSpPr>
        <p:spPr bwMode="auto">
          <a:xfrm rot="10800000">
            <a:off x="2971800" y="5410200"/>
            <a:ext cx="1295400" cy="60960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25192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  <a:latin typeface="Baskerville" pitchFamily="-65" charset="0"/>
                <a:ea typeface="ＭＳ Ｐゴシック" pitchFamily="-65" charset="-128"/>
                <a:cs typeface="ＭＳ Ｐゴシック" pitchFamily="-65" charset="-128"/>
              </a:rPr>
              <a:t>Environment Illustrated</a:t>
            </a:r>
          </a:p>
        </p:txBody>
      </p:sp>
      <p:sp>
        <p:nvSpPr>
          <p:cNvPr id="35843" name="Rectangle 5"/>
          <p:cNvSpPr>
            <a:spLocks noChangeArrowheads="1"/>
          </p:cNvSpPr>
          <p:nvPr/>
        </p:nvSpPr>
        <p:spPr bwMode="auto">
          <a:xfrm>
            <a:off x="304800" y="1905000"/>
            <a:ext cx="2057400" cy="533400"/>
          </a:xfrm>
          <a:prstGeom prst="rect">
            <a:avLst/>
          </a:prstGeom>
          <a:solidFill>
            <a:srgbClr val="800000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(empty-env)</a:t>
            </a:r>
          </a:p>
        </p:txBody>
      </p:sp>
      <p:cxnSp>
        <p:nvCxnSpPr>
          <p:cNvPr id="35844" name="Straight Connector 8"/>
          <p:cNvCxnSpPr>
            <a:cxnSpLocks noChangeShapeType="1"/>
          </p:cNvCxnSpPr>
          <p:nvPr/>
        </p:nvCxnSpPr>
        <p:spPr bwMode="auto">
          <a:xfrm flipV="1">
            <a:off x="0" y="1752600"/>
            <a:ext cx="914400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5845" name="Straight Connector 10"/>
          <p:cNvCxnSpPr>
            <a:cxnSpLocks noChangeShapeType="1"/>
          </p:cNvCxnSpPr>
          <p:nvPr/>
        </p:nvCxnSpPr>
        <p:spPr bwMode="auto">
          <a:xfrm rot="5400000">
            <a:off x="4341813" y="3886200"/>
            <a:ext cx="5335588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5846" name="Straight Connector 13"/>
          <p:cNvCxnSpPr>
            <a:cxnSpLocks noChangeShapeType="1"/>
          </p:cNvCxnSpPr>
          <p:nvPr/>
        </p:nvCxnSpPr>
        <p:spPr bwMode="auto">
          <a:xfrm flipV="1">
            <a:off x="0" y="1219200"/>
            <a:ext cx="914400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35847" name="TextBox 15"/>
          <p:cNvSpPr txBox="1">
            <a:spLocks noChangeArrowheads="1"/>
          </p:cNvSpPr>
          <p:nvPr/>
        </p:nvSpPr>
        <p:spPr bwMode="auto">
          <a:xfrm>
            <a:off x="304800" y="1371600"/>
            <a:ext cx="4191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Environment</a:t>
            </a:r>
          </a:p>
        </p:txBody>
      </p:sp>
      <p:sp>
        <p:nvSpPr>
          <p:cNvPr id="35848" name="TextBox 16"/>
          <p:cNvSpPr txBox="1">
            <a:spLocks noChangeArrowheads="1"/>
          </p:cNvSpPr>
          <p:nvPr/>
        </p:nvSpPr>
        <p:spPr bwMode="auto">
          <a:xfrm>
            <a:off x="7010400" y="1366838"/>
            <a:ext cx="2057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Program</a:t>
            </a:r>
          </a:p>
        </p:txBody>
      </p:sp>
      <p:sp>
        <p:nvSpPr>
          <p:cNvPr id="35849" name="TextBox 17"/>
          <p:cNvSpPr txBox="1">
            <a:spLocks noChangeArrowheads="1"/>
          </p:cNvSpPr>
          <p:nvPr/>
        </p:nvSpPr>
        <p:spPr bwMode="auto">
          <a:xfrm>
            <a:off x="7086600" y="2281238"/>
            <a:ext cx="2057400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00 main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01 y = 14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02 x = 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03 y = 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04 d = 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05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06 d==6 ??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07 y==8 ??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08 x==7 ??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09 p==4 ??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FFFFFF"/>
              </a:solidFill>
              <a:latin typeface="Courier" pitchFamily="-65" charset="0"/>
              <a:ea typeface="Courier" pitchFamily="-65" charset="0"/>
              <a:cs typeface="Courier" pitchFamily="-65" charset="0"/>
            </a:endParaRPr>
          </a:p>
        </p:txBody>
      </p:sp>
      <p:sp>
        <p:nvSpPr>
          <p:cNvPr id="35850" name="Right Arrow 18"/>
          <p:cNvSpPr>
            <a:spLocks noChangeArrowheads="1"/>
          </p:cNvSpPr>
          <p:nvPr/>
        </p:nvSpPr>
        <p:spPr bwMode="auto">
          <a:xfrm>
            <a:off x="6553200" y="4572000"/>
            <a:ext cx="533400" cy="3048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folHlink"/>
          </a:solidFill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FFFFFF"/>
              </a:solidFill>
              <a:latin typeface="Tahoma" pitchFamily="-65" charset="0"/>
              <a:ea typeface="+mn-ea"/>
              <a:cs typeface="+mn-cs"/>
            </a:endParaRP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304800" y="2895600"/>
            <a:ext cx="5334000" cy="533400"/>
          </a:xfrm>
          <a:prstGeom prst="rect">
            <a:avLst/>
          </a:prstGeom>
          <a:solidFill>
            <a:srgbClr val="800000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(extend-env    ‘y     14       env’        )</a:t>
            </a:r>
          </a:p>
        </p:txBody>
      </p:sp>
      <p:cxnSp>
        <p:nvCxnSpPr>
          <p:cNvPr id="35852" name="Elbow Connector 20"/>
          <p:cNvCxnSpPr>
            <a:cxnSpLocks noChangeShapeType="1"/>
            <a:endCxn id="35843" idx="3"/>
          </p:cNvCxnSpPr>
          <p:nvPr/>
        </p:nvCxnSpPr>
        <p:spPr bwMode="auto">
          <a:xfrm rot="10800000">
            <a:off x="2362200" y="2171700"/>
            <a:ext cx="1981200" cy="876300"/>
          </a:xfrm>
          <a:prstGeom prst="bentConnector3">
            <a:avLst>
              <a:gd name="adj1" fmla="val -199"/>
            </a:avLst>
          </a:prstGeom>
          <a:noFill/>
          <a:ln w="38100">
            <a:solidFill>
              <a:schemeClr val="folHlink"/>
            </a:solidFill>
            <a:round/>
            <a:headEnd/>
            <a:tailEnd type="arrow" w="med" len="med"/>
          </a:ln>
        </p:spPr>
      </p:cxnSp>
      <p:sp>
        <p:nvSpPr>
          <p:cNvPr id="35853" name="Rectangle 14"/>
          <p:cNvSpPr>
            <a:spLocks noChangeArrowheads="1"/>
          </p:cNvSpPr>
          <p:nvPr/>
        </p:nvSpPr>
        <p:spPr bwMode="auto">
          <a:xfrm>
            <a:off x="304800" y="3886200"/>
            <a:ext cx="5334000" cy="533400"/>
          </a:xfrm>
          <a:prstGeom prst="rect">
            <a:avLst/>
          </a:prstGeom>
          <a:solidFill>
            <a:srgbClr val="800000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(extend-env    ‘x     7       env’        )</a:t>
            </a:r>
          </a:p>
        </p:txBody>
      </p:sp>
      <p:cxnSp>
        <p:nvCxnSpPr>
          <p:cNvPr id="35854" name="Straight Arrow Connector 27"/>
          <p:cNvCxnSpPr>
            <a:cxnSpLocks noChangeShapeType="1"/>
            <a:endCxn id="35851" idx="2"/>
          </p:cNvCxnSpPr>
          <p:nvPr/>
        </p:nvCxnSpPr>
        <p:spPr bwMode="auto">
          <a:xfrm rot="10800000">
            <a:off x="2971800" y="3429000"/>
            <a:ext cx="1295400" cy="60960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 type="arrow" w="med" len="med"/>
          </a:ln>
        </p:spPr>
      </p:cxnSp>
      <p:sp>
        <p:nvSpPr>
          <p:cNvPr id="35855" name="Rectangle 19"/>
          <p:cNvSpPr>
            <a:spLocks noChangeArrowheads="1"/>
          </p:cNvSpPr>
          <p:nvPr/>
        </p:nvSpPr>
        <p:spPr bwMode="auto">
          <a:xfrm>
            <a:off x="304800" y="4876800"/>
            <a:ext cx="5334000" cy="533400"/>
          </a:xfrm>
          <a:prstGeom prst="rect">
            <a:avLst/>
          </a:prstGeom>
          <a:solidFill>
            <a:srgbClr val="800000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(extend-env    ‘y     8       env’        )</a:t>
            </a:r>
          </a:p>
        </p:txBody>
      </p:sp>
      <p:cxnSp>
        <p:nvCxnSpPr>
          <p:cNvPr id="35856" name="Straight Arrow Connector 21"/>
          <p:cNvCxnSpPr>
            <a:cxnSpLocks noChangeShapeType="1"/>
          </p:cNvCxnSpPr>
          <p:nvPr/>
        </p:nvCxnSpPr>
        <p:spPr bwMode="auto">
          <a:xfrm rot="10800000">
            <a:off x="2971800" y="4419600"/>
            <a:ext cx="1295400" cy="60960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 type="arrow" w="med" len="med"/>
          </a:ln>
        </p:spPr>
      </p:cxnSp>
      <p:sp>
        <p:nvSpPr>
          <p:cNvPr id="35857" name="Rectangle 22"/>
          <p:cNvSpPr>
            <a:spLocks noChangeArrowheads="1"/>
          </p:cNvSpPr>
          <p:nvPr/>
        </p:nvSpPr>
        <p:spPr bwMode="auto">
          <a:xfrm>
            <a:off x="304800" y="5867400"/>
            <a:ext cx="5334000" cy="533400"/>
          </a:xfrm>
          <a:prstGeom prst="rect">
            <a:avLst/>
          </a:prstGeom>
          <a:solidFill>
            <a:srgbClr val="800000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(extend-env    ‘d     6       env’        )</a:t>
            </a:r>
          </a:p>
        </p:txBody>
      </p:sp>
      <p:cxnSp>
        <p:nvCxnSpPr>
          <p:cNvPr id="35858" name="Straight Arrow Connector 23"/>
          <p:cNvCxnSpPr>
            <a:cxnSpLocks noChangeShapeType="1"/>
          </p:cNvCxnSpPr>
          <p:nvPr/>
        </p:nvCxnSpPr>
        <p:spPr bwMode="auto">
          <a:xfrm rot="10800000">
            <a:off x="2971800" y="5410200"/>
            <a:ext cx="1295400" cy="60960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 type="arrow" w="med" len="med"/>
          </a:ln>
        </p:spPr>
      </p:cxnSp>
      <p:sp>
        <p:nvSpPr>
          <p:cNvPr id="25" name="Heptagon 24"/>
          <p:cNvSpPr/>
          <p:nvPr/>
        </p:nvSpPr>
        <p:spPr bwMode="auto">
          <a:xfrm>
            <a:off x="5410200" y="5638800"/>
            <a:ext cx="457200" cy="381000"/>
          </a:xfrm>
          <a:prstGeom prst="heptagon">
            <a:avLst/>
          </a:prstGeom>
          <a:solidFill>
            <a:schemeClr val="folHlink"/>
          </a:solidFill>
          <a:ln w="38100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1200" dirty="0">
                <a:solidFill>
                  <a:srgbClr val="FFFFFF"/>
                </a:solidFill>
                <a:latin typeface="Tahoma" pitchFamily="-110" charset="0"/>
                <a:ea typeface="+mn-ea"/>
                <a:cs typeface="+mn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45364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6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1143000"/>
          </a:xfrm>
        </p:spPr>
        <p:txBody>
          <a:bodyPr/>
          <a:lstStyle/>
          <a:p>
            <a:r>
              <a:rPr lang="en-US" sz="4000" smtClean="0">
                <a:solidFill>
                  <a:srgbClr val="FFFFFF"/>
                </a:solidFill>
                <a:latin typeface="Baskerville" pitchFamily="-65" charset="0"/>
                <a:ea typeface="ＭＳ Ｐゴシック" pitchFamily="-65" charset="-128"/>
                <a:cs typeface="ＭＳ Ｐゴシック" pitchFamily="-65" charset="-128"/>
              </a:rPr>
              <a:t>Environment Illustrated [Override]</a:t>
            </a:r>
          </a:p>
        </p:txBody>
      </p:sp>
      <p:sp>
        <p:nvSpPr>
          <p:cNvPr id="36867" name="Rectangle 5"/>
          <p:cNvSpPr>
            <a:spLocks noChangeArrowheads="1"/>
          </p:cNvSpPr>
          <p:nvPr/>
        </p:nvSpPr>
        <p:spPr bwMode="auto">
          <a:xfrm>
            <a:off x="304800" y="1905000"/>
            <a:ext cx="2057400" cy="533400"/>
          </a:xfrm>
          <a:prstGeom prst="rect">
            <a:avLst/>
          </a:prstGeom>
          <a:solidFill>
            <a:srgbClr val="800000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(empty-env)</a:t>
            </a:r>
          </a:p>
        </p:txBody>
      </p:sp>
      <p:cxnSp>
        <p:nvCxnSpPr>
          <p:cNvPr id="36868" name="Straight Connector 8"/>
          <p:cNvCxnSpPr>
            <a:cxnSpLocks noChangeShapeType="1"/>
          </p:cNvCxnSpPr>
          <p:nvPr/>
        </p:nvCxnSpPr>
        <p:spPr bwMode="auto">
          <a:xfrm flipV="1">
            <a:off x="0" y="1752600"/>
            <a:ext cx="914400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6869" name="Straight Connector 10"/>
          <p:cNvCxnSpPr>
            <a:cxnSpLocks noChangeShapeType="1"/>
          </p:cNvCxnSpPr>
          <p:nvPr/>
        </p:nvCxnSpPr>
        <p:spPr bwMode="auto">
          <a:xfrm rot="5400000">
            <a:off x="4341813" y="3886200"/>
            <a:ext cx="5335588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6870" name="Straight Connector 13"/>
          <p:cNvCxnSpPr>
            <a:cxnSpLocks noChangeShapeType="1"/>
          </p:cNvCxnSpPr>
          <p:nvPr/>
        </p:nvCxnSpPr>
        <p:spPr bwMode="auto">
          <a:xfrm flipV="1">
            <a:off x="0" y="1219200"/>
            <a:ext cx="914400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36871" name="TextBox 15"/>
          <p:cNvSpPr txBox="1">
            <a:spLocks noChangeArrowheads="1"/>
          </p:cNvSpPr>
          <p:nvPr/>
        </p:nvSpPr>
        <p:spPr bwMode="auto">
          <a:xfrm>
            <a:off x="304800" y="1371600"/>
            <a:ext cx="4191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Environment</a:t>
            </a:r>
          </a:p>
        </p:txBody>
      </p:sp>
      <p:sp>
        <p:nvSpPr>
          <p:cNvPr id="36872" name="TextBox 16"/>
          <p:cNvSpPr txBox="1">
            <a:spLocks noChangeArrowheads="1"/>
          </p:cNvSpPr>
          <p:nvPr/>
        </p:nvSpPr>
        <p:spPr bwMode="auto">
          <a:xfrm>
            <a:off x="7010400" y="1366838"/>
            <a:ext cx="2057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Program</a:t>
            </a:r>
          </a:p>
        </p:txBody>
      </p:sp>
      <p:sp>
        <p:nvSpPr>
          <p:cNvPr id="36873" name="TextBox 17"/>
          <p:cNvSpPr txBox="1">
            <a:spLocks noChangeArrowheads="1"/>
          </p:cNvSpPr>
          <p:nvPr/>
        </p:nvSpPr>
        <p:spPr bwMode="auto">
          <a:xfrm>
            <a:off x="7086600" y="2281238"/>
            <a:ext cx="2057400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00 main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01 y = 14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02 x = 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03 y = 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04 d = 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05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06 d==6 ??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07 y==8 ??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08 x==7 ??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09 p==4 ??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FFFFFF"/>
              </a:solidFill>
              <a:latin typeface="Courier" pitchFamily="-65" charset="0"/>
              <a:ea typeface="Courier" pitchFamily="-65" charset="0"/>
              <a:cs typeface="Courier" pitchFamily="-65" charset="0"/>
            </a:endParaRPr>
          </a:p>
        </p:txBody>
      </p:sp>
      <p:sp>
        <p:nvSpPr>
          <p:cNvPr id="36874" name="Right Arrow 18"/>
          <p:cNvSpPr>
            <a:spLocks noChangeArrowheads="1"/>
          </p:cNvSpPr>
          <p:nvPr/>
        </p:nvSpPr>
        <p:spPr bwMode="auto">
          <a:xfrm>
            <a:off x="6553200" y="4953000"/>
            <a:ext cx="533400" cy="3048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folHlink"/>
          </a:solidFill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FFFFFF"/>
              </a:solidFill>
              <a:latin typeface="Tahoma" pitchFamily="-65" charset="0"/>
              <a:ea typeface="+mn-ea"/>
              <a:cs typeface="+mn-cs"/>
            </a:endParaRP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304800" y="2895600"/>
            <a:ext cx="5334000" cy="533400"/>
          </a:xfrm>
          <a:prstGeom prst="rect">
            <a:avLst/>
          </a:prstGeom>
          <a:solidFill>
            <a:srgbClr val="800000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(extend-env    ‘y     14       env’        )</a:t>
            </a:r>
          </a:p>
        </p:txBody>
      </p:sp>
      <p:cxnSp>
        <p:nvCxnSpPr>
          <p:cNvPr id="36876" name="Elbow Connector 20"/>
          <p:cNvCxnSpPr>
            <a:cxnSpLocks noChangeShapeType="1"/>
            <a:endCxn id="36867" idx="3"/>
          </p:cNvCxnSpPr>
          <p:nvPr/>
        </p:nvCxnSpPr>
        <p:spPr bwMode="auto">
          <a:xfrm rot="10800000">
            <a:off x="2362200" y="2171700"/>
            <a:ext cx="1981200" cy="876300"/>
          </a:xfrm>
          <a:prstGeom prst="bentConnector3">
            <a:avLst>
              <a:gd name="adj1" fmla="val -199"/>
            </a:avLst>
          </a:prstGeom>
          <a:noFill/>
          <a:ln w="38100">
            <a:solidFill>
              <a:schemeClr val="folHlink"/>
            </a:solidFill>
            <a:round/>
            <a:headEnd/>
            <a:tailEnd type="arrow" w="med" len="med"/>
          </a:ln>
        </p:spPr>
      </p:cxnSp>
      <p:sp>
        <p:nvSpPr>
          <p:cNvPr id="36877" name="Rectangle 14"/>
          <p:cNvSpPr>
            <a:spLocks noChangeArrowheads="1"/>
          </p:cNvSpPr>
          <p:nvPr/>
        </p:nvSpPr>
        <p:spPr bwMode="auto">
          <a:xfrm>
            <a:off x="304800" y="3886200"/>
            <a:ext cx="5334000" cy="533400"/>
          </a:xfrm>
          <a:prstGeom prst="rect">
            <a:avLst/>
          </a:prstGeom>
          <a:solidFill>
            <a:srgbClr val="800000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(extend-env    ‘x     7       env’        )</a:t>
            </a:r>
          </a:p>
        </p:txBody>
      </p:sp>
      <p:cxnSp>
        <p:nvCxnSpPr>
          <p:cNvPr id="36878" name="Straight Arrow Connector 27"/>
          <p:cNvCxnSpPr>
            <a:cxnSpLocks noChangeShapeType="1"/>
            <a:endCxn id="36875" idx="2"/>
          </p:cNvCxnSpPr>
          <p:nvPr/>
        </p:nvCxnSpPr>
        <p:spPr bwMode="auto">
          <a:xfrm rot="10800000">
            <a:off x="2971800" y="3429000"/>
            <a:ext cx="1295400" cy="60960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 type="arrow" w="med" len="med"/>
          </a:ln>
        </p:spPr>
      </p:cxnSp>
      <p:sp>
        <p:nvSpPr>
          <p:cNvPr id="36879" name="Rectangle 19"/>
          <p:cNvSpPr>
            <a:spLocks noChangeArrowheads="1"/>
          </p:cNvSpPr>
          <p:nvPr/>
        </p:nvSpPr>
        <p:spPr bwMode="auto">
          <a:xfrm>
            <a:off x="304800" y="4876800"/>
            <a:ext cx="5334000" cy="533400"/>
          </a:xfrm>
          <a:prstGeom prst="rect">
            <a:avLst/>
          </a:prstGeom>
          <a:solidFill>
            <a:srgbClr val="800000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(extend-env    ‘y     8       env’        )</a:t>
            </a:r>
          </a:p>
        </p:txBody>
      </p:sp>
      <p:cxnSp>
        <p:nvCxnSpPr>
          <p:cNvPr id="36880" name="Straight Arrow Connector 21"/>
          <p:cNvCxnSpPr>
            <a:cxnSpLocks noChangeShapeType="1"/>
          </p:cNvCxnSpPr>
          <p:nvPr/>
        </p:nvCxnSpPr>
        <p:spPr bwMode="auto">
          <a:xfrm rot="10800000">
            <a:off x="2971800" y="4419600"/>
            <a:ext cx="1295400" cy="60960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 type="arrow" w="med" len="med"/>
          </a:ln>
        </p:spPr>
      </p:cxnSp>
      <p:sp>
        <p:nvSpPr>
          <p:cNvPr id="36881" name="Rectangle 22"/>
          <p:cNvSpPr>
            <a:spLocks noChangeArrowheads="1"/>
          </p:cNvSpPr>
          <p:nvPr/>
        </p:nvSpPr>
        <p:spPr bwMode="auto">
          <a:xfrm>
            <a:off x="304800" y="5867400"/>
            <a:ext cx="5334000" cy="533400"/>
          </a:xfrm>
          <a:prstGeom prst="rect">
            <a:avLst/>
          </a:prstGeom>
          <a:solidFill>
            <a:srgbClr val="800000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(extend-env    ‘d     6       env’        )</a:t>
            </a:r>
          </a:p>
        </p:txBody>
      </p:sp>
      <p:cxnSp>
        <p:nvCxnSpPr>
          <p:cNvPr id="36882" name="Straight Arrow Connector 23"/>
          <p:cNvCxnSpPr>
            <a:cxnSpLocks noChangeShapeType="1"/>
          </p:cNvCxnSpPr>
          <p:nvPr/>
        </p:nvCxnSpPr>
        <p:spPr bwMode="auto">
          <a:xfrm rot="10800000">
            <a:off x="2971800" y="5410200"/>
            <a:ext cx="1295400" cy="60960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 type="arrow" w="med" len="med"/>
          </a:ln>
        </p:spPr>
      </p:cxnSp>
      <p:sp>
        <p:nvSpPr>
          <p:cNvPr id="25" name="Heptagon 24"/>
          <p:cNvSpPr/>
          <p:nvPr/>
        </p:nvSpPr>
        <p:spPr bwMode="auto">
          <a:xfrm>
            <a:off x="5410200" y="5638800"/>
            <a:ext cx="457200" cy="381000"/>
          </a:xfrm>
          <a:prstGeom prst="heptagon">
            <a:avLst/>
          </a:prstGeom>
          <a:solidFill>
            <a:schemeClr val="folHlink"/>
          </a:solidFill>
          <a:ln w="38100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1200" dirty="0">
                <a:solidFill>
                  <a:srgbClr val="FFFFFF"/>
                </a:solidFill>
                <a:latin typeface="Tahoma" pitchFamily="-110" charset="0"/>
                <a:ea typeface="+mn-ea"/>
                <a:cs typeface="+mn-cs"/>
              </a:rPr>
              <a:t>1</a:t>
            </a:r>
          </a:p>
        </p:txBody>
      </p:sp>
      <p:sp>
        <p:nvSpPr>
          <p:cNvPr id="26" name="Heptagon 25"/>
          <p:cNvSpPr/>
          <p:nvPr/>
        </p:nvSpPr>
        <p:spPr bwMode="auto">
          <a:xfrm>
            <a:off x="5410200" y="4572000"/>
            <a:ext cx="457200" cy="381000"/>
          </a:xfrm>
          <a:prstGeom prst="heptagon">
            <a:avLst/>
          </a:prstGeom>
          <a:solidFill>
            <a:schemeClr val="folHlink"/>
          </a:solidFill>
          <a:ln w="38100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1200" dirty="0">
                <a:solidFill>
                  <a:srgbClr val="FFFFFF"/>
                </a:solidFill>
                <a:latin typeface="Tahoma" pitchFamily="-110" charset="0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31542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6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1143000"/>
          </a:xfrm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  <a:latin typeface="Baskerville" pitchFamily="-65" charset="0"/>
                <a:ea typeface="ＭＳ Ｐゴシック" pitchFamily="-65" charset="-128"/>
                <a:cs typeface="ＭＳ Ｐゴシック" pitchFamily="-65" charset="-128"/>
              </a:rPr>
              <a:t>Environment Illustrated</a:t>
            </a:r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304800" y="1905000"/>
            <a:ext cx="2057400" cy="533400"/>
          </a:xfrm>
          <a:prstGeom prst="rect">
            <a:avLst/>
          </a:prstGeom>
          <a:solidFill>
            <a:srgbClr val="800000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(empty-env)</a:t>
            </a:r>
          </a:p>
        </p:txBody>
      </p:sp>
      <p:cxnSp>
        <p:nvCxnSpPr>
          <p:cNvPr id="37892" name="Straight Connector 8"/>
          <p:cNvCxnSpPr>
            <a:cxnSpLocks noChangeShapeType="1"/>
          </p:cNvCxnSpPr>
          <p:nvPr/>
        </p:nvCxnSpPr>
        <p:spPr bwMode="auto">
          <a:xfrm flipV="1">
            <a:off x="0" y="1752600"/>
            <a:ext cx="914400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7893" name="Straight Connector 10"/>
          <p:cNvCxnSpPr>
            <a:cxnSpLocks noChangeShapeType="1"/>
          </p:cNvCxnSpPr>
          <p:nvPr/>
        </p:nvCxnSpPr>
        <p:spPr bwMode="auto">
          <a:xfrm rot="5400000">
            <a:off x="4341813" y="3886200"/>
            <a:ext cx="5335588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7894" name="Straight Connector 13"/>
          <p:cNvCxnSpPr>
            <a:cxnSpLocks noChangeShapeType="1"/>
          </p:cNvCxnSpPr>
          <p:nvPr/>
        </p:nvCxnSpPr>
        <p:spPr bwMode="auto">
          <a:xfrm flipV="1">
            <a:off x="0" y="1219200"/>
            <a:ext cx="914400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37895" name="TextBox 15"/>
          <p:cNvSpPr txBox="1">
            <a:spLocks noChangeArrowheads="1"/>
          </p:cNvSpPr>
          <p:nvPr/>
        </p:nvSpPr>
        <p:spPr bwMode="auto">
          <a:xfrm>
            <a:off x="304800" y="1371600"/>
            <a:ext cx="4191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Environment</a:t>
            </a:r>
          </a:p>
        </p:txBody>
      </p:sp>
      <p:sp>
        <p:nvSpPr>
          <p:cNvPr id="37896" name="TextBox 16"/>
          <p:cNvSpPr txBox="1">
            <a:spLocks noChangeArrowheads="1"/>
          </p:cNvSpPr>
          <p:nvPr/>
        </p:nvSpPr>
        <p:spPr bwMode="auto">
          <a:xfrm>
            <a:off x="7010400" y="1366838"/>
            <a:ext cx="2057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Program</a:t>
            </a:r>
          </a:p>
        </p:txBody>
      </p:sp>
      <p:sp>
        <p:nvSpPr>
          <p:cNvPr id="37897" name="TextBox 17"/>
          <p:cNvSpPr txBox="1">
            <a:spLocks noChangeArrowheads="1"/>
          </p:cNvSpPr>
          <p:nvPr/>
        </p:nvSpPr>
        <p:spPr bwMode="auto">
          <a:xfrm>
            <a:off x="7086600" y="2281238"/>
            <a:ext cx="2057400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00 main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01 y = 14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02 x = 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03 y = 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04 d = 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05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06 d==6 ??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07 y==8 ??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08 x==7 ??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09 p==4 ??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FFFFFF"/>
              </a:solidFill>
              <a:latin typeface="Courier" pitchFamily="-65" charset="0"/>
              <a:ea typeface="Courier" pitchFamily="-65" charset="0"/>
              <a:cs typeface="Courier" pitchFamily="-65" charset="0"/>
            </a:endParaRPr>
          </a:p>
        </p:txBody>
      </p:sp>
      <p:sp>
        <p:nvSpPr>
          <p:cNvPr id="37898" name="Right Arrow 18"/>
          <p:cNvSpPr>
            <a:spLocks noChangeArrowheads="1"/>
          </p:cNvSpPr>
          <p:nvPr/>
        </p:nvSpPr>
        <p:spPr bwMode="auto">
          <a:xfrm>
            <a:off x="6553200" y="5257800"/>
            <a:ext cx="533400" cy="3048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folHlink"/>
          </a:solidFill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FFFFFF"/>
              </a:solidFill>
              <a:latin typeface="Tahoma" pitchFamily="-65" charset="0"/>
              <a:ea typeface="+mn-ea"/>
              <a:cs typeface="+mn-cs"/>
            </a:endParaRPr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304800" y="2895600"/>
            <a:ext cx="5334000" cy="533400"/>
          </a:xfrm>
          <a:prstGeom prst="rect">
            <a:avLst/>
          </a:prstGeom>
          <a:solidFill>
            <a:srgbClr val="800000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(extend-env    ‘y     14       env’        )</a:t>
            </a:r>
          </a:p>
        </p:txBody>
      </p:sp>
      <p:cxnSp>
        <p:nvCxnSpPr>
          <p:cNvPr id="37900" name="Elbow Connector 20"/>
          <p:cNvCxnSpPr>
            <a:cxnSpLocks noChangeShapeType="1"/>
            <a:endCxn id="37891" idx="3"/>
          </p:cNvCxnSpPr>
          <p:nvPr/>
        </p:nvCxnSpPr>
        <p:spPr bwMode="auto">
          <a:xfrm rot="10800000">
            <a:off x="2362200" y="2171700"/>
            <a:ext cx="1981200" cy="876300"/>
          </a:xfrm>
          <a:prstGeom prst="bentConnector3">
            <a:avLst>
              <a:gd name="adj1" fmla="val -199"/>
            </a:avLst>
          </a:prstGeom>
          <a:noFill/>
          <a:ln w="38100">
            <a:solidFill>
              <a:schemeClr val="folHlink"/>
            </a:solidFill>
            <a:round/>
            <a:headEnd/>
            <a:tailEnd type="arrow" w="med" len="med"/>
          </a:ln>
        </p:spPr>
      </p:cxnSp>
      <p:sp>
        <p:nvSpPr>
          <p:cNvPr id="37901" name="Rectangle 14"/>
          <p:cNvSpPr>
            <a:spLocks noChangeArrowheads="1"/>
          </p:cNvSpPr>
          <p:nvPr/>
        </p:nvSpPr>
        <p:spPr bwMode="auto">
          <a:xfrm>
            <a:off x="304800" y="3886200"/>
            <a:ext cx="5334000" cy="533400"/>
          </a:xfrm>
          <a:prstGeom prst="rect">
            <a:avLst/>
          </a:prstGeom>
          <a:solidFill>
            <a:srgbClr val="800000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(extend-env    ‘x     7       env’        )</a:t>
            </a:r>
          </a:p>
        </p:txBody>
      </p:sp>
      <p:cxnSp>
        <p:nvCxnSpPr>
          <p:cNvPr id="37902" name="Straight Arrow Connector 27"/>
          <p:cNvCxnSpPr>
            <a:cxnSpLocks noChangeShapeType="1"/>
            <a:endCxn id="37899" idx="2"/>
          </p:cNvCxnSpPr>
          <p:nvPr/>
        </p:nvCxnSpPr>
        <p:spPr bwMode="auto">
          <a:xfrm rot="10800000">
            <a:off x="2971800" y="3429000"/>
            <a:ext cx="1295400" cy="60960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 type="arrow" w="med" len="med"/>
          </a:ln>
        </p:spPr>
      </p:cxnSp>
      <p:sp>
        <p:nvSpPr>
          <p:cNvPr id="37903" name="Rectangle 19"/>
          <p:cNvSpPr>
            <a:spLocks noChangeArrowheads="1"/>
          </p:cNvSpPr>
          <p:nvPr/>
        </p:nvSpPr>
        <p:spPr bwMode="auto">
          <a:xfrm>
            <a:off x="304800" y="4876800"/>
            <a:ext cx="5334000" cy="533400"/>
          </a:xfrm>
          <a:prstGeom prst="rect">
            <a:avLst/>
          </a:prstGeom>
          <a:solidFill>
            <a:srgbClr val="800000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(extend-env    ‘y     8       env’        )</a:t>
            </a:r>
          </a:p>
        </p:txBody>
      </p:sp>
      <p:cxnSp>
        <p:nvCxnSpPr>
          <p:cNvPr id="37904" name="Straight Arrow Connector 21"/>
          <p:cNvCxnSpPr>
            <a:cxnSpLocks noChangeShapeType="1"/>
          </p:cNvCxnSpPr>
          <p:nvPr/>
        </p:nvCxnSpPr>
        <p:spPr bwMode="auto">
          <a:xfrm rot="10800000">
            <a:off x="2971800" y="4419600"/>
            <a:ext cx="1295400" cy="60960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 type="arrow" w="med" len="med"/>
          </a:ln>
        </p:spPr>
      </p:cxnSp>
      <p:sp>
        <p:nvSpPr>
          <p:cNvPr id="37905" name="Rectangle 22"/>
          <p:cNvSpPr>
            <a:spLocks noChangeArrowheads="1"/>
          </p:cNvSpPr>
          <p:nvPr/>
        </p:nvSpPr>
        <p:spPr bwMode="auto">
          <a:xfrm>
            <a:off x="304800" y="5867400"/>
            <a:ext cx="5334000" cy="533400"/>
          </a:xfrm>
          <a:prstGeom prst="rect">
            <a:avLst/>
          </a:prstGeom>
          <a:solidFill>
            <a:srgbClr val="800000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(extend-env    ‘d     6       env’        )</a:t>
            </a:r>
          </a:p>
        </p:txBody>
      </p:sp>
      <p:cxnSp>
        <p:nvCxnSpPr>
          <p:cNvPr id="37906" name="Straight Arrow Connector 23"/>
          <p:cNvCxnSpPr>
            <a:cxnSpLocks noChangeShapeType="1"/>
          </p:cNvCxnSpPr>
          <p:nvPr/>
        </p:nvCxnSpPr>
        <p:spPr bwMode="auto">
          <a:xfrm rot="10800000">
            <a:off x="2971800" y="5410200"/>
            <a:ext cx="1295400" cy="60960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 type="arrow" w="med" len="med"/>
          </a:ln>
        </p:spPr>
      </p:cxnSp>
      <p:sp>
        <p:nvSpPr>
          <p:cNvPr id="25" name="Heptagon 24"/>
          <p:cNvSpPr/>
          <p:nvPr/>
        </p:nvSpPr>
        <p:spPr bwMode="auto">
          <a:xfrm>
            <a:off x="5410200" y="5638800"/>
            <a:ext cx="457200" cy="381000"/>
          </a:xfrm>
          <a:prstGeom prst="heptagon">
            <a:avLst/>
          </a:prstGeom>
          <a:solidFill>
            <a:schemeClr val="folHlink"/>
          </a:solidFill>
          <a:ln w="38100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1200" dirty="0">
                <a:solidFill>
                  <a:srgbClr val="FFFFFF"/>
                </a:solidFill>
                <a:latin typeface="Tahoma" pitchFamily="-110" charset="0"/>
                <a:ea typeface="+mn-ea"/>
                <a:cs typeface="+mn-cs"/>
              </a:rPr>
              <a:t>1</a:t>
            </a:r>
          </a:p>
        </p:txBody>
      </p:sp>
      <p:sp>
        <p:nvSpPr>
          <p:cNvPr id="26" name="Heptagon 25"/>
          <p:cNvSpPr/>
          <p:nvPr/>
        </p:nvSpPr>
        <p:spPr bwMode="auto">
          <a:xfrm>
            <a:off x="5410200" y="4572000"/>
            <a:ext cx="457200" cy="381000"/>
          </a:xfrm>
          <a:prstGeom prst="heptagon">
            <a:avLst/>
          </a:prstGeom>
          <a:solidFill>
            <a:schemeClr val="folHlink"/>
          </a:solidFill>
          <a:ln w="38100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1200" dirty="0">
                <a:solidFill>
                  <a:srgbClr val="FFFFFF"/>
                </a:solidFill>
                <a:latin typeface="Tahoma" pitchFamily="-110" charset="0"/>
                <a:ea typeface="+mn-ea"/>
                <a:cs typeface="+mn-cs"/>
              </a:rPr>
              <a:t>2</a:t>
            </a:r>
          </a:p>
        </p:txBody>
      </p:sp>
      <p:sp>
        <p:nvSpPr>
          <p:cNvPr id="27" name="Heptagon 26"/>
          <p:cNvSpPr/>
          <p:nvPr/>
        </p:nvSpPr>
        <p:spPr bwMode="auto">
          <a:xfrm>
            <a:off x="5410200" y="3581400"/>
            <a:ext cx="457200" cy="381000"/>
          </a:xfrm>
          <a:prstGeom prst="heptagon">
            <a:avLst/>
          </a:prstGeom>
          <a:solidFill>
            <a:schemeClr val="folHlink"/>
          </a:solidFill>
          <a:ln w="38100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1200" dirty="0">
                <a:solidFill>
                  <a:srgbClr val="FFFFFF"/>
                </a:solidFill>
                <a:latin typeface="Tahoma" pitchFamily="-110" charset="0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38035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6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1143000"/>
          </a:xfrm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  <a:latin typeface="Baskerville" pitchFamily="-65" charset="0"/>
                <a:ea typeface="ＭＳ Ｐゴシック" pitchFamily="-65" charset="-128"/>
                <a:cs typeface="ＭＳ Ｐゴシック" pitchFamily="-65" charset="-128"/>
              </a:rPr>
              <a:t>Environment Illustrated</a:t>
            </a:r>
          </a:p>
        </p:txBody>
      </p:sp>
      <p:sp>
        <p:nvSpPr>
          <p:cNvPr id="38915" name="Rectangle 5"/>
          <p:cNvSpPr>
            <a:spLocks noChangeArrowheads="1"/>
          </p:cNvSpPr>
          <p:nvPr/>
        </p:nvSpPr>
        <p:spPr bwMode="auto">
          <a:xfrm>
            <a:off x="304800" y="1905000"/>
            <a:ext cx="2057400" cy="533400"/>
          </a:xfrm>
          <a:prstGeom prst="rect">
            <a:avLst/>
          </a:prstGeom>
          <a:solidFill>
            <a:srgbClr val="800000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(empty-env)</a:t>
            </a:r>
          </a:p>
        </p:txBody>
      </p:sp>
      <p:cxnSp>
        <p:nvCxnSpPr>
          <p:cNvPr id="38916" name="Straight Connector 8"/>
          <p:cNvCxnSpPr>
            <a:cxnSpLocks noChangeShapeType="1"/>
          </p:cNvCxnSpPr>
          <p:nvPr/>
        </p:nvCxnSpPr>
        <p:spPr bwMode="auto">
          <a:xfrm flipV="1">
            <a:off x="0" y="1752600"/>
            <a:ext cx="914400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8917" name="Straight Connector 10"/>
          <p:cNvCxnSpPr>
            <a:cxnSpLocks noChangeShapeType="1"/>
          </p:cNvCxnSpPr>
          <p:nvPr/>
        </p:nvCxnSpPr>
        <p:spPr bwMode="auto">
          <a:xfrm rot="5400000">
            <a:off x="4341813" y="3886200"/>
            <a:ext cx="5335588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8918" name="Straight Connector 13"/>
          <p:cNvCxnSpPr>
            <a:cxnSpLocks noChangeShapeType="1"/>
          </p:cNvCxnSpPr>
          <p:nvPr/>
        </p:nvCxnSpPr>
        <p:spPr bwMode="auto">
          <a:xfrm flipV="1">
            <a:off x="0" y="1219200"/>
            <a:ext cx="914400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38919" name="TextBox 15"/>
          <p:cNvSpPr txBox="1">
            <a:spLocks noChangeArrowheads="1"/>
          </p:cNvSpPr>
          <p:nvPr/>
        </p:nvSpPr>
        <p:spPr bwMode="auto">
          <a:xfrm>
            <a:off x="304800" y="1371600"/>
            <a:ext cx="4191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Environment</a:t>
            </a:r>
          </a:p>
        </p:txBody>
      </p:sp>
      <p:sp>
        <p:nvSpPr>
          <p:cNvPr id="38920" name="TextBox 16"/>
          <p:cNvSpPr txBox="1">
            <a:spLocks noChangeArrowheads="1"/>
          </p:cNvSpPr>
          <p:nvPr/>
        </p:nvSpPr>
        <p:spPr bwMode="auto">
          <a:xfrm>
            <a:off x="7010400" y="1366838"/>
            <a:ext cx="2057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Program</a:t>
            </a:r>
          </a:p>
        </p:txBody>
      </p:sp>
      <p:sp>
        <p:nvSpPr>
          <p:cNvPr id="38921" name="TextBox 17"/>
          <p:cNvSpPr txBox="1">
            <a:spLocks noChangeArrowheads="1"/>
          </p:cNvSpPr>
          <p:nvPr/>
        </p:nvSpPr>
        <p:spPr bwMode="auto">
          <a:xfrm>
            <a:off x="7086600" y="2281238"/>
            <a:ext cx="2057400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00 main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01 </a:t>
            </a:r>
            <a:r>
              <a:rPr lang="en-US" sz="2400" kern="1200" dirty="0" err="1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y</a:t>
            </a:r>
            <a:r>
              <a:rPr lang="en-US" sz="2400" kern="1200" dirty="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 = 14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02 </a:t>
            </a:r>
            <a:r>
              <a:rPr lang="en-US" sz="2400" kern="1200" dirty="0" err="1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x</a:t>
            </a:r>
            <a:r>
              <a:rPr lang="en-US" sz="2400" kern="1200" dirty="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 = 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03 </a:t>
            </a:r>
            <a:r>
              <a:rPr lang="en-US" sz="2400" kern="1200" dirty="0" err="1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y</a:t>
            </a:r>
            <a:r>
              <a:rPr lang="en-US" sz="2400" kern="1200" dirty="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 = 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04 </a:t>
            </a:r>
            <a:r>
              <a:rPr lang="en-US" sz="2400" kern="1200" dirty="0" err="1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d</a:t>
            </a:r>
            <a:r>
              <a:rPr lang="en-US" sz="2400" kern="1200" dirty="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 = 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05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06 </a:t>
            </a:r>
            <a:r>
              <a:rPr lang="en-US" sz="2400" kern="1200" dirty="0" err="1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d</a:t>
            </a:r>
            <a:r>
              <a:rPr lang="en-US" sz="2400" kern="1200" dirty="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==6 ??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07 </a:t>
            </a:r>
            <a:r>
              <a:rPr lang="en-US" sz="2400" kern="1200" dirty="0" err="1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y</a:t>
            </a:r>
            <a:r>
              <a:rPr lang="en-US" sz="2400" kern="1200" dirty="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==8 ??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08 </a:t>
            </a:r>
            <a:r>
              <a:rPr lang="en-US" sz="2400" kern="1200" dirty="0" err="1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x</a:t>
            </a:r>
            <a:r>
              <a:rPr lang="en-US" sz="2400" kern="1200" dirty="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==7 ??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09 </a:t>
            </a:r>
            <a:r>
              <a:rPr lang="en-US" sz="2400" kern="1200" dirty="0" err="1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p</a:t>
            </a:r>
            <a:r>
              <a:rPr lang="en-US" sz="2400" kern="1200" dirty="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==4 ??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 dirty="0">
              <a:solidFill>
                <a:srgbClr val="FFFFFF"/>
              </a:solidFill>
              <a:latin typeface="Courier" pitchFamily="-65" charset="0"/>
              <a:ea typeface="Courier" pitchFamily="-65" charset="0"/>
              <a:cs typeface="Courier" pitchFamily="-65" charset="0"/>
            </a:endParaRPr>
          </a:p>
        </p:txBody>
      </p:sp>
      <p:sp>
        <p:nvSpPr>
          <p:cNvPr id="38922" name="Right Arrow 18"/>
          <p:cNvSpPr>
            <a:spLocks noChangeArrowheads="1"/>
          </p:cNvSpPr>
          <p:nvPr/>
        </p:nvSpPr>
        <p:spPr bwMode="auto">
          <a:xfrm>
            <a:off x="6553200" y="5715000"/>
            <a:ext cx="533400" cy="3048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folHlink"/>
          </a:solidFill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FFFFFF"/>
              </a:solidFill>
              <a:latin typeface="Tahoma" pitchFamily="-65" charset="0"/>
              <a:ea typeface="+mn-ea"/>
              <a:cs typeface="+mn-cs"/>
            </a:endParaRP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304800" y="2895600"/>
            <a:ext cx="5334000" cy="533400"/>
          </a:xfrm>
          <a:prstGeom prst="rect">
            <a:avLst/>
          </a:prstGeom>
          <a:solidFill>
            <a:srgbClr val="800000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(extend-env    ‘y     14       env’        )</a:t>
            </a:r>
          </a:p>
        </p:txBody>
      </p:sp>
      <p:cxnSp>
        <p:nvCxnSpPr>
          <p:cNvPr id="38924" name="Elbow Connector 20"/>
          <p:cNvCxnSpPr>
            <a:cxnSpLocks noChangeShapeType="1"/>
            <a:endCxn id="38915" idx="3"/>
          </p:cNvCxnSpPr>
          <p:nvPr/>
        </p:nvCxnSpPr>
        <p:spPr bwMode="auto">
          <a:xfrm rot="10800000">
            <a:off x="2362200" y="2171700"/>
            <a:ext cx="1981200" cy="876300"/>
          </a:xfrm>
          <a:prstGeom prst="bentConnector3">
            <a:avLst>
              <a:gd name="adj1" fmla="val -199"/>
            </a:avLst>
          </a:prstGeom>
          <a:noFill/>
          <a:ln w="38100">
            <a:solidFill>
              <a:schemeClr val="folHlink"/>
            </a:solidFill>
            <a:round/>
            <a:headEnd/>
            <a:tailEnd type="arrow" w="med" len="med"/>
          </a:ln>
        </p:spPr>
      </p:cxnSp>
      <p:sp>
        <p:nvSpPr>
          <p:cNvPr id="38925" name="Rectangle 14"/>
          <p:cNvSpPr>
            <a:spLocks noChangeArrowheads="1"/>
          </p:cNvSpPr>
          <p:nvPr/>
        </p:nvSpPr>
        <p:spPr bwMode="auto">
          <a:xfrm>
            <a:off x="304800" y="3886200"/>
            <a:ext cx="5334000" cy="533400"/>
          </a:xfrm>
          <a:prstGeom prst="rect">
            <a:avLst/>
          </a:prstGeom>
          <a:solidFill>
            <a:srgbClr val="800000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(extend-env    ‘x     7       env’        )</a:t>
            </a:r>
          </a:p>
        </p:txBody>
      </p:sp>
      <p:cxnSp>
        <p:nvCxnSpPr>
          <p:cNvPr id="38926" name="Straight Arrow Connector 27"/>
          <p:cNvCxnSpPr>
            <a:cxnSpLocks noChangeShapeType="1"/>
            <a:endCxn id="38923" idx="2"/>
          </p:cNvCxnSpPr>
          <p:nvPr/>
        </p:nvCxnSpPr>
        <p:spPr bwMode="auto">
          <a:xfrm rot="10800000">
            <a:off x="2971800" y="3429000"/>
            <a:ext cx="1295400" cy="60960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 type="arrow" w="med" len="med"/>
          </a:ln>
        </p:spPr>
      </p:cxnSp>
      <p:sp>
        <p:nvSpPr>
          <p:cNvPr id="38927" name="Rectangle 19"/>
          <p:cNvSpPr>
            <a:spLocks noChangeArrowheads="1"/>
          </p:cNvSpPr>
          <p:nvPr/>
        </p:nvSpPr>
        <p:spPr bwMode="auto">
          <a:xfrm>
            <a:off x="304800" y="4876800"/>
            <a:ext cx="5334000" cy="533400"/>
          </a:xfrm>
          <a:prstGeom prst="rect">
            <a:avLst/>
          </a:prstGeom>
          <a:solidFill>
            <a:srgbClr val="800000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(extend-env    ‘y     8       env’        )</a:t>
            </a:r>
          </a:p>
        </p:txBody>
      </p:sp>
      <p:cxnSp>
        <p:nvCxnSpPr>
          <p:cNvPr id="38928" name="Straight Arrow Connector 21"/>
          <p:cNvCxnSpPr>
            <a:cxnSpLocks noChangeShapeType="1"/>
          </p:cNvCxnSpPr>
          <p:nvPr/>
        </p:nvCxnSpPr>
        <p:spPr bwMode="auto">
          <a:xfrm rot="10800000">
            <a:off x="2971800" y="4419600"/>
            <a:ext cx="1295400" cy="60960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 type="arrow" w="med" len="med"/>
          </a:ln>
        </p:spPr>
      </p:cxnSp>
      <p:sp>
        <p:nvSpPr>
          <p:cNvPr id="38929" name="Rectangle 22"/>
          <p:cNvSpPr>
            <a:spLocks noChangeArrowheads="1"/>
          </p:cNvSpPr>
          <p:nvPr/>
        </p:nvSpPr>
        <p:spPr bwMode="auto">
          <a:xfrm>
            <a:off x="304800" y="5867400"/>
            <a:ext cx="5334000" cy="533400"/>
          </a:xfrm>
          <a:prstGeom prst="rect">
            <a:avLst/>
          </a:prstGeom>
          <a:solidFill>
            <a:srgbClr val="800000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(extend-env    ‘d     6       env’        )</a:t>
            </a:r>
          </a:p>
        </p:txBody>
      </p:sp>
      <p:cxnSp>
        <p:nvCxnSpPr>
          <p:cNvPr id="38930" name="Straight Arrow Connector 23"/>
          <p:cNvCxnSpPr>
            <a:cxnSpLocks noChangeShapeType="1"/>
          </p:cNvCxnSpPr>
          <p:nvPr/>
        </p:nvCxnSpPr>
        <p:spPr bwMode="auto">
          <a:xfrm rot="10800000">
            <a:off x="2971800" y="5410200"/>
            <a:ext cx="1295400" cy="60960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 type="arrow" w="med" len="med"/>
          </a:ln>
        </p:spPr>
      </p:cxnSp>
      <p:sp>
        <p:nvSpPr>
          <p:cNvPr id="25" name="Heptagon 24"/>
          <p:cNvSpPr/>
          <p:nvPr/>
        </p:nvSpPr>
        <p:spPr bwMode="auto">
          <a:xfrm>
            <a:off x="5410200" y="5638800"/>
            <a:ext cx="457200" cy="381000"/>
          </a:xfrm>
          <a:prstGeom prst="heptagon">
            <a:avLst/>
          </a:prstGeom>
          <a:solidFill>
            <a:schemeClr val="folHlink"/>
          </a:solidFill>
          <a:ln w="38100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1200" dirty="0">
                <a:solidFill>
                  <a:srgbClr val="FFFFFF"/>
                </a:solidFill>
                <a:latin typeface="Tahoma" pitchFamily="-110" charset="0"/>
                <a:ea typeface="+mn-ea"/>
                <a:cs typeface="+mn-cs"/>
              </a:rPr>
              <a:t>1</a:t>
            </a:r>
          </a:p>
        </p:txBody>
      </p:sp>
      <p:sp>
        <p:nvSpPr>
          <p:cNvPr id="26" name="Heptagon 25"/>
          <p:cNvSpPr/>
          <p:nvPr/>
        </p:nvSpPr>
        <p:spPr bwMode="auto">
          <a:xfrm>
            <a:off x="5410200" y="4572000"/>
            <a:ext cx="457200" cy="381000"/>
          </a:xfrm>
          <a:prstGeom prst="heptagon">
            <a:avLst/>
          </a:prstGeom>
          <a:solidFill>
            <a:schemeClr val="folHlink"/>
          </a:solidFill>
          <a:ln w="38100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1200" dirty="0">
                <a:solidFill>
                  <a:srgbClr val="FFFFFF"/>
                </a:solidFill>
                <a:latin typeface="Tahoma" pitchFamily="-110" charset="0"/>
                <a:ea typeface="+mn-ea"/>
                <a:cs typeface="+mn-cs"/>
              </a:rPr>
              <a:t>2</a:t>
            </a:r>
          </a:p>
        </p:txBody>
      </p:sp>
      <p:sp>
        <p:nvSpPr>
          <p:cNvPr id="27" name="Heptagon 26"/>
          <p:cNvSpPr/>
          <p:nvPr/>
        </p:nvSpPr>
        <p:spPr bwMode="auto">
          <a:xfrm>
            <a:off x="5410200" y="3581400"/>
            <a:ext cx="457200" cy="381000"/>
          </a:xfrm>
          <a:prstGeom prst="heptagon">
            <a:avLst/>
          </a:prstGeom>
          <a:solidFill>
            <a:schemeClr val="folHlink"/>
          </a:solidFill>
          <a:ln w="38100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1200" dirty="0">
                <a:solidFill>
                  <a:srgbClr val="FFFFFF"/>
                </a:solidFill>
                <a:latin typeface="Tahoma" pitchFamily="-110" charset="0"/>
                <a:ea typeface="+mn-ea"/>
                <a:cs typeface="+mn-cs"/>
              </a:rPr>
              <a:t>3</a:t>
            </a:r>
          </a:p>
        </p:txBody>
      </p:sp>
      <p:sp>
        <p:nvSpPr>
          <p:cNvPr id="29" name="Heptagon 28"/>
          <p:cNvSpPr/>
          <p:nvPr/>
        </p:nvSpPr>
        <p:spPr bwMode="auto">
          <a:xfrm>
            <a:off x="5410200" y="2667000"/>
            <a:ext cx="457200" cy="381000"/>
          </a:xfrm>
          <a:prstGeom prst="heptagon">
            <a:avLst/>
          </a:prstGeom>
          <a:solidFill>
            <a:schemeClr val="folHlink"/>
          </a:solidFill>
          <a:ln w="38100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1200" dirty="0">
                <a:solidFill>
                  <a:srgbClr val="FFFFFF"/>
                </a:solidFill>
                <a:latin typeface="Tahoma" pitchFamily="-110" charset="0"/>
                <a:ea typeface="+mn-ea"/>
                <a:cs typeface="+mn-cs"/>
              </a:rPr>
              <a:t>4</a:t>
            </a:r>
          </a:p>
        </p:txBody>
      </p:sp>
      <p:sp>
        <p:nvSpPr>
          <p:cNvPr id="30" name="Heptagon 29"/>
          <p:cNvSpPr/>
          <p:nvPr/>
        </p:nvSpPr>
        <p:spPr bwMode="auto">
          <a:xfrm>
            <a:off x="2133600" y="2286000"/>
            <a:ext cx="457200" cy="381000"/>
          </a:xfrm>
          <a:prstGeom prst="heptagon">
            <a:avLst/>
          </a:prstGeom>
          <a:solidFill>
            <a:schemeClr val="folHlink"/>
          </a:solidFill>
          <a:ln w="38100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1200" dirty="0">
                <a:solidFill>
                  <a:srgbClr val="FFFFFF"/>
                </a:solidFill>
                <a:latin typeface="Tahoma" pitchFamily="-110" charset="0"/>
                <a:ea typeface="+mn-ea"/>
                <a:cs typeface="+mn-cs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70405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6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1143000"/>
          </a:xfrm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  <a:latin typeface="Baskerville" pitchFamily="-65" charset="0"/>
                <a:ea typeface="ＭＳ Ｐゴシック" pitchFamily="-65" charset="-128"/>
                <a:cs typeface="ＭＳ Ｐゴシック" pitchFamily="-65" charset="-128"/>
              </a:rPr>
              <a:t>Environment Illustrated</a:t>
            </a:r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304800" y="1905000"/>
            <a:ext cx="2057400" cy="533400"/>
          </a:xfrm>
          <a:prstGeom prst="rect">
            <a:avLst/>
          </a:prstGeom>
          <a:solidFill>
            <a:srgbClr val="800000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(empty-env)</a:t>
            </a:r>
          </a:p>
        </p:txBody>
      </p:sp>
      <p:cxnSp>
        <p:nvCxnSpPr>
          <p:cNvPr id="39940" name="Straight Connector 8"/>
          <p:cNvCxnSpPr>
            <a:cxnSpLocks noChangeShapeType="1"/>
          </p:cNvCxnSpPr>
          <p:nvPr/>
        </p:nvCxnSpPr>
        <p:spPr bwMode="auto">
          <a:xfrm flipV="1">
            <a:off x="0" y="1752600"/>
            <a:ext cx="914400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9941" name="Straight Connector 10"/>
          <p:cNvCxnSpPr>
            <a:cxnSpLocks noChangeShapeType="1"/>
          </p:cNvCxnSpPr>
          <p:nvPr/>
        </p:nvCxnSpPr>
        <p:spPr bwMode="auto">
          <a:xfrm rot="5400000">
            <a:off x="4341813" y="3886200"/>
            <a:ext cx="5335588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9942" name="Straight Connector 13"/>
          <p:cNvCxnSpPr>
            <a:cxnSpLocks noChangeShapeType="1"/>
          </p:cNvCxnSpPr>
          <p:nvPr/>
        </p:nvCxnSpPr>
        <p:spPr bwMode="auto">
          <a:xfrm flipV="1">
            <a:off x="0" y="1219200"/>
            <a:ext cx="914400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39943" name="TextBox 15"/>
          <p:cNvSpPr txBox="1">
            <a:spLocks noChangeArrowheads="1"/>
          </p:cNvSpPr>
          <p:nvPr/>
        </p:nvSpPr>
        <p:spPr bwMode="auto">
          <a:xfrm>
            <a:off x="304800" y="1371600"/>
            <a:ext cx="4191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Environment</a:t>
            </a:r>
          </a:p>
        </p:txBody>
      </p:sp>
      <p:sp>
        <p:nvSpPr>
          <p:cNvPr id="39944" name="TextBox 16"/>
          <p:cNvSpPr txBox="1">
            <a:spLocks noChangeArrowheads="1"/>
          </p:cNvSpPr>
          <p:nvPr/>
        </p:nvSpPr>
        <p:spPr bwMode="auto">
          <a:xfrm>
            <a:off x="7010400" y="1366838"/>
            <a:ext cx="2057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Program</a:t>
            </a:r>
          </a:p>
        </p:txBody>
      </p:sp>
      <p:sp>
        <p:nvSpPr>
          <p:cNvPr id="39945" name="TextBox 17"/>
          <p:cNvSpPr txBox="1">
            <a:spLocks noChangeArrowheads="1"/>
          </p:cNvSpPr>
          <p:nvPr/>
        </p:nvSpPr>
        <p:spPr bwMode="auto">
          <a:xfrm>
            <a:off x="7086600" y="2281238"/>
            <a:ext cx="2057400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00 main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01 y = 14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02 x = 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03 y = 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04 d = 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05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06 d==6 ??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07 y==8 ??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08 x==7 ??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09 p==4 ??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FFFFFF"/>
              </a:solidFill>
              <a:latin typeface="Courier" pitchFamily="-65" charset="0"/>
              <a:ea typeface="Courier" pitchFamily="-65" charset="0"/>
              <a:cs typeface="Courier" pitchFamily="-65" charset="0"/>
            </a:endParaRPr>
          </a:p>
        </p:txBody>
      </p:sp>
      <p:sp>
        <p:nvSpPr>
          <p:cNvPr id="39946" name="Right Arrow 18"/>
          <p:cNvSpPr>
            <a:spLocks noChangeArrowheads="1"/>
          </p:cNvSpPr>
          <p:nvPr/>
        </p:nvSpPr>
        <p:spPr bwMode="auto">
          <a:xfrm>
            <a:off x="6553200" y="5715000"/>
            <a:ext cx="533400" cy="3048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folHlink"/>
          </a:solidFill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FFFFFF"/>
              </a:solidFill>
              <a:latin typeface="Tahoma" pitchFamily="-65" charset="0"/>
              <a:ea typeface="+mn-ea"/>
              <a:cs typeface="+mn-cs"/>
            </a:endParaRP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304800" y="2895600"/>
            <a:ext cx="5334000" cy="533400"/>
          </a:xfrm>
          <a:prstGeom prst="rect">
            <a:avLst/>
          </a:prstGeom>
          <a:solidFill>
            <a:srgbClr val="800000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(extend-env    ‘y     14       env’        )</a:t>
            </a:r>
          </a:p>
        </p:txBody>
      </p:sp>
      <p:cxnSp>
        <p:nvCxnSpPr>
          <p:cNvPr id="39948" name="Elbow Connector 20"/>
          <p:cNvCxnSpPr>
            <a:cxnSpLocks noChangeShapeType="1"/>
            <a:endCxn id="39939" idx="3"/>
          </p:cNvCxnSpPr>
          <p:nvPr/>
        </p:nvCxnSpPr>
        <p:spPr bwMode="auto">
          <a:xfrm rot="10800000">
            <a:off x="2362200" y="2171700"/>
            <a:ext cx="1981200" cy="876300"/>
          </a:xfrm>
          <a:prstGeom prst="bentConnector3">
            <a:avLst>
              <a:gd name="adj1" fmla="val -199"/>
            </a:avLst>
          </a:prstGeom>
          <a:noFill/>
          <a:ln w="38100">
            <a:solidFill>
              <a:schemeClr val="folHlink"/>
            </a:solidFill>
            <a:round/>
            <a:headEnd/>
            <a:tailEnd type="arrow" w="med" len="med"/>
          </a:ln>
        </p:spPr>
      </p:cxnSp>
      <p:sp>
        <p:nvSpPr>
          <p:cNvPr id="39949" name="Rectangle 14"/>
          <p:cNvSpPr>
            <a:spLocks noChangeArrowheads="1"/>
          </p:cNvSpPr>
          <p:nvPr/>
        </p:nvSpPr>
        <p:spPr bwMode="auto">
          <a:xfrm>
            <a:off x="304800" y="3886200"/>
            <a:ext cx="5334000" cy="533400"/>
          </a:xfrm>
          <a:prstGeom prst="rect">
            <a:avLst/>
          </a:prstGeom>
          <a:solidFill>
            <a:srgbClr val="800000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(extend-env    ‘x     7       env’        )</a:t>
            </a:r>
          </a:p>
        </p:txBody>
      </p:sp>
      <p:cxnSp>
        <p:nvCxnSpPr>
          <p:cNvPr id="39950" name="Straight Arrow Connector 27"/>
          <p:cNvCxnSpPr>
            <a:cxnSpLocks noChangeShapeType="1"/>
            <a:endCxn id="39947" idx="2"/>
          </p:cNvCxnSpPr>
          <p:nvPr/>
        </p:nvCxnSpPr>
        <p:spPr bwMode="auto">
          <a:xfrm rot="10800000">
            <a:off x="2971800" y="3429000"/>
            <a:ext cx="1295400" cy="60960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 type="arrow" w="med" len="med"/>
          </a:ln>
        </p:spPr>
      </p:cxnSp>
      <p:sp>
        <p:nvSpPr>
          <p:cNvPr id="39951" name="Rectangle 19"/>
          <p:cNvSpPr>
            <a:spLocks noChangeArrowheads="1"/>
          </p:cNvSpPr>
          <p:nvPr/>
        </p:nvSpPr>
        <p:spPr bwMode="auto">
          <a:xfrm>
            <a:off x="304800" y="4876800"/>
            <a:ext cx="5334000" cy="533400"/>
          </a:xfrm>
          <a:prstGeom prst="rect">
            <a:avLst/>
          </a:prstGeom>
          <a:solidFill>
            <a:srgbClr val="800000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(extend-env    ‘y     8       env’        )</a:t>
            </a:r>
          </a:p>
        </p:txBody>
      </p:sp>
      <p:cxnSp>
        <p:nvCxnSpPr>
          <p:cNvPr id="39952" name="Straight Arrow Connector 21"/>
          <p:cNvCxnSpPr>
            <a:cxnSpLocks noChangeShapeType="1"/>
          </p:cNvCxnSpPr>
          <p:nvPr/>
        </p:nvCxnSpPr>
        <p:spPr bwMode="auto">
          <a:xfrm rot="10800000">
            <a:off x="2971800" y="4419600"/>
            <a:ext cx="1295400" cy="60960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 type="arrow" w="med" len="med"/>
          </a:ln>
        </p:spPr>
      </p:cxnSp>
      <p:sp>
        <p:nvSpPr>
          <p:cNvPr id="39953" name="Rectangle 22"/>
          <p:cNvSpPr>
            <a:spLocks noChangeArrowheads="1"/>
          </p:cNvSpPr>
          <p:nvPr/>
        </p:nvSpPr>
        <p:spPr bwMode="auto">
          <a:xfrm>
            <a:off x="304800" y="5867400"/>
            <a:ext cx="5334000" cy="533400"/>
          </a:xfrm>
          <a:prstGeom prst="rect">
            <a:avLst/>
          </a:prstGeom>
          <a:solidFill>
            <a:srgbClr val="800000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(extend-env    ‘d     6       env’        )</a:t>
            </a:r>
          </a:p>
        </p:txBody>
      </p:sp>
      <p:cxnSp>
        <p:nvCxnSpPr>
          <p:cNvPr id="39954" name="Straight Arrow Connector 23"/>
          <p:cNvCxnSpPr>
            <a:cxnSpLocks noChangeShapeType="1"/>
          </p:cNvCxnSpPr>
          <p:nvPr/>
        </p:nvCxnSpPr>
        <p:spPr bwMode="auto">
          <a:xfrm rot="10800000">
            <a:off x="2971800" y="5410200"/>
            <a:ext cx="1295400" cy="60960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 type="arrow" w="med" len="med"/>
          </a:ln>
        </p:spPr>
      </p:cxnSp>
      <p:sp>
        <p:nvSpPr>
          <p:cNvPr id="25" name="Heptagon 24"/>
          <p:cNvSpPr/>
          <p:nvPr/>
        </p:nvSpPr>
        <p:spPr bwMode="auto">
          <a:xfrm>
            <a:off x="5410200" y="5638800"/>
            <a:ext cx="457200" cy="381000"/>
          </a:xfrm>
          <a:prstGeom prst="heptagon">
            <a:avLst/>
          </a:prstGeom>
          <a:solidFill>
            <a:schemeClr val="folHlink"/>
          </a:solidFill>
          <a:ln w="38100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1200" dirty="0">
                <a:solidFill>
                  <a:srgbClr val="FFFFFF"/>
                </a:solidFill>
                <a:latin typeface="Tahoma" pitchFamily="-110" charset="0"/>
                <a:ea typeface="+mn-ea"/>
                <a:cs typeface="+mn-cs"/>
              </a:rPr>
              <a:t>1</a:t>
            </a:r>
          </a:p>
        </p:txBody>
      </p:sp>
      <p:sp>
        <p:nvSpPr>
          <p:cNvPr id="26" name="Heptagon 25"/>
          <p:cNvSpPr/>
          <p:nvPr/>
        </p:nvSpPr>
        <p:spPr bwMode="auto">
          <a:xfrm>
            <a:off x="5410200" y="4572000"/>
            <a:ext cx="457200" cy="381000"/>
          </a:xfrm>
          <a:prstGeom prst="heptagon">
            <a:avLst/>
          </a:prstGeom>
          <a:solidFill>
            <a:schemeClr val="folHlink"/>
          </a:solidFill>
          <a:ln w="38100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1200" dirty="0">
                <a:solidFill>
                  <a:srgbClr val="FFFFFF"/>
                </a:solidFill>
                <a:latin typeface="Tahoma" pitchFamily="-110" charset="0"/>
                <a:ea typeface="+mn-ea"/>
                <a:cs typeface="+mn-cs"/>
              </a:rPr>
              <a:t>2</a:t>
            </a:r>
          </a:p>
        </p:txBody>
      </p:sp>
      <p:sp>
        <p:nvSpPr>
          <p:cNvPr id="27" name="Heptagon 26"/>
          <p:cNvSpPr/>
          <p:nvPr/>
        </p:nvSpPr>
        <p:spPr bwMode="auto">
          <a:xfrm>
            <a:off x="5410200" y="3581400"/>
            <a:ext cx="457200" cy="381000"/>
          </a:xfrm>
          <a:prstGeom prst="heptagon">
            <a:avLst/>
          </a:prstGeom>
          <a:solidFill>
            <a:schemeClr val="folHlink"/>
          </a:solidFill>
          <a:ln w="38100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1200" dirty="0">
                <a:solidFill>
                  <a:srgbClr val="FFFFFF"/>
                </a:solidFill>
                <a:latin typeface="Tahoma" pitchFamily="-110" charset="0"/>
                <a:ea typeface="+mn-ea"/>
                <a:cs typeface="+mn-cs"/>
              </a:rPr>
              <a:t>3</a:t>
            </a:r>
          </a:p>
        </p:txBody>
      </p:sp>
      <p:sp>
        <p:nvSpPr>
          <p:cNvPr id="29" name="Heptagon 28"/>
          <p:cNvSpPr/>
          <p:nvPr/>
        </p:nvSpPr>
        <p:spPr bwMode="auto">
          <a:xfrm>
            <a:off x="5410200" y="2667000"/>
            <a:ext cx="457200" cy="381000"/>
          </a:xfrm>
          <a:prstGeom prst="heptagon">
            <a:avLst/>
          </a:prstGeom>
          <a:solidFill>
            <a:schemeClr val="folHlink"/>
          </a:solidFill>
          <a:ln w="38100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1200" dirty="0">
                <a:solidFill>
                  <a:srgbClr val="FFFFFF"/>
                </a:solidFill>
                <a:latin typeface="Tahoma" pitchFamily="-110" charset="0"/>
                <a:ea typeface="+mn-ea"/>
                <a:cs typeface="+mn-cs"/>
              </a:rPr>
              <a:t>4</a:t>
            </a:r>
          </a:p>
        </p:txBody>
      </p:sp>
      <p:sp>
        <p:nvSpPr>
          <p:cNvPr id="30" name="Heptagon 29"/>
          <p:cNvSpPr/>
          <p:nvPr/>
        </p:nvSpPr>
        <p:spPr bwMode="auto">
          <a:xfrm>
            <a:off x="2133600" y="2286000"/>
            <a:ext cx="457200" cy="381000"/>
          </a:xfrm>
          <a:prstGeom prst="heptagon">
            <a:avLst/>
          </a:prstGeom>
          <a:solidFill>
            <a:schemeClr val="folHlink"/>
          </a:solidFill>
          <a:ln w="38100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1200" dirty="0">
                <a:solidFill>
                  <a:srgbClr val="FFFFFF"/>
                </a:solidFill>
                <a:latin typeface="Tahoma" pitchFamily="-110" charset="0"/>
                <a:ea typeface="+mn-ea"/>
                <a:cs typeface="+mn-cs"/>
              </a:rPr>
              <a:t>5</a:t>
            </a:r>
          </a:p>
        </p:txBody>
      </p:sp>
      <p:sp>
        <p:nvSpPr>
          <p:cNvPr id="39960" name="Explosion 1 30"/>
          <p:cNvSpPr>
            <a:spLocks noChangeArrowheads="1"/>
          </p:cNvSpPr>
          <p:nvPr/>
        </p:nvSpPr>
        <p:spPr bwMode="auto">
          <a:xfrm>
            <a:off x="1295400" y="2590800"/>
            <a:ext cx="7620000" cy="3886200"/>
          </a:xfrm>
          <a:prstGeom prst="irregularSeal1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Tahoma" pitchFamily="-65" charset="0"/>
                <a:ea typeface="+mn-ea"/>
                <a:cs typeface="+mn-cs"/>
              </a:rPr>
              <a:t>Reference to undefined identifier: p</a:t>
            </a:r>
          </a:p>
        </p:txBody>
      </p:sp>
    </p:spTree>
    <p:extLst>
      <p:ext uri="{BB962C8B-B14F-4D97-AF65-F5344CB8AC3E}">
        <p14:creationId xmlns:p14="http://schemas.microsoft.com/office/powerpoint/2010/main" val="4001396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5268"/>
          <a:lstStyle/>
          <a:p>
            <a: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>
                <a:latin typeface="Baskerville" pitchFamily="-65" charset="0"/>
                <a:ea typeface="ＭＳ Ｐゴシック" pitchFamily="-65" charset="-128"/>
                <a:cs typeface="ＭＳ Ｐゴシック" pitchFamily="-65" charset="-128"/>
              </a:rPr>
              <a:t>Environment Defined!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algn="ctr">
              <a:buFont typeface="Wingdings" pitchFamily="-65" charset="2"/>
              <a:buNone/>
              <a:tabLst>
                <a:tab pos="390525" algn="l"/>
                <a:tab pos="493713" algn="l"/>
                <a:tab pos="908050" algn="l"/>
                <a:tab pos="1322388" algn="l"/>
                <a:tab pos="1736725" algn="l"/>
                <a:tab pos="2152650" algn="l"/>
                <a:tab pos="2566988" algn="l"/>
                <a:tab pos="2981325" algn="l"/>
                <a:tab pos="3395663" algn="l"/>
                <a:tab pos="3811588" algn="l"/>
                <a:tab pos="4225925" algn="l"/>
                <a:tab pos="4640263" algn="l"/>
                <a:tab pos="5054600" algn="l"/>
                <a:tab pos="5470525" algn="l"/>
                <a:tab pos="5884863" algn="l"/>
                <a:tab pos="6299200" algn="l"/>
                <a:tab pos="6713538" algn="l"/>
                <a:tab pos="7129463" algn="l"/>
                <a:tab pos="7543800" algn="l"/>
                <a:tab pos="7958138" algn="l"/>
                <a:tab pos="8372475" algn="l"/>
              </a:tabLst>
            </a:pPr>
            <a:r>
              <a:rPr lang="en-US" sz="24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Function from </a:t>
            </a:r>
            <a:r>
              <a:rPr lang="en-US" sz="2400" dirty="0" err="1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Var</a:t>
            </a:r>
            <a:r>
              <a:rPr lang="en-US" sz="2400" dirty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lang="en-US" sz="24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to Value</a:t>
            </a:r>
            <a:endParaRPr lang="en-US" sz="2400" dirty="0">
              <a:latin typeface="Palatino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pPr algn="ctr">
              <a:spcAft>
                <a:spcPts val="1038"/>
              </a:spcAft>
              <a:buFont typeface="Wingdings" pitchFamily="-65" charset="2"/>
              <a:buNone/>
              <a:tabLst>
                <a:tab pos="390525" algn="l"/>
                <a:tab pos="493713" algn="l"/>
                <a:tab pos="908050" algn="l"/>
                <a:tab pos="1322388" algn="l"/>
                <a:tab pos="1736725" algn="l"/>
                <a:tab pos="2152650" algn="l"/>
                <a:tab pos="2566988" algn="l"/>
                <a:tab pos="2981325" algn="l"/>
                <a:tab pos="3395663" algn="l"/>
                <a:tab pos="3811588" algn="l"/>
                <a:tab pos="4225925" algn="l"/>
                <a:tab pos="4640263" algn="l"/>
                <a:tab pos="5054600" algn="l"/>
                <a:tab pos="5470525" algn="l"/>
                <a:tab pos="5884863" algn="l"/>
                <a:tab pos="6299200" algn="l"/>
                <a:tab pos="6713538" algn="l"/>
                <a:tab pos="7129463" algn="l"/>
                <a:tab pos="7543800" algn="l"/>
                <a:tab pos="7958138" algn="l"/>
                <a:tab pos="8372475" algn="l"/>
              </a:tabLst>
            </a:pPr>
            <a:r>
              <a:rPr lang="en-US" sz="2400" dirty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where </a:t>
            </a:r>
            <a:r>
              <a:rPr lang="en-US" sz="2400" dirty="0" err="1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Var</a:t>
            </a:r>
            <a:r>
              <a:rPr lang="en-US" sz="2400" dirty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 is a finite set of variables (</a:t>
            </a:r>
            <a:r>
              <a:rPr lang="en-US" sz="2400" dirty="0" err="1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var</a:t>
            </a:r>
            <a:r>
              <a:rPr lang="en-US" sz="24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 is in </a:t>
            </a:r>
            <a:r>
              <a:rPr lang="en-US" sz="2400" dirty="0" err="1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Var</a:t>
            </a:r>
            <a:r>
              <a:rPr lang="en-US" sz="24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)</a:t>
            </a:r>
            <a:endParaRPr lang="en-US" sz="2400" dirty="0">
              <a:latin typeface="Palatino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pPr algn="ctr">
              <a:spcAft>
                <a:spcPts val="1038"/>
              </a:spcAft>
              <a:buFont typeface="Wingdings" pitchFamily="-65" charset="2"/>
              <a:buNone/>
              <a:tabLst>
                <a:tab pos="390525" algn="l"/>
                <a:tab pos="493713" algn="l"/>
                <a:tab pos="908050" algn="l"/>
                <a:tab pos="1322388" algn="l"/>
                <a:tab pos="1736725" algn="l"/>
                <a:tab pos="2152650" algn="l"/>
                <a:tab pos="2566988" algn="l"/>
                <a:tab pos="2981325" algn="l"/>
                <a:tab pos="3395663" algn="l"/>
                <a:tab pos="3811588" algn="l"/>
                <a:tab pos="4225925" algn="l"/>
                <a:tab pos="4640263" algn="l"/>
                <a:tab pos="5054600" algn="l"/>
                <a:tab pos="5470525" algn="l"/>
                <a:tab pos="5884863" algn="l"/>
                <a:tab pos="6299200" algn="l"/>
                <a:tab pos="6713538" algn="l"/>
                <a:tab pos="7129463" algn="l"/>
                <a:tab pos="7543800" algn="l"/>
                <a:tab pos="7958138" algn="l"/>
                <a:tab pos="8372475" algn="l"/>
              </a:tabLst>
            </a:pPr>
            <a:r>
              <a:rPr lang="en-US" sz="2400" dirty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and </a:t>
            </a:r>
            <a:r>
              <a:rPr lang="en-US" sz="24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Value </a:t>
            </a:r>
            <a:r>
              <a:rPr lang="en-US" sz="2400" dirty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is the set of all </a:t>
            </a:r>
            <a:r>
              <a:rPr lang="en-US" sz="2400" dirty="0" err="1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Varlang</a:t>
            </a:r>
            <a:r>
              <a:rPr lang="en-US" sz="24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 values (v is in Value).</a:t>
            </a:r>
            <a:endParaRPr lang="en-US" sz="2400" dirty="0">
              <a:latin typeface="Palatino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pPr>
              <a:spcAft>
                <a:spcPts val="1038"/>
              </a:spcAft>
              <a:tabLst>
                <a:tab pos="390525" algn="l"/>
                <a:tab pos="493713" algn="l"/>
                <a:tab pos="908050" algn="l"/>
                <a:tab pos="1322388" algn="l"/>
                <a:tab pos="1736725" algn="l"/>
                <a:tab pos="2152650" algn="l"/>
                <a:tab pos="2566988" algn="l"/>
                <a:tab pos="2981325" algn="l"/>
                <a:tab pos="3395663" algn="l"/>
                <a:tab pos="3811588" algn="l"/>
                <a:tab pos="4225925" algn="l"/>
                <a:tab pos="4640263" algn="l"/>
                <a:tab pos="5054600" algn="l"/>
                <a:tab pos="5470525" algn="l"/>
                <a:tab pos="5884863" algn="l"/>
                <a:tab pos="6299200" algn="l"/>
                <a:tab pos="6713538" algn="l"/>
                <a:tab pos="7129463" algn="l"/>
                <a:tab pos="7543800" algn="l"/>
                <a:tab pos="7958138" algn="l"/>
                <a:tab pos="8372475" algn="l"/>
              </a:tabLst>
            </a:pPr>
            <a:r>
              <a:rPr lang="en-US" u="sng" dirty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Specification</a:t>
            </a:r>
            <a:endParaRPr lang="en-US" sz="4000" u="sng" dirty="0">
              <a:latin typeface="Palatino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pPr lvl="1">
              <a:spcAft>
                <a:spcPts val="1038"/>
              </a:spcAft>
              <a:buFont typeface="Wingdings" pitchFamily="-65" charset="2"/>
              <a:buNone/>
              <a:tabLst>
                <a:tab pos="390525" algn="l"/>
                <a:tab pos="493713" algn="l"/>
                <a:tab pos="908050" algn="l"/>
                <a:tab pos="1322388" algn="l"/>
                <a:tab pos="1736725" algn="l"/>
                <a:tab pos="2152650" algn="l"/>
                <a:tab pos="2566988" algn="l"/>
                <a:tab pos="2981325" algn="l"/>
                <a:tab pos="3395663" algn="l"/>
                <a:tab pos="3811588" algn="l"/>
                <a:tab pos="4225925" algn="l"/>
                <a:tab pos="4640263" algn="l"/>
                <a:tab pos="5054600" algn="l"/>
                <a:tab pos="5470525" algn="l"/>
                <a:tab pos="5884863" algn="l"/>
                <a:tab pos="6299200" algn="l"/>
                <a:tab pos="6713538" algn="l"/>
                <a:tab pos="7129463" algn="l"/>
                <a:tab pos="7543800" algn="l"/>
                <a:tab pos="7958138" algn="l"/>
                <a:tab pos="8372475" algn="l"/>
              </a:tabLst>
            </a:pPr>
            <a:r>
              <a:rPr lang="en-US" sz="2400" dirty="0">
                <a:latin typeface="Courier" pitchFamily="-65" charset="0"/>
                <a:ea typeface="Courier" pitchFamily="-65" charset="0"/>
                <a:cs typeface="Courier" pitchFamily="-65" charset="0"/>
              </a:rPr>
              <a:t>(empty-</a:t>
            </a:r>
            <a:r>
              <a:rPr lang="en-US" sz="2400" dirty="0" err="1">
                <a:latin typeface="Courier" pitchFamily="-65" charset="0"/>
                <a:ea typeface="Courier" pitchFamily="-65" charset="0"/>
                <a:cs typeface="Courier" pitchFamily="-65" charset="0"/>
              </a:rPr>
              <a:t>env</a:t>
            </a:r>
            <a:r>
              <a:rPr lang="en-US" sz="24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)							= </a:t>
            </a:r>
            <a:r>
              <a:rPr lang="en-US" sz="2400" dirty="0">
                <a:latin typeface="Courier" pitchFamily="-65" charset="0"/>
                <a:ea typeface="Courier" pitchFamily="-65" charset="0"/>
                <a:cs typeface="Courier" pitchFamily="-65" charset="0"/>
              </a:rPr>
              <a:t>!</a:t>
            </a:r>
            <a:r>
              <a:rPr lang="en-US" sz="2400" dirty="0" err="1">
                <a:latin typeface="Courier" pitchFamily="-65" charset="0"/>
                <a:ea typeface="Arial" pitchFamily="-65" charset="0"/>
                <a:cs typeface="Arial" pitchFamily="-65" charset="0"/>
              </a:rPr>
              <a:t>Φ</a:t>
            </a:r>
            <a:r>
              <a:rPr lang="en-US" sz="2400" dirty="0">
                <a:latin typeface="Courier" pitchFamily="-65" charset="0"/>
                <a:ea typeface="Courier" pitchFamily="-65" charset="0"/>
                <a:cs typeface="Courier" pitchFamily="-65" charset="0"/>
              </a:rPr>
              <a:t>!</a:t>
            </a:r>
            <a:endParaRPr lang="en-US" sz="2400" dirty="0" smtClean="0">
              <a:latin typeface="Courier" pitchFamily="-65" charset="0"/>
              <a:ea typeface="Courier" pitchFamily="-65" charset="0"/>
              <a:cs typeface="Courier" pitchFamily="-65" charset="0"/>
            </a:endParaRPr>
          </a:p>
          <a:p>
            <a:pPr lvl="1">
              <a:spcAft>
                <a:spcPts val="1038"/>
              </a:spcAft>
              <a:buFont typeface="Wingdings" pitchFamily="-65" charset="2"/>
              <a:buNone/>
              <a:tabLst>
                <a:tab pos="390525" algn="l"/>
                <a:tab pos="493713" algn="l"/>
                <a:tab pos="908050" algn="l"/>
                <a:tab pos="1322388" algn="l"/>
                <a:tab pos="1736725" algn="l"/>
                <a:tab pos="2152650" algn="l"/>
                <a:tab pos="2566988" algn="l"/>
                <a:tab pos="2981325" algn="l"/>
                <a:tab pos="3395663" algn="l"/>
                <a:tab pos="3811588" algn="l"/>
                <a:tab pos="4225925" algn="l"/>
                <a:tab pos="4640263" algn="l"/>
                <a:tab pos="5054600" algn="l"/>
                <a:tab pos="5470525" algn="l"/>
                <a:tab pos="5884863" algn="l"/>
                <a:tab pos="6299200" algn="l"/>
                <a:tab pos="6713538" algn="l"/>
                <a:tab pos="7129463" algn="l"/>
                <a:tab pos="7543800" algn="l"/>
                <a:tab pos="7958138" algn="l"/>
                <a:tab pos="8372475" algn="l"/>
              </a:tabLst>
            </a:pPr>
            <a:endParaRPr lang="en-US" sz="2400" dirty="0" smtClean="0">
              <a:latin typeface="Courier" pitchFamily="-65" charset="0"/>
              <a:ea typeface="Courier" pitchFamily="-65" charset="0"/>
              <a:cs typeface="Courier" pitchFamily="-65" charset="0"/>
            </a:endParaRPr>
          </a:p>
          <a:p>
            <a:pPr lvl="1">
              <a:spcAft>
                <a:spcPts val="1038"/>
              </a:spcAft>
              <a:buFont typeface="Wingdings" pitchFamily="-65" charset="2"/>
              <a:buNone/>
              <a:tabLst>
                <a:tab pos="390525" algn="l"/>
                <a:tab pos="493713" algn="l"/>
                <a:tab pos="908050" algn="l"/>
                <a:tab pos="1322388" algn="l"/>
                <a:tab pos="1736725" algn="l"/>
                <a:tab pos="2152650" algn="l"/>
                <a:tab pos="2566988" algn="l"/>
                <a:tab pos="2981325" algn="l"/>
                <a:tab pos="3395663" algn="l"/>
                <a:tab pos="3811588" algn="l"/>
                <a:tab pos="4225925" algn="l"/>
                <a:tab pos="4640263" algn="l"/>
                <a:tab pos="5054600" algn="l"/>
                <a:tab pos="5470525" algn="l"/>
                <a:tab pos="5884863" algn="l"/>
                <a:tab pos="6299200" algn="l"/>
                <a:tab pos="6713538" algn="l"/>
                <a:tab pos="7129463" algn="l"/>
                <a:tab pos="7543800" algn="l"/>
                <a:tab pos="7958138" algn="l"/>
                <a:tab pos="8372475" algn="l"/>
              </a:tabLst>
            </a:pPr>
            <a:r>
              <a:rPr lang="en-US" sz="24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(</a:t>
            </a:r>
            <a:r>
              <a:rPr lang="en-US" sz="2400" dirty="0">
                <a:latin typeface="Courier" pitchFamily="-65" charset="0"/>
                <a:ea typeface="Courier" pitchFamily="-65" charset="0"/>
                <a:cs typeface="Courier" pitchFamily="-65" charset="0"/>
              </a:rPr>
              <a:t>apply-</a:t>
            </a:r>
            <a:r>
              <a:rPr lang="en-US" sz="2400" dirty="0" err="1">
                <a:latin typeface="Courier" pitchFamily="-65" charset="0"/>
                <a:ea typeface="Courier" pitchFamily="-65" charset="0"/>
                <a:cs typeface="Courier" pitchFamily="-65" charset="0"/>
              </a:rPr>
              <a:t>env</a:t>
            </a:r>
            <a:r>
              <a:rPr lang="en-US" sz="2400" dirty="0">
                <a:latin typeface="Courier" pitchFamily="-65" charset="0"/>
                <a:ea typeface="Courier" pitchFamily="-65" charset="0"/>
                <a:cs typeface="Courier" pitchFamily="-65" charset="0"/>
              </a:rPr>
              <a:t> !</a:t>
            </a:r>
            <a:r>
              <a:rPr lang="en-US" sz="2400" dirty="0" err="1">
                <a:latin typeface="Courier" pitchFamily="-65" charset="0"/>
                <a:ea typeface="Courier" pitchFamily="-65" charset="0"/>
                <a:cs typeface="Courier" pitchFamily="-65" charset="0"/>
              </a:rPr>
              <a:t>f</a:t>
            </a:r>
            <a:r>
              <a:rPr lang="en-US" sz="2400" dirty="0">
                <a:latin typeface="Courier" pitchFamily="-65" charset="0"/>
                <a:ea typeface="Courier" pitchFamily="-65" charset="0"/>
                <a:cs typeface="Courier" pitchFamily="-65" charset="0"/>
              </a:rPr>
              <a:t>! </a:t>
            </a:r>
            <a:r>
              <a:rPr lang="en-US" sz="2400" i="1" dirty="0" err="1">
                <a:latin typeface="Courier" pitchFamily="-65" charset="0"/>
                <a:ea typeface="Courier" pitchFamily="-65" charset="0"/>
                <a:cs typeface="Courier" pitchFamily="-65" charset="0"/>
              </a:rPr>
              <a:t>var</a:t>
            </a:r>
            <a:r>
              <a:rPr lang="en-US" sz="24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)			= </a:t>
            </a:r>
            <a:r>
              <a:rPr lang="en-US" sz="2400" dirty="0" err="1">
                <a:latin typeface="Courier" pitchFamily="-65" charset="0"/>
                <a:ea typeface="Courier" pitchFamily="-65" charset="0"/>
                <a:cs typeface="Courier" pitchFamily="-65" charset="0"/>
              </a:rPr>
              <a:t>f(var</a:t>
            </a:r>
            <a:r>
              <a:rPr lang="en-US" sz="24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)</a:t>
            </a:r>
          </a:p>
          <a:p>
            <a:pPr lvl="1">
              <a:spcAft>
                <a:spcPts val="1038"/>
              </a:spcAft>
              <a:buFont typeface="Wingdings" pitchFamily="-65" charset="2"/>
              <a:buNone/>
              <a:tabLst>
                <a:tab pos="390525" algn="l"/>
                <a:tab pos="493713" algn="l"/>
                <a:tab pos="908050" algn="l"/>
                <a:tab pos="1322388" algn="l"/>
                <a:tab pos="1736725" algn="l"/>
                <a:tab pos="2152650" algn="l"/>
                <a:tab pos="2566988" algn="l"/>
                <a:tab pos="2981325" algn="l"/>
                <a:tab pos="3395663" algn="l"/>
                <a:tab pos="3811588" algn="l"/>
                <a:tab pos="4225925" algn="l"/>
                <a:tab pos="4640263" algn="l"/>
                <a:tab pos="5054600" algn="l"/>
                <a:tab pos="5470525" algn="l"/>
                <a:tab pos="5884863" algn="l"/>
                <a:tab pos="6299200" algn="l"/>
                <a:tab pos="6713538" algn="l"/>
                <a:tab pos="7129463" algn="l"/>
                <a:tab pos="7543800" algn="l"/>
                <a:tab pos="7958138" algn="l"/>
                <a:tab pos="8372475" algn="l"/>
              </a:tabLst>
            </a:pPr>
            <a:endParaRPr lang="en-US" sz="2400" dirty="0" smtClean="0">
              <a:latin typeface="Courier" pitchFamily="-65" charset="0"/>
              <a:ea typeface="Courier" pitchFamily="-65" charset="0"/>
              <a:cs typeface="Courier" pitchFamily="-65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itchFamily="-65" charset="2"/>
              <a:buNone/>
              <a:tabLst>
                <a:tab pos="390525" algn="l"/>
                <a:tab pos="493713" algn="l"/>
                <a:tab pos="908050" algn="l"/>
                <a:tab pos="1322388" algn="l"/>
                <a:tab pos="1736725" algn="l"/>
                <a:tab pos="2152650" algn="l"/>
                <a:tab pos="2566988" algn="l"/>
                <a:tab pos="2981325" algn="l"/>
                <a:tab pos="3395663" algn="l"/>
                <a:tab pos="3811588" algn="l"/>
                <a:tab pos="4225925" algn="l"/>
                <a:tab pos="4640263" algn="l"/>
                <a:tab pos="5054600" algn="l"/>
                <a:tab pos="5470525" algn="l"/>
                <a:tab pos="5884863" algn="l"/>
                <a:tab pos="6299200" algn="l"/>
                <a:tab pos="6713538" algn="l"/>
                <a:tab pos="7129463" algn="l"/>
                <a:tab pos="7543800" algn="l"/>
                <a:tab pos="7958138" algn="l"/>
                <a:tab pos="8372475" algn="l"/>
              </a:tabLst>
            </a:pPr>
            <a:r>
              <a:rPr lang="en-US" sz="2400" dirty="0">
                <a:latin typeface="Courier" pitchFamily="-65" charset="0"/>
                <a:ea typeface="Courier" pitchFamily="-65" charset="0"/>
                <a:cs typeface="Courier" pitchFamily="-65" charset="0"/>
              </a:rPr>
              <a:t>(extend-</a:t>
            </a:r>
            <a:r>
              <a:rPr lang="en-US" sz="2400" dirty="0" err="1">
                <a:latin typeface="Courier" pitchFamily="-65" charset="0"/>
                <a:ea typeface="Courier" pitchFamily="-65" charset="0"/>
                <a:cs typeface="Courier" pitchFamily="-65" charset="0"/>
              </a:rPr>
              <a:t>env</a:t>
            </a:r>
            <a:r>
              <a:rPr lang="en-US" sz="2400" dirty="0">
                <a:latin typeface="Courier" pitchFamily="-65" charset="0"/>
                <a:ea typeface="Courier" pitchFamily="-65" charset="0"/>
                <a:cs typeface="Courier" pitchFamily="-65" charset="0"/>
              </a:rPr>
              <a:t> </a:t>
            </a:r>
            <a:r>
              <a:rPr lang="en-US" sz="2400" i="1" dirty="0" err="1">
                <a:latin typeface="Courier" pitchFamily="-65" charset="0"/>
                <a:ea typeface="Courier" pitchFamily="-65" charset="0"/>
                <a:cs typeface="Courier" pitchFamily="-65" charset="0"/>
              </a:rPr>
              <a:t>var</a:t>
            </a:r>
            <a:r>
              <a:rPr lang="en-US" sz="2400" i="1" dirty="0">
                <a:latin typeface="Courier" pitchFamily="-65" charset="0"/>
                <a:ea typeface="Courier" pitchFamily="-65" charset="0"/>
                <a:cs typeface="Courier" pitchFamily="-65" charset="0"/>
              </a:rPr>
              <a:t> </a:t>
            </a:r>
            <a:r>
              <a:rPr lang="en-US" sz="2400" i="1" dirty="0" err="1">
                <a:latin typeface="Courier" pitchFamily="-65" charset="0"/>
                <a:ea typeface="Courier" pitchFamily="-65" charset="0"/>
                <a:cs typeface="Courier" pitchFamily="-65" charset="0"/>
              </a:rPr>
              <a:t>v</a:t>
            </a:r>
            <a:r>
              <a:rPr lang="en-US" sz="2400" i="1" dirty="0">
                <a:latin typeface="Courier" pitchFamily="-65" charset="0"/>
                <a:ea typeface="Courier" pitchFamily="-65" charset="0"/>
                <a:cs typeface="Courier" pitchFamily="-65" charset="0"/>
              </a:rPr>
              <a:t> !</a:t>
            </a:r>
            <a:r>
              <a:rPr lang="en-US" sz="2400" i="1" dirty="0" err="1">
                <a:latin typeface="Courier" pitchFamily="-65" charset="0"/>
                <a:ea typeface="Courier" pitchFamily="-65" charset="0"/>
                <a:cs typeface="Courier" pitchFamily="-65" charset="0"/>
              </a:rPr>
              <a:t>f</a:t>
            </a:r>
            <a:r>
              <a:rPr lang="en-US" sz="2400" i="1" dirty="0">
                <a:latin typeface="Courier" pitchFamily="-65" charset="0"/>
                <a:ea typeface="Courier" pitchFamily="-65" charset="0"/>
                <a:cs typeface="Courier" pitchFamily="-65" charset="0"/>
              </a:rPr>
              <a:t>!)</a:t>
            </a:r>
            <a:r>
              <a:rPr lang="en-US" sz="2400" i="1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	= </a:t>
            </a:r>
            <a:r>
              <a:rPr lang="en-US" sz="2400" i="1" dirty="0">
                <a:latin typeface="Courier" pitchFamily="-65" charset="0"/>
                <a:ea typeface="Courier" pitchFamily="-65" charset="0"/>
                <a:cs typeface="Courier" pitchFamily="-65" charset="0"/>
              </a:rPr>
              <a:t>!</a:t>
            </a:r>
            <a:r>
              <a:rPr lang="en-US" sz="2400" i="1" dirty="0" err="1">
                <a:latin typeface="Courier" pitchFamily="-65" charset="0"/>
                <a:ea typeface="Courier" pitchFamily="-65" charset="0"/>
                <a:cs typeface="Courier" pitchFamily="-65" charset="0"/>
              </a:rPr>
              <a:t>g</a:t>
            </a:r>
            <a:r>
              <a:rPr lang="en-US" sz="2400" i="1" dirty="0">
                <a:latin typeface="Courier" pitchFamily="-65" charset="0"/>
                <a:ea typeface="Courier" pitchFamily="-65" charset="0"/>
                <a:cs typeface="Courier" pitchFamily="-65" charset="0"/>
              </a:rPr>
              <a:t>! ,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itchFamily="-65" charset="2"/>
              <a:buNone/>
              <a:tabLst>
                <a:tab pos="390525" algn="l"/>
                <a:tab pos="493713" algn="l"/>
                <a:tab pos="908050" algn="l"/>
                <a:tab pos="1322388" algn="l"/>
                <a:tab pos="1736725" algn="l"/>
                <a:tab pos="2152650" algn="l"/>
                <a:tab pos="2566988" algn="l"/>
                <a:tab pos="2981325" algn="l"/>
                <a:tab pos="3395663" algn="l"/>
                <a:tab pos="3811588" algn="l"/>
                <a:tab pos="4225925" algn="l"/>
                <a:tab pos="4640263" algn="l"/>
                <a:tab pos="5054600" algn="l"/>
                <a:tab pos="5470525" algn="l"/>
                <a:tab pos="5884863" algn="l"/>
                <a:tab pos="6299200" algn="l"/>
                <a:tab pos="6713538" algn="l"/>
                <a:tab pos="7129463" algn="l"/>
                <a:tab pos="7543800" algn="l"/>
                <a:tab pos="7958138" algn="l"/>
                <a:tab pos="8372475" algn="l"/>
              </a:tabLst>
            </a:pPr>
            <a:r>
              <a:rPr lang="en-US" sz="2400" i="1" dirty="0">
                <a:latin typeface="Courier" pitchFamily="-65" charset="0"/>
                <a:ea typeface="Courier" pitchFamily="-65" charset="0"/>
                <a:cs typeface="Courier" pitchFamily="-65" charset="0"/>
              </a:rPr>
              <a:t> </a:t>
            </a:r>
            <a:r>
              <a:rPr lang="en-US" sz="2400" i="1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where </a:t>
            </a:r>
            <a:r>
              <a:rPr lang="en-US" sz="2400" i="1" dirty="0">
                <a:latin typeface="Courier" pitchFamily="-65" charset="0"/>
                <a:ea typeface="Courier" pitchFamily="-65" charset="0"/>
                <a:cs typeface="Courier" pitchFamily="-65" charset="0"/>
              </a:rPr>
              <a:t>g(var1) = </a:t>
            </a:r>
            <a:r>
              <a:rPr lang="en-US" sz="2400" i="1" dirty="0" err="1">
                <a:latin typeface="Courier" pitchFamily="-65" charset="0"/>
                <a:ea typeface="Courier" pitchFamily="-65" charset="0"/>
                <a:cs typeface="Courier" pitchFamily="-65" charset="0"/>
              </a:rPr>
              <a:t>v</a:t>
            </a:r>
            <a:r>
              <a:rPr lang="en-US" sz="2400" i="1" dirty="0">
                <a:latin typeface="Courier" pitchFamily="-65" charset="0"/>
                <a:ea typeface="Courier" pitchFamily="-65" charset="0"/>
                <a:cs typeface="Courier" pitchFamily="-65" charset="0"/>
              </a:rPr>
              <a:t>        </a:t>
            </a:r>
            <a:r>
              <a:rPr lang="en-US" sz="2400" i="1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   if </a:t>
            </a:r>
            <a:r>
              <a:rPr lang="en-US" sz="2400" i="1" dirty="0">
                <a:latin typeface="Courier" pitchFamily="-65" charset="0"/>
                <a:ea typeface="Courier" pitchFamily="-65" charset="0"/>
                <a:cs typeface="Courier" pitchFamily="-65" charset="0"/>
              </a:rPr>
              <a:t>var1 = </a:t>
            </a:r>
            <a:r>
              <a:rPr lang="en-US" sz="2400" i="1" dirty="0" err="1">
                <a:latin typeface="Courier" pitchFamily="-65" charset="0"/>
                <a:ea typeface="Courier" pitchFamily="-65" charset="0"/>
                <a:cs typeface="Courier" pitchFamily="-65" charset="0"/>
              </a:rPr>
              <a:t>var</a:t>
            </a:r>
            <a:r>
              <a:rPr lang="en-US" i="1" dirty="0">
                <a:latin typeface="Courier" pitchFamily="-65" charset="0"/>
                <a:ea typeface="Courier" pitchFamily="-65" charset="0"/>
                <a:cs typeface="Courier" pitchFamily="-65" charset="0"/>
              </a:rPr>
              <a:t>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itchFamily="-65" charset="2"/>
              <a:buNone/>
              <a:tabLst>
                <a:tab pos="390525" algn="l"/>
                <a:tab pos="493713" algn="l"/>
                <a:tab pos="908050" algn="l"/>
                <a:tab pos="1322388" algn="l"/>
                <a:tab pos="1736725" algn="l"/>
                <a:tab pos="2152650" algn="l"/>
                <a:tab pos="2566988" algn="l"/>
                <a:tab pos="2981325" algn="l"/>
                <a:tab pos="3395663" algn="l"/>
                <a:tab pos="3811588" algn="l"/>
                <a:tab pos="4225925" algn="l"/>
                <a:tab pos="4640263" algn="l"/>
                <a:tab pos="5054600" algn="l"/>
                <a:tab pos="5470525" algn="l"/>
                <a:tab pos="5884863" algn="l"/>
                <a:tab pos="6299200" algn="l"/>
                <a:tab pos="6713538" algn="l"/>
                <a:tab pos="7129463" algn="l"/>
                <a:tab pos="7543800" algn="l"/>
                <a:tab pos="7958138" algn="l"/>
                <a:tab pos="8372475" algn="l"/>
              </a:tabLst>
            </a:pPr>
            <a:r>
              <a:rPr lang="en-US" i="1" dirty="0">
                <a:latin typeface="Courier" pitchFamily="-65" charset="0"/>
                <a:ea typeface="Courier" pitchFamily="-65" charset="0"/>
                <a:cs typeface="Courier" pitchFamily="-65" charset="0"/>
              </a:rPr>
              <a:t>               f(var1)   </a:t>
            </a:r>
            <a:r>
              <a:rPr lang="en-US" i="1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 otherwise</a:t>
            </a:r>
            <a:endParaRPr lang="en-US" i="1" dirty="0">
              <a:latin typeface="Courier" pitchFamily="-65" charset="0"/>
              <a:ea typeface="Courier" pitchFamily="-65" charset="0"/>
              <a:cs typeface="Courier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6923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4" y="274321"/>
            <a:ext cx="8895806" cy="1711234"/>
          </a:xfrm>
        </p:spPr>
        <p:txBody>
          <a:bodyPr/>
          <a:lstStyle/>
          <a:p>
            <a:r>
              <a:rPr lang="en-US" b="0" dirty="0" smtClean="0"/>
              <a:t>Program semantics: the </a:t>
            </a:r>
            <a:r>
              <a:rPr lang="en-US" b="0" dirty="0"/>
              <a:t>value of a program is </a:t>
            </a:r>
            <a:r>
              <a:rPr lang="en-US" b="0" dirty="0" smtClean="0"/>
              <a:t>the value </a:t>
            </a:r>
            <a:r>
              <a:rPr lang="en-US" b="0" dirty="0"/>
              <a:t>of its component expression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0629" y="2197655"/>
            <a:ext cx="892193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Assumptions: </a:t>
            </a:r>
          </a:p>
          <a:p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lvl="4"/>
            <a:r>
              <a:rPr lang="en-US" sz="2400" b="1" i="1" dirty="0" smtClean="0">
                <a:solidFill>
                  <a:schemeClr val="bg1"/>
                </a:solidFill>
                <a:latin typeface="+mj-lt"/>
              </a:rPr>
              <a:t>Program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be the set of all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programs in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Varlang</a:t>
            </a:r>
            <a:endParaRPr lang="en-US" sz="2400" dirty="0" smtClean="0">
              <a:solidFill>
                <a:schemeClr val="bg1"/>
              </a:solidFill>
              <a:latin typeface="+mj-lt"/>
            </a:endParaRPr>
          </a:p>
          <a:p>
            <a:pPr lvl="4"/>
            <a:r>
              <a:rPr lang="en-US" sz="2400" b="1" i="1" dirty="0" err="1" smtClean="0">
                <a:solidFill>
                  <a:schemeClr val="bg1"/>
                </a:solidFill>
                <a:latin typeface="+mj-lt"/>
              </a:rPr>
              <a:t>Exp</a:t>
            </a:r>
            <a:r>
              <a:rPr lang="en-US" sz="2400" b="1" i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be the set of all expressions in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Varlang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lvl="4"/>
            <a:r>
              <a:rPr lang="en-US" sz="2400" dirty="0" smtClean="0">
                <a:solidFill>
                  <a:schemeClr val="bg1"/>
                </a:solidFill>
                <a:latin typeface="+mj-lt"/>
              </a:rPr>
              <a:t>let </a:t>
            </a:r>
            <a:r>
              <a:rPr lang="en-US" sz="2400" i="1" dirty="0">
                <a:solidFill>
                  <a:schemeClr val="bg1"/>
                </a:solidFill>
                <a:latin typeface="+mj-lt"/>
              </a:rPr>
              <a:t>p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be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a program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i.e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it is in set </a:t>
            </a:r>
            <a:r>
              <a:rPr lang="en-US" sz="2400" b="1" i="1" dirty="0" smtClean="0">
                <a:solidFill>
                  <a:schemeClr val="bg1"/>
                </a:solidFill>
                <a:latin typeface="+mj-lt"/>
              </a:rPr>
              <a:t>Program</a:t>
            </a:r>
          </a:p>
          <a:p>
            <a:pPr lvl="4"/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    </a:t>
            </a:r>
            <a:r>
              <a:rPr lang="en-US" sz="2400" i="1" dirty="0" smtClean="0">
                <a:solidFill>
                  <a:schemeClr val="bg1"/>
                </a:solidFill>
                <a:latin typeface="+mj-lt"/>
              </a:rPr>
              <a:t>e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be an expression,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i.e. it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is in set </a:t>
            </a:r>
            <a:r>
              <a:rPr lang="en-US" sz="2400" b="1" i="1" dirty="0" err="1" smtClean="0">
                <a:solidFill>
                  <a:schemeClr val="bg1"/>
                </a:solidFill>
                <a:latin typeface="+mj-lt"/>
              </a:rPr>
              <a:t>Exp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, such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that </a:t>
            </a:r>
            <a:r>
              <a:rPr lang="en-US" sz="2400" i="1" dirty="0">
                <a:solidFill>
                  <a:schemeClr val="bg1"/>
                </a:solidFill>
                <a:latin typeface="+mj-lt"/>
              </a:rPr>
              <a:t>e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is the inner expression of </a:t>
            </a:r>
            <a:r>
              <a:rPr lang="en-US" sz="2400" i="1" dirty="0">
                <a:solidFill>
                  <a:schemeClr val="bg1"/>
                </a:solidFill>
                <a:latin typeface="+mj-lt"/>
              </a:rPr>
              <a:t>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629" y="5087411"/>
            <a:ext cx="4336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Math notation: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716" y="5336976"/>
            <a:ext cx="3321776" cy="137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35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4" y="550444"/>
            <a:ext cx="8895806" cy="1711234"/>
          </a:xfrm>
        </p:spPr>
        <p:txBody>
          <a:bodyPr/>
          <a:lstStyle/>
          <a:p>
            <a:r>
              <a:rPr lang="en-US" sz="3200" b="0" dirty="0" smtClean="0">
                <a:latin typeface="+mj-lt"/>
              </a:rPr>
              <a:t>Program semantics: </a:t>
            </a:r>
            <a:r>
              <a:rPr lang="en-US" sz="3200" b="0" dirty="0">
                <a:latin typeface="+mj-lt"/>
              </a:rPr>
              <a:t>In an environment </a:t>
            </a:r>
            <a:r>
              <a:rPr lang="en-US" sz="3200" b="0" dirty="0" err="1">
                <a:latin typeface="+mj-lt"/>
              </a:rPr>
              <a:t>env</a:t>
            </a:r>
            <a:r>
              <a:rPr lang="en-US" sz="3200" b="0" dirty="0">
                <a:latin typeface="+mj-lt"/>
              </a:rPr>
              <a:t>, the value </a:t>
            </a:r>
            <a:r>
              <a:rPr lang="en-US" sz="3200" b="0" dirty="0" smtClean="0">
                <a:latin typeface="+mj-lt"/>
              </a:rPr>
              <a:t>of a </a:t>
            </a:r>
            <a:r>
              <a:rPr lang="en-US" sz="3200" b="0" dirty="0">
                <a:latin typeface="+mj-lt"/>
              </a:rPr>
              <a:t>program is the value of its component expression in the same </a:t>
            </a:r>
            <a:r>
              <a:rPr lang="en-US" sz="3200" b="0" dirty="0" smtClean="0">
                <a:latin typeface="+mj-lt"/>
              </a:rPr>
              <a:t>environment </a:t>
            </a:r>
            <a:r>
              <a:rPr lang="en-US" sz="3200" b="0" dirty="0" err="1" smtClean="0">
                <a:latin typeface="+mj-lt"/>
              </a:rPr>
              <a:t>env</a:t>
            </a:r>
            <a:r>
              <a:rPr lang="en-US" sz="3200" b="0" dirty="0" smtClean="0">
                <a:latin typeface="+mj-lt"/>
              </a:rPr>
              <a:t>.</a:t>
            </a:r>
            <a:endParaRPr lang="en-US" sz="32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707" y="2557224"/>
            <a:ext cx="3497580" cy="15220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900" y="4727564"/>
            <a:ext cx="6767732" cy="135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621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68" y="766354"/>
            <a:ext cx="8469426" cy="503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939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50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r>
              <a:rPr lang="en" sz="4800" b="1" dirty="0">
                <a:solidFill>
                  <a:srgbClr val="FFFFFF"/>
                </a:solidFill>
              </a:rPr>
              <a:t>Means of Abstraction</a:t>
            </a:r>
            <a:endParaRPr lang="en" sz="4800" dirty="0">
              <a:solidFill>
                <a:srgbClr val="FFFFFF"/>
              </a:solidFill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0" y="978650"/>
            <a:ext cx="9144000" cy="587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 dirty="0">
                <a:solidFill>
                  <a:srgbClr val="FFFFFF"/>
                </a:solidFill>
              </a:rPr>
              <a:t>Similar to variables in mathematics</a:t>
            </a:r>
          </a:p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 dirty="0">
                <a:solidFill>
                  <a:srgbClr val="FFFFFF"/>
                </a:solidFill>
              </a:rPr>
              <a:t>Variables abstract away concrete details </a:t>
            </a:r>
          </a:p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 dirty="0">
                <a:solidFill>
                  <a:srgbClr val="FFFFFF"/>
                </a:solidFill>
              </a:rPr>
              <a:t>Variables provide capability to refer to the (potential complex) definition by referring to  the name</a:t>
            </a:r>
          </a:p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 dirty="0" smtClean="0">
                <a:solidFill>
                  <a:srgbClr val="FFFFFF"/>
                </a:solidFill>
              </a:rPr>
              <a:t>Example</a:t>
            </a:r>
            <a:endParaRPr dirty="0"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87" y="4741083"/>
            <a:ext cx="526732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/>
          <p:nvPr/>
        </p:nvSpPr>
        <p:spPr>
          <a:xfrm>
            <a:off x="5606875" y="4964275"/>
            <a:ext cx="922199" cy="31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6723625" y="4817283"/>
            <a:ext cx="2269500" cy="609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x * (y - x)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of Expressions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85" y="1217893"/>
            <a:ext cx="4611928" cy="8553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1217893"/>
            <a:ext cx="3383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Expression that does not change environment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85" y="2943225"/>
            <a:ext cx="8194835" cy="12238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1280" y="4683095"/>
            <a:ext cx="84069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Expression that passes the environment to their subexpressions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addition expression neither defines new variable nor removes </a:t>
            </a:r>
            <a:r>
              <a:rPr lang="en-US" sz="2000" dirty="0" smtClean="0">
                <a:solidFill>
                  <a:schemeClr val="bg1"/>
                </a:solidFill>
              </a:rPr>
              <a:t>any existing </a:t>
            </a:r>
            <a:r>
              <a:rPr lang="en-US" sz="2000" dirty="0">
                <a:solidFill>
                  <a:schemeClr val="bg1"/>
                </a:solidFill>
              </a:rPr>
              <a:t>variable definitions. Therefore, an addition expression should </a:t>
            </a:r>
            <a:r>
              <a:rPr lang="en-US" sz="2000" dirty="0" smtClean="0">
                <a:solidFill>
                  <a:schemeClr val="bg1"/>
                </a:solidFill>
              </a:rPr>
              <a:t>have no </a:t>
            </a:r>
            <a:r>
              <a:rPr lang="en-US" sz="2000" dirty="0">
                <a:solidFill>
                  <a:schemeClr val="bg1"/>
                </a:solidFill>
              </a:rPr>
              <a:t>direct </a:t>
            </a:r>
            <a:r>
              <a:rPr lang="en-US" sz="2000" dirty="0" smtClean="0">
                <a:solidFill>
                  <a:schemeClr val="bg1"/>
                </a:solidFill>
              </a:rPr>
              <a:t>effects </a:t>
            </a:r>
            <a:r>
              <a:rPr lang="en-US" sz="2000" dirty="0">
                <a:solidFill>
                  <a:schemeClr val="bg1"/>
                </a:solidFill>
              </a:rPr>
              <a:t>on the environment.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All </a:t>
            </a:r>
            <a:r>
              <a:rPr lang="en-US" sz="2000" dirty="0">
                <a:solidFill>
                  <a:schemeClr val="bg1"/>
                </a:solidFill>
              </a:rPr>
              <a:t>of its subexpressions are </a:t>
            </a:r>
            <a:r>
              <a:rPr lang="en-US" sz="2000" dirty="0" smtClean="0">
                <a:solidFill>
                  <a:schemeClr val="bg1"/>
                </a:solidFill>
              </a:rPr>
              <a:t>evaluated in </a:t>
            </a:r>
            <a:r>
              <a:rPr lang="en-US" sz="2000" dirty="0">
                <a:solidFill>
                  <a:schemeClr val="bg1"/>
                </a:solidFill>
              </a:rPr>
              <a:t>the same environment.</a:t>
            </a:r>
          </a:p>
        </p:txBody>
      </p:sp>
    </p:spTree>
    <p:extLst>
      <p:ext uri="{BB962C8B-B14F-4D97-AF65-F5344CB8AC3E}">
        <p14:creationId xmlns:p14="http://schemas.microsoft.com/office/powerpoint/2010/main" val="3628400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1377697"/>
            <a:ext cx="8534398" cy="375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94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Expression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48" y="935627"/>
            <a:ext cx="5591583" cy="764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7148" y="2312126"/>
            <a:ext cx="766857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meaning of a variable expression in a </a:t>
            </a:r>
            <a:r>
              <a:rPr lang="en-US" sz="2400" dirty="0" smtClean="0">
                <a:solidFill>
                  <a:schemeClr val="bg1"/>
                </a:solidFill>
              </a:rPr>
              <a:t>given environment </a:t>
            </a:r>
            <a:r>
              <a:rPr lang="en-US" sz="2400" dirty="0">
                <a:solidFill>
                  <a:schemeClr val="bg1"/>
                </a:solidFill>
              </a:rPr>
              <a:t>is dependent </a:t>
            </a:r>
            <a:r>
              <a:rPr lang="en-US" sz="2400" dirty="0" smtClean="0">
                <a:solidFill>
                  <a:schemeClr val="bg1"/>
                </a:solidFill>
              </a:rPr>
              <a:t>on the </a:t>
            </a:r>
            <a:r>
              <a:rPr lang="en-US" sz="2400" dirty="0">
                <a:solidFill>
                  <a:schemeClr val="bg1"/>
                </a:solidFill>
              </a:rPr>
              <a:t>environment in which we are evaluating that expression. 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r>
              <a:rPr lang="en-US" sz="2400" dirty="0" smtClean="0">
                <a:solidFill>
                  <a:schemeClr val="bg1"/>
                </a:solidFill>
              </a:rPr>
              <a:t>For example, the </a:t>
            </a:r>
            <a:r>
              <a:rPr lang="en-US" sz="2400" dirty="0">
                <a:solidFill>
                  <a:schemeClr val="bg1"/>
                </a:solidFill>
              </a:rPr>
              <a:t>value of a </a:t>
            </a:r>
            <a:r>
              <a:rPr lang="en-US" sz="2400" dirty="0" err="1">
                <a:solidFill>
                  <a:schemeClr val="bg1"/>
                </a:solidFill>
              </a:rPr>
              <a:t>var</a:t>
            </a:r>
            <a:r>
              <a:rPr lang="en-US" sz="2400" dirty="0">
                <a:solidFill>
                  <a:schemeClr val="bg1"/>
                </a:solidFill>
              </a:rPr>
              <a:t> expression x in an environment that maps name x to </a:t>
            </a:r>
            <a:r>
              <a:rPr lang="en-US" sz="2400" dirty="0" smtClean="0">
                <a:solidFill>
                  <a:schemeClr val="bg1"/>
                </a:solidFill>
              </a:rPr>
              <a:t>value 342 </a:t>
            </a:r>
            <a:r>
              <a:rPr lang="en-US" sz="2400" dirty="0">
                <a:solidFill>
                  <a:schemeClr val="bg1"/>
                </a:solidFill>
              </a:rPr>
              <a:t>would be the numeric value 342. On the other hand, in an </a:t>
            </a:r>
            <a:r>
              <a:rPr lang="en-US" sz="2400" dirty="0" smtClean="0">
                <a:solidFill>
                  <a:schemeClr val="bg1"/>
                </a:solidFill>
              </a:rPr>
              <a:t>environment that </a:t>
            </a:r>
            <a:r>
              <a:rPr lang="en-US" sz="2400" dirty="0">
                <a:solidFill>
                  <a:schemeClr val="bg1"/>
                </a:solidFill>
              </a:rPr>
              <a:t>maps name x to value 441 the value of the same </a:t>
            </a:r>
            <a:r>
              <a:rPr lang="en-US" sz="2400" dirty="0" err="1">
                <a:solidFill>
                  <a:schemeClr val="bg1"/>
                </a:solidFill>
              </a:rPr>
              <a:t>var</a:t>
            </a:r>
            <a:r>
              <a:rPr lang="en-US" sz="2400" dirty="0">
                <a:solidFill>
                  <a:schemeClr val="bg1"/>
                </a:solidFill>
              </a:rPr>
              <a:t> expression x </a:t>
            </a:r>
            <a:r>
              <a:rPr lang="en-US" sz="2400" dirty="0" smtClean="0">
                <a:solidFill>
                  <a:schemeClr val="bg1"/>
                </a:solidFill>
              </a:rPr>
              <a:t>would be </a:t>
            </a:r>
            <a:r>
              <a:rPr lang="en-US" sz="2400" dirty="0">
                <a:solidFill>
                  <a:schemeClr val="bg1"/>
                </a:solidFill>
              </a:rPr>
              <a:t>the numeric value 441</a:t>
            </a:r>
          </a:p>
        </p:txBody>
      </p:sp>
    </p:spTree>
    <p:extLst>
      <p:ext uri="{BB962C8B-B14F-4D97-AF65-F5344CB8AC3E}">
        <p14:creationId xmlns:p14="http://schemas.microsoft.com/office/powerpoint/2010/main" val="425762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161" y="2865121"/>
            <a:ext cx="6151677" cy="140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94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0629" y="792572"/>
            <a:ext cx="9144000" cy="609600"/>
          </a:xfrm>
        </p:spPr>
        <p:txBody>
          <a:bodyPr/>
          <a:lstStyle/>
          <a:p>
            <a:r>
              <a:rPr lang="en-US" sz="3600" dirty="0" smtClean="0"/>
              <a:t>Let </a:t>
            </a:r>
            <a:r>
              <a:rPr lang="en-US" sz="3600" dirty="0" smtClean="0"/>
              <a:t>Expression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2246" y="1035061"/>
            <a:ext cx="80195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 the environment: add new name-value pairs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2244" y="2108547"/>
            <a:ext cx="85378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+mj-lt"/>
              </a:rPr>
              <a:t>A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let expression is also serving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to combine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two expressions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exp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and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exp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’ into a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larger expression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3846385"/>
            <a:ext cx="71913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145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0629" y="792572"/>
            <a:ext cx="9144000" cy="609600"/>
          </a:xfrm>
        </p:spPr>
        <p:txBody>
          <a:bodyPr/>
          <a:lstStyle/>
          <a:p>
            <a:r>
              <a:rPr lang="en-US" sz="3600" dirty="0" smtClean="0"/>
              <a:t>Let Expression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2246" y="1096472"/>
            <a:ext cx="80195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expression 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a single name-to-value 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mapping: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2246" y="4213617"/>
            <a:ext cx="80195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+mj-lt"/>
              </a:rPr>
              <a:t>1. the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value of a let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expression is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the value of its body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exp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’ obtained in a newly constructed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environment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env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’.</a:t>
            </a:r>
          </a:p>
        </p:txBody>
      </p:sp>
      <p:sp>
        <p:nvSpPr>
          <p:cNvPr id="6" name="Rectangle 5"/>
          <p:cNvSpPr/>
          <p:nvPr/>
        </p:nvSpPr>
        <p:spPr>
          <a:xfrm>
            <a:off x="562246" y="5215677"/>
            <a:ext cx="85817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+mj-lt"/>
              </a:rPr>
              <a:t>2. It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is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obtained by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extended the original environment of the let expression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exp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with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new bindings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(variable name to value mapping).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2317613"/>
            <a:ext cx="71913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28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0629" y="792572"/>
            <a:ext cx="9144000" cy="609600"/>
          </a:xfrm>
        </p:spPr>
        <p:txBody>
          <a:bodyPr/>
          <a:lstStyle/>
          <a:p>
            <a:r>
              <a:rPr lang="en-US" sz="3600" dirty="0" smtClean="0"/>
              <a:t>Value of Let Expression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04" y="2779023"/>
            <a:ext cx="7731035" cy="17504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6188" y="1696073"/>
            <a:ext cx="85378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+mj-lt"/>
              </a:rPr>
              <a:t>A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let expression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that defines multiple variables 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7524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96" y="853441"/>
            <a:ext cx="7861608" cy="455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90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4084"/>
            <a:ext cx="9144000" cy="609600"/>
          </a:xfrm>
        </p:spPr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1074" y="6065631"/>
            <a:ext cx="802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Reading: </a:t>
            </a:r>
            <a:r>
              <a:rPr lang="en-US" sz="2400" dirty="0" err="1" smtClean="0">
                <a:solidFill>
                  <a:schemeClr val="bg1"/>
                </a:solidFill>
              </a:rPr>
              <a:t>Rajan’s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Ch</a:t>
            </a:r>
            <a:r>
              <a:rPr lang="en-US" sz="2400" dirty="0" smtClean="0">
                <a:solidFill>
                  <a:schemeClr val="bg1"/>
                </a:solidFill>
              </a:rPr>
              <a:t> 3, Sebesta </a:t>
            </a:r>
            <a:r>
              <a:rPr lang="en-US" sz="2400" dirty="0" err="1" smtClean="0">
                <a:solidFill>
                  <a:schemeClr val="bg1"/>
                </a:solidFill>
              </a:rPr>
              <a:t>Ch</a:t>
            </a:r>
            <a:r>
              <a:rPr lang="en-US" sz="2400" dirty="0" smtClean="0">
                <a:solidFill>
                  <a:schemeClr val="bg1"/>
                </a:solidFill>
              </a:rPr>
              <a:t> 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1074" y="773684"/>
            <a:ext cx="855617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VarLang</a:t>
            </a:r>
            <a:r>
              <a:rPr lang="en-US" sz="2800" dirty="0" smtClean="0">
                <a:solidFill>
                  <a:schemeClr val="bg1"/>
                </a:solidFill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Syntax: AST extending </a:t>
            </a:r>
            <a:r>
              <a:rPr lang="en-US" sz="2400" dirty="0" err="1" smtClean="0">
                <a:solidFill>
                  <a:schemeClr val="bg1"/>
                </a:solidFill>
              </a:rPr>
              <a:t>Var</a:t>
            </a:r>
            <a:r>
              <a:rPr lang="en-US" sz="2400" dirty="0" smtClean="0">
                <a:solidFill>
                  <a:schemeClr val="bg1"/>
                </a:solidFill>
              </a:rPr>
              <a:t> Expression and Let Expression Nodes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Semantics: Pass environment to the expression, support </a:t>
            </a:r>
            <a:r>
              <a:rPr lang="en-US" sz="2400" dirty="0" err="1" smtClean="0">
                <a:solidFill>
                  <a:schemeClr val="bg1"/>
                </a:solidFill>
              </a:rPr>
              <a:t>Var</a:t>
            </a:r>
            <a:r>
              <a:rPr lang="en-US" sz="2400" dirty="0" smtClean="0">
                <a:solidFill>
                  <a:schemeClr val="bg1"/>
                </a:solidFill>
              </a:rPr>
              <a:t> expression and  let expression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3914" y="2942604"/>
            <a:ext cx="855617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Programming Language Concepts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Variable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Scope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Free and bound variables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Environment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Program semantics: value of a program is a value of expression under environment</a:t>
            </a:r>
          </a:p>
          <a:p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8092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50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r>
              <a:rPr lang="en" sz="4800" b="1" dirty="0">
                <a:solidFill>
                  <a:srgbClr val="FFFFFF"/>
                </a:solidFill>
              </a:rPr>
              <a:t>Means of Abstraction</a:t>
            </a:r>
            <a:endParaRPr lang="en" sz="4800" dirty="0">
              <a:solidFill>
                <a:srgbClr val="FFFFFF"/>
              </a:solidFill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0" y="978650"/>
            <a:ext cx="9144000" cy="587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>
                <a:solidFill>
                  <a:srgbClr val="FFFFFF"/>
                </a:solidFill>
              </a:rPr>
              <a:t>Similar to variables in mathematics</a:t>
            </a:r>
          </a:p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>
                <a:solidFill>
                  <a:srgbClr val="FFFFFF"/>
                </a:solidFill>
              </a:rPr>
              <a:t>Variables abstract away concrete details </a:t>
            </a:r>
          </a:p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>
                <a:solidFill>
                  <a:srgbClr val="FFFFFF"/>
                </a:solidFill>
              </a:rPr>
              <a:t>Variables provide capability to refer to the (potential complex) definition by referring to  the name</a:t>
            </a:r>
          </a:p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>
                <a:solidFill>
                  <a:srgbClr val="FFFFFF"/>
                </a:solidFill>
              </a:rPr>
              <a:t>Example: Variables x and y in the expression below...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2" name="Shape 112"/>
          <p:cNvGrpSpPr/>
          <p:nvPr/>
        </p:nvGrpSpPr>
        <p:grpSpPr>
          <a:xfrm>
            <a:off x="157162" y="4552550"/>
            <a:ext cx="8829662" cy="2305200"/>
            <a:chOff x="133287" y="2742800"/>
            <a:chExt cx="8829662" cy="2305200"/>
          </a:xfrm>
        </p:grpSpPr>
        <p:pic>
          <p:nvPicPr>
            <p:cNvPr id="113" name="Shape 1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3287" y="2754933"/>
              <a:ext cx="5267325" cy="76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Shape 1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95750" y="4032216"/>
              <a:ext cx="4267200" cy="752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6693450" y="2958133"/>
              <a:ext cx="2269500" cy="6095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x * (y - x)</a:t>
              </a:r>
            </a:p>
          </p:txBody>
        </p:sp>
        <p:sp>
          <p:nvSpPr>
            <p:cNvPr id="116" name="Shape 116"/>
            <p:cNvSpPr/>
            <p:nvPr/>
          </p:nvSpPr>
          <p:spPr>
            <a:xfrm>
              <a:off x="5571825" y="3105000"/>
              <a:ext cx="922199" cy="315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3670400" y="4343400"/>
              <a:ext cx="1025400" cy="42030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  WHERE,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235550" y="2742800"/>
              <a:ext cx="1507199" cy="1028100"/>
            </a:xfrm>
            <a:prstGeom prst="ellipse">
              <a:avLst/>
            </a:prstGeom>
            <a:noFill/>
            <a:ln w="38100" cap="flat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4695750" y="4019900"/>
              <a:ext cx="1997699" cy="1028100"/>
            </a:xfrm>
            <a:prstGeom prst="ellipse">
              <a:avLst/>
            </a:prstGeom>
            <a:noFill/>
            <a:ln w="38100" cap="flat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7341825" y="3105000"/>
              <a:ext cx="271499" cy="368700"/>
            </a:xfrm>
            <a:prstGeom prst="ellipse">
              <a:avLst/>
            </a:prstGeom>
            <a:noFill/>
            <a:ln w="19050" cap="flat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7984925" y="3105000"/>
              <a:ext cx="271499" cy="368700"/>
            </a:xfrm>
            <a:prstGeom prst="ellipse">
              <a:avLst/>
            </a:prstGeom>
            <a:noFill/>
            <a:ln w="19050" cap="flat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3788687" y="2742800"/>
              <a:ext cx="1507199" cy="1028100"/>
            </a:xfrm>
            <a:prstGeom prst="ellipse">
              <a:avLst/>
            </a:prstGeom>
            <a:noFill/>
            <a:ln w="38100" cap="flat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50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r>
              <a:rPr lang="en" sz="4800" b="1" dirty="0">
                <a:solidFill>
                  <a:srgbClr val="FFFFFF"/>
                </a:solidFill>
              </a:rPr>
              <a:t>Means of Abstraction</a:t>
            </a:r>
            <a:endParaRPr lang="en" sz="4800" dirty="0">
              <a:solidFill>
                <a:srgbClr val="FFFFFF"/>
              </a:solidFill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0" y="978650"/>
            <a:ext cx="9144000" cy="587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>
                <a:solidFill>
                  <a:srgbClr val="FFFFFF"/>
                </a:solidFill>
              </a:rPr>
              <a:t>Similar to variables in mathematics</a:t>
            </a:r>
          </a:p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>
                <a:solidFill>
                  <a:srgbClr val="FFFFFF"/>
                </a:solidFill>
              </a:rPr>
              <a:t>Variables abstract away concrete details </a:t>
            </a:r>
          </a:p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>
                <a:solidFill>
                  <a:srgbClr val="FFFFFF"/>
                </a:solidFill>
              </a:rPr>
              <a:t>Variables provide capability to refer to the (potential complex) definition by referring to  the name</a:t>
            </a:r>
          </a:p>
          <a:p>
            <a:pPr marL="457200" lvl="0" indent="-431800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◎"/>
            </a:pPr>
            <a:r>
              <a:rPr lang="en" sz="3200">
                <a:solidFill>
                  <a:srgbClr val="FFFFFF"/>
                </a:solidFill>
              </a:rPr>
              <a:t>Example: Variables x and y in the expression below...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9" name="Shape 129"/>
          <p:cNvGrpSpPr/>
          <p:nvPr/>
        </p:nvGrpSpPr>
        <p:grpSpPr>
          <a:xfrm>
            <a:off x="157162" y="4631608"/>
            <a:ext cx="8829662" cy="2141943"/>
            <a:chOff x="133287" y="2748933"/>
            <a:chExt cx="8829662" cy="2141943"/>
          </a:xfrm>
        </p:grpSpPr>
        <p:pic>
          <p:nvPicPr>
            <p:cNvPr id="130" name="Shape 1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3287" y="2754933"/>
              <a:ext cx="5267325" cy="76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Shape 1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95750" y="4032216"/>
              <a:ext cx="4267200" cy="752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Shape 132"/>
            <p:cNvSpPr/>
            <p:nvPr/>
          </p:nvSpPr>
          <p:spPr>
            <a:xfrm>
              <a:off x="6693450" y="2958133"/>
              <a:ext cx="2269500" cy="6095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x * (y - x)</a:t>
              </a:r>
            </a:p>
          </p:txBody>
        </p:sp>
        <p:sp>
          <p:nvSpPr>
            <p:cNvPr id="133" name="Shape 133"/>
            <p:cNvSpPr/>
            <p:nvPr/>
          </p:nvSpPr>
          <p:spPr>
            <a:xfrm>
              <a:off x="5571825" y="3105000"/>
              <a:ext cx="922199" cy="315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3670400" y="4343400"/>
              <a:ext cx="1025400" cy="42030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  WHERE,</a:t>
              </a:r>
            </a:p>
          </p:txBody>
        </p:sp>
        <p:sp>
          <p:nvSpPr>
            <p:cNvPr id="135" name="Shape 135"/>
            <p:cNvSpPr/>
            <p:nvPr/>
          </p:nvSpPr>
          <p:spPr>
            <a:xfrm>
              <a:off x="1917900" y="2748933"/>
              <a:ext cx="1717499" cy="1028100"/>
            </a:xfrm>
            <a:prstGeom prst="ellipse">
              <a:avLst/>
            </a:prstGeom>
            <a:noFill/>
            <a:ln w="38100" cap="flat">
              <a:solidFill>
                <a:srgbClr val="93C47D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810750" y="3991776"/>
              <a:ext cx="2152200" cy="899099"/>
            </a:xfrm>
            <a:prstGeom prst="ellipse">
              <a:avLst/>
            </a:prstGeom>
            <a:noFill/>
            <a:ln w="38100" cap="flat">
              <a:solidFill>
                <a:srgbClr val="93C47D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7687050" y="3105133"/>
              <a:ext cx="282299" cy="315600"/>
            </a:xfrm>
            <a:prstGeom prst="ellipse">
              <a:avLst/>
            </a:prstGeom>
            <a:noFill/>
            <a:ln w="19050" cap="flat">
              <a:solidFill>
                <a:srgbClr val="93C47D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6" y="3041073"/>
            <a:ext cx="9144000" cy="609599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Advantage of such abstraction?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51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va_template">
  <a:themeElements>
    <a:clrScheme name="uva_templat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uva_template">
  <a:themeElements>
    <a:clrScheme name="uva_templat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uva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3810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3810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10" charset="0"/>
          </a:defRPr>
        </a:defPPr>
      </a:lstStyle>
    </a:lnDef>
  </a:objectDefaults>
  <a:extraClrSchemeLst>
    <a:extraClrScheme>
      <a:clrScheme name="uva_templa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va_templat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va_templat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va_templat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va_templa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va_templa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va_templat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uva_template">
  <a:themeElements>
    <a:clrScheme name="uva_templat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uva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3810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3810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10" charset="0"/>
          </a:defRPr>
        </a:defPPr>
      </a:lstStyle>
    </a:lnDef>
  </a:objectDefaults>
  <a:extraClrSchemeLst>
    <a:extraClrScheme>
      <a:clrScheme name="uva_templa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va_templat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va_templat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va_templat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va_templa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va_templa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va_templat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2874</TotalTime>
  <Words>2602</Words>
  <Application>Microsoft Office PowerPoint</Application>
  <PresentationFormat>On-screen Show (4:3)</PresentationFormat>
  <Paragraphs>578</Paragraphs>
  <Slides>68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68</vt:i4>
      </vt:variant>
    </vt:vector>
  </HeadingPairs>
  <TitlesOfParts>
    <vt:vector size="83" baseType="lpstr">
      <vt:lpstr>Baskerville</vt:lpstr>
      <vt:lpstr>Libre Baskerville</vt:lpstr>
      <vt:lpstr>ＭＳ Ｐゴシック</vt:lpstr>
      <vt:lpstr>Noto Symbol</vt:lpstr>
      <vt:lpstr>Palatino</vt:lpstr>
      <vt:lpstr>Quattrocento</vt:lpstr>
      <vt:lpstr>Arial</vt:lpstr>
      <vt:lpstr>Calibri</vt:lpstr>
      <vt:lpstr>Courier</vt:lpstr>
      <vt:lpstr>Tahoma</vt:lpstr>
      <vt:lpstr>Times New Roman</vt:lpstr>
      <vt:lpstr>Wingdings</vt:lpstr>
      <vt:lpstr>uva_template</vt:lpstr>
      <vt:lpstr>2_uva_template</vt:lpstr>
      <vt:lpstr>3_uva_template</vt:lpstr>
      <vt:lpstr>Varlang: A Core language with Variables</vt:lpstr>
      <vt:lpstr>PowerPoint Presentation</vt:lpstr>
      <vt:lpstr>Revisit: Parts of a Language</vt:lpstr>
      <vt:lpstr>Means of Abstraction</vt:lpstr>
      <vt:lpstr>Means of Abstraction</vt:lpstr>
      <vt:lpstr>Means of Abstraction</vt:lpstr>
      <vt:lpstr>Means of Abstraction</vt:lpstr>
      <vt:lpstr>Means of Abstraction</vt:lpstr>
      <vt:lpstr>Advantage of such abstraction?</vt:lpstr>
      <vt:lpstr>Means of Abstraction</vt:lpstr>
      <vt:lpstr>PowerPoint Presentation</vt:lpstr>
      <vt:lpstr>Variable Definition and Usage in Varlang</vt:lpstr>
      <vt:lpstr>Variable Definition and Usage in Varlang</vt:lpstr>
      <vt:lpstr>Variable Definition and Usage in Varlang</vt:lpstr>
      <vt:lpstr>Variable Definition and Usage in Varlang</vt:lpstr>
      <vt:lpstr>Variable Definition and Usage in Varlang</vt:lpstr>
      <vt:lpstr>PowerPoint Presentation</vt:lpstr>
      <vt:lpstr>Variable Scoping </vt:lpstr>
      <vt:lpstr>Lexical or Static Scoping</vt:lpstr>
      <vt:lpstr>Variable Scoping</vt:lpstr>
      <vt:lpstr>Variable Scoping</vt:lpstr>
      <vt:lpstr>Variable Scoping</vt:lpstr>
      <vt:lpstr>Variable Scoping</vt:lpstr>
      <vt:lpstr>Variable Scoping</vt:lpstr>
      <vt:lpstr>Variable Scoping</vt:lpstr>
      <vt:lpstr>Variable Scoping</vt:lpstr>
      <vt:lpstr>Variable Scoping</vt:lpstr>
      <vt:lpstr>Variable Scoping</vt:lpstr>
      <vt:lpstr>Variable Scoping</vt:lpstr>
      <vt:lpstr>Variable Scoping</vt:lpstr>
      <vt:lpstr>A hole in the Scope </vt:lpstr>
      <vt:lpstr>Free variable and bound variable</vt:lpstr>
      <vt:lpstr>PowerPoint Presentation</vt:lpstr>
      <vt:lpstr>Varlang Grammar</vt:lpstr>
      <vt:lpstr>Varlang Grammar</vt:lpstr>
      <vt:lpstr>Variable Definition and Usage in Varlang</vt:lpstr>
      <vt:lpstr>Read Phase Example</vt:lpstr>
      <vt:lpstr>Read Phase Example</vt:lpstr>
      <vt:lpstr>Object-oriented Form of AST</vt:lpstr>
      <vt:lpstr>Object-oriented Form of AST</vt:lpstr>
      <vt:lpstr>VarLang Semantics: What is the value of a VarLang program?</vt:lpstr>
      <vt:lpstr>Reasoning about value of letExp</vt:lpstr>
      <vt:lpstr>Reasoning about value of letExp</vt:lpstr>
      <vt:lpstr>PowerPoint Presentation</vt:lpstr>
      <vt:lpstr>Environment </vt:lpstr>
      <vt:lpstr>Environment Illustrated</vt:lpstr>
      <vt:lpstr>Environment Illustrated</vt:lpstr>
      <vt:lpstr>Environment Illustrated</vt:lpstr>
      <vt:lpstr>Environment Illustrated</vt:lpstr>
      <vt:lpstr>Environment Illustrated</vt:lpstr>
      <vt:lpstr>Environment Illustrated</vt:lpstr>
      <vt:lpstr>Environment Illustrated [Override]</vt:lpstr>
      <vt:lpstr>Environment Illustrated</vt:lpstr>
      <vt:lpstr>Environment Illustrated</vt:lpstr>
      <vt:lpstr>Environment Illustrated</vt:lpstr>
      <vt:lpstr>Environment Defined!</vt:lpstr>
      <vt:lpstr>Program semantics: the value of a program is the value of its component expression</vt:lpstr>
      <vt:lpstr>Program semantics: In an environment env, the value of a program is the value of its component expression in the same environment env.</vt:lpstr>
      <vt:lpstr>PowerPoint Presentation</vt:lpstr>
      <vt:lpstr>Value of Expressions</vt:lpstr>
      <vt:lpstr>PowerPoint Presentation</vt:lpstr>
      <vt:lpstr>Var Expression</vt:lpstr>
      <vt:lpstr>PowerPoint Presentation</vt:lpstr>
      <vt:lpstr>Let Expression </vt:lpstr>
      <vt:lpstr>Let Expression </vt:lpstr>
      <vt:lpstr>Value of Let Expression </vt:lpstr>
      <vt:lpstr>PowerPoint Presentation</vt:lpstr>
      <vt:lpstr>Review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 S 342: Principles of Programming Languages</dc:title>
  <cp:lastModifiedBy>Le, Wei [COM S]</cp:lastModifiedBy>
  <cp:revision>160</cp:revision>
  <dcterms:modified xsi:type="dcterms:W3CDTF">2016-09-15T15:48:34Z</dcterms:modified>
</cp:coreProperties>
</file>