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256" r:id="rId2"/>
    <p:sldId id="317" r:id="rId3"/>
    <p:sldId id="318" r:id="rId4"/>
    <p:sldId id="328" r:id="rId5"/>
    <p:sldId id="320" r:id="rId6"/>
    <p:sldId id="321" r:id="rId7"/>
    <p:sldId id="322" r:id="rId8"/>
    <p:sldId id="347" r:id="rId9"/>
    <p:sldId id="286" r:id="rId10"/>
    <p:sldId id="330" r:id="rId11"/>
    <p:sldId id="326" r:id="rId12"/>
    <p:sldId id="259" r:id="rId13"/>
    <p:sldId id="291" r:id="rId14"/>
    <p:sldId id="260" r:id="rId15"/>
    <p:sldId id="293" r:id="rId16"/>
    <p:sldId id="295" r:id="rId17"/>
    <p:sldId id="327" r:id="rId18"/>
    <p:sldId id="298" r:id="rId19"/>
    <p:sldId id="263" r:id="rId20"/>
    <p:sldId id="265" r:id="rId21"/>
    <p:sldId id="299" r:id="rId22"/>
    <p:sldId id="301" r:id="rId23"/>
    <p:sldId id="302" r:id="rId24"/>
    <p:sldId id="325" r:id="rId25"/>
    <p:sldId id="267" r:id="rId26"/>
    <p:sldId id="332" r:id="rId27"/>
    <p:sldId id="336" r:id="rId28"/>
    <p:sldId id="323" r:id="rId29"/>
    <p:sldId id="324" r:id="rId30"/>
    <p:sldId id="348" r:id="rId31"/>
    <p:sldId id="333" r:id="rId32"/>
    <p:sldId id="334" r:id="rId33"/>
    <p:sldId id="335" r:id="rId34"/>
    <p:sldId id="337" r:id="rId35"/>
    <p:sldId id="339" r:id="rId36"/>
    <p:sldId id="340" r:id="rId37"/>
    <p:sldId id="341" r:id="rId38"/>
    <p:sldId id="342" r:id="rId39"/>
    <p:sldId id="269" r:id="rId40"/>
    <p:sldId id="268" r:id="rId41"/>
    <p:sldId id="273" r:id="rId42"/>
    <p:sldId id="349" r:id="rId43"/>
    <p:sldId id="350" r:id="rId44"/>
    <p:sldId id="277" r:id="rId45"/>
    <p:sldId id="343" r:id="rId46"/>
    <p:sldId id="272" r:id="rId47"/>
    <p:sldId id="274" r:id="rId48"/>
    <p:sldId id="275" r:id="rId49"/>
    <p:sldId id="276" r:id="rId50"/>
    <p:sldId id="344" r:id="rId51"/>
    <p:sldId id="278" r:id="rId52"/>
    <p:sldId id="279" r:id="rId53"/>
    <p:sldId id="280" r:id="rId54"/>
    <p:sldId id="281" r:id="rId55"/>
    <p:sldId id="282" r:id="rId56"/>
    <p:sldId id="283" r:id="rId57"/>
    <p:sldId id="284" r:id="rId58"/>
    <p:sldId id="313" r:id="rId59"/>
    <p:sldId id="308" r:id="rId60"/>
    <p:sldId id="314" r:id="rId61"/>
    <p:sldId id="346" r:id="rId62"/>
    <p:sldId id="316" r:id="rId63"/>
    <p:sldId id="310" r:id="rId64"/>
    <p:sldId id="345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3" autoAdjust="0"/>
    <p:restoredTop sz="85943" autoAdjust="0"/>
  </p:normalViewPr>
  <p:slideViewPr>
    <p:cSldViewPr snapToGrid="0" snapToObjects="1">
      <p:cViewPr varScale="1">
        <p:scale>
          <a:sx n="98" d="100"/>
          <a:sy n="98" d="100"/>
        </p:scale>
        <p:origin x="90" y="22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7C8F4-998A-4F52-A114-F2238AAC389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9F66A-BC25-4843-BF3E-B977D6E9F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6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 maps</a:t>
            </a:r>
            <a:r>
              <a:rPr lang="en-US" baseline="0" dirty="0" smtClean="0"/>
              <a:t> ( how many concepts – not in order, relations between them)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9F66A-BC25-4843-BF3E-B977D6E9F8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88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Discusses</a:t>
            </a:r>
            <a:r>
              <a:rPr lang="en-US" baseline="0" dirty="0" smtClean="0"/>
              <a:t> with peers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9F66A-BC25-4843-BF3E-B977D6E9F8F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03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9F66A-BC25-4843-BF3E-B977D6E9F8F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0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7DED-4DCB-F64A-8836-55B40B046BB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4487-DC14-8B4C-A43F-F4B6FC24C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8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7DED-4DCB-F64A-8836-55B40B046BB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4487-DC14-8B4C-A43F-F4B6FC24C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0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7DED-4DCB-F64A-8836-55B40B046BB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4487-DC14-8B4C-A43F-F4B6FC24C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5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7DED-4DCB-F64A-8836-55B40B046BB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4487-DC14-8B4C-A43F-F4B6FC24C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7DED-4DCB-F64A-8836-55B40B046BB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4487-DC14-8B4C-A43F-F4B6FC24C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3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7DED-4DCB-F64A-8836-55B40B046BB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4487-DC14-8B4C-A43F-F4B6FC24C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7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7DED-4DCB-F64A-8836-55B40B046BB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4487-DC14-8B4C-A43F-F4B6FC24C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8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7DED-4DCB-F64A-8836-55B40B046BB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4487-DC14-8B4C-A43F-F4B6FC24C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8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7DED-4DCB-F64A-8836-55B40B046BB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4487-DC14-8B4C-A43F-F4B6FC24C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4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7DED-4DCB-F64A-8836-55B40B046BB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4487-DC14-8B4C-A43F-F4B6FC24C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4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7DED-4DCB-F64A-8836-55B40B046BB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4487-DC14-8B4C-A43F-F4B6FC24C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4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E7DED-4DCB-F64A-8836-55B40B046BB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D4487-DC14-8B4C-A43F-F4B6FC24C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Typelang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language with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9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 type system is a collection of rules that assign types to </a:t>
            </a:r>
            <a:r>
              <a:rPr lang="en-US" dirty="0" smtClean="0"/>
              <a:t>program constructs </a:t>
            </a:r>
            <a:r>
              <a:rPr lang="en-US" dirty="0"/>
              <a:t>(more constraints added to checking the validity of </a:t>
            </a:r>
            <a:r>
              <a:rPr lang="en-US" dirty="0" smtClean="0"/>
              <a:t>the programs</a:t>
            </a:r>
            <a:r>
              <a:rPr lang="en-US" dirty="0"/>
              <a:t>, violation of such constraints indicate errors)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languages type system </a:t>
            </a:r>
            <a:r>
              <a:rPr lang="en-US" dirty="0" smtClean="0"/>
              <a:t>specifies </a:t>
            </a:r>
            <a:r>
              <a:rPr lang="en-US" dirty="0"/>
              <a:t>which operations are valid </a:t>
            </a:r>
            <a:r>
              <a:rPr lang="en-US" dirty="0" smtClean="0"/>
              <a:t>for which types</a:t>
            </a:r>
          </a:p>
          <a:p>
            <a:endParaRPr lang="en-US" dirty="0"/>
          </a:p>
          <a:p>
            <a:r>
              <a:rPr lang="en-US" dirty="0"/>
              <a:t>Type systems provide a concise formalization of the </a:t>
            </a:r>
            <a:r>
              <a:rPr lang="en-US" dirty="0" smtClean="0"/>
              <a:t>semantic checking </a:t>
            </a:r>
            <a:r>
              <a:rPr lang="en-US" dirty="0"/>
              <a:t>rules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Type rules are </a:t>
            </a:r>
            <a:r>
              <a:rPr lang="en-US" dirty="0" smtClean="0"/>
              <a:t>defined </a:t>
            </a:r>
            <a:r>
              <a:rPr lang="en-US" dirty="0"/>
              <a:t>on the structure of expressions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Type rules are language </a:t>
            </a:r>
            <a:r>
              <a:rPr lang="en-US" dirty="0" smtClean="0"/>
              <a:t>specific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6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Expected properties of type systems?</a:t>
            </a:r>
          </a:p>
          <a:p>
            <a:pPr lvl="1"/>
            <a:r>
              <a:rPr lang="en-US" dirty="0" err="1" smtClean="0"/>
              <a:t>Decidably</a:t>
            </a:r>
            <a:r>
              <a:rPr lang="en-US" dirty="0" smtClean="0"/>
              <a:t> verifiable</a:t>
            </a:r>
          </a:p>
          <a:p>
            <a:pPr lvl="2"/>
            <a:r>
              <a:rPr lang="en-US" dirty="0" smtClean="0"/>
              <a:t>There exists a </a:t>
            </a:r>
            <a:r>
              <a:rPr lang="en-US" dirty="0" err="1" smtClean="0"/>
              <a:t>typechecking</a:t>
            </a:r>
            <a:r>
              <a:rPr lang="en-US" dirty="0" smtClean="0"/>
              <a:t> algorithm to ensure that a program is well behaved</a:t>
            </a:r>
          </a:p>
          <a:p>
            <a:pPr lvl="1"/>
            <a:r>
              <a:rPr lang="en-US" dirty="0" smtClean="0"/>
              <a:t>Transparent</a:t>
            </a:r>
          </a:p>
          <a:p>
            <a:pPr lvl="2"/>
            <a:r>
              <a:rPr lang="en-US" dirty="0" smtClean="0"/>
              <a:t>Programmer should be able to predict easily whether a program will </a:t>
            </a:r>
            <a:r>
              <a:rPr lang="en-US" dirty="0" err="1" smtClean="0"/>
              <a:t>typecheck</a:t>
            </a:r>
            <a:endParaRPr lang="en-US" dirty="0" smtClean="0"/>
          </a:p>
          <a:p>
            <a:pPr lvl="1"/>
            <a:r>
              <a:rPr lang="en-US" dirty="0" smtClean="0"/>
              <a:t>Enforceable</a:t>
            </a:r>
          </a:p>
          <a:p>
            <a:pPr lvl="2"/>
            <a:r>
              <a:rPr lang="en-US" dirty="0" smtClean="0"/>
              <a:t>Type declarations should be statically checked as much as possible otherwise dynamically checked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6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Errors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errors</a:t>
            </a:r>
          </a:p>
          <a:p>
            <a:pPr lvl="1"/>
            <a:r>
              <a:rPr lang="en-US" dirty="0" smtClean="0"/>
              <a:t>w/ symptoms</a:t>
            </a:r>
          </a:p>
          <a:p>
            <a:pPr lvl="2"/>
            <a:r>
              <a:rPr lang="en-US" dirty="0" smtClean="0"/>
              <a:t>Illegal instruction faults, illegal memory reference faults</a:t>
            </a:r>
          </a:p>
          <a:p>
            <a:pPr lvl="1"/>
            <a:r>
              <a:rPr lang="en-US" dirty="0" smtClean="0"/>
              <a:t>w/o symptoms</a:t>
            </a:r>
          </a:p>
          <a:p>
            <a:pPr lvl="2"/>
            <a:r>
              <a:rPr lang="en-US" dirty="0" smtClean="0"/>
              <a:t>Data corruption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1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Errors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errors</a:t>
            </a:r>
          </a:p>
          <a:p>
            <a:pPr lvl="1"/>
            <a:r>
              <a:rPr lang="en-US" dirty="0" smtClean="0"/>
              <a:t>w/ symptoms</a:t>
            </a:r>
          </a:p>
          <a:p>
            <a:pPr lvl="2"/>
            <a:r>
              <a:rPr lang="en-US" dirty="0" smtClean="0"/>
              <a:t>Illegal instruction faults, illegal memory reference faults</a:t>
            </a:r>
          </a:p>
          <a:p>
            <a:pPr lvl="1"/>
            <a:r>
              <a:rPr lang="en-US" dirty="0" smtClean="0"/>
              <a:t>w/o symptoms</a:t>
            </a:r>
          </a:p>
          <a:p>
            <a:pPr lvl="2"/>
            <a:r>
              <a:rPr lang="en-US" dirty="0" smtClean="0"/>
              <a:t>Data corruption</a:t>
            </a:r>
          </a:p>
          <a:p>
            <a:r>
              <a:rPr lang="en-US" dirty="0" smtClean="0"/>
              <a:t>Can type system prevent software faults, such as </a:t>
            </a:r>
            <a:r>
              <a:rPr lang="en-US" i="1" u="sng" dirty="0" smtClean="0"/>
              <a:t>divide-by-zero</a:t>
            </a:r>
            <a:r>
              <a:rPr lang="en-US" dirty="0" smtClean="0"/>
              <a:t> and </a:t>
            </a:r>
            <a:r>
              <a:rPr lang="en-US" i="1" u="sng" dirty="0" smtClean="0"/>
              <a:t>dereferencing nil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07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Kinds of execution errors?</a:t>
            </a:r>
          </a:p>
          <a:p>
            <a:pPr lvl="1"/>
            <a:r>
              <a:rPr lang="en-US" dirty="0" smtClean="0"/>
              <a:t>Trapped</a:t>
            </a:r>
          </a:p>
          <a:p>
            <a:pPr lvl="2"/>
            <a:r>
              <a:rPr lang="en-US" dirty="0" smtClean="0"/>
              <a:t>Causes the computation to stop immediately</a:t>
            </a:r>
          </a:p>
          <a:p>
            <a:pPr lvl="2"/>
            <a:r>
              <a:rPr lang="en-US" dirty="0" smtClean="0"/>
              <a:t>Divide-by-zero, accessing illegal address</a:t>
            </a:r>
          </a:p>
          <a:p>
            <a:pPr lvl="1"/>
            <a:r>
              <a:rPr lang="en-US" dirty="0" err="1" smtClean="0"/>
              <a:t>Untrapped</a:t>
            </a:r>
            <a:endParaRPr lang="en-US" dirty="0" smtClean="0"/>
          </a:p>
          <a:p>
            <a:pPr lvl="2"/>
            <a:r>
              <a:rPr lang="en-US" dirty="0" smtClean="0"/>
              <a:t>Go unnoticed (for a while)</a:t>
            </a:r>
          </a:p>
          <a:p>
            <a:pPr lvl="2"/>
            <a:r>
              <a:rPr lang="en-US" dirty="0" smtClean="0"/>
              <a:t>Accessing data past the end of an array in the absence of run time bounds checks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Kinds of execution errors?</a:t>
            </a:r>
          </a:p>
          <a:p>
            <a:pPr lvl="1"/>
            <a:r>
              <a:rPr lang="en-US" dirty="0" smtClean="0"/>
              <a:t>Trapped</a:t>
            </a:r>
          </a:p>
          <a:p>
            <a:pPr lvl="2"/>
            <a:r>
              <a:rPr lang="en-US" dirty="0" smtClean="0"/>
              <a:t>Causes the computation to stop immediately</a:t>
            </a:r>
          </a:p>
          <a:p>
            <a:pPr lvl="2"/>
            <a:r>
              <a:rPr lang="en-US" dirty="0" smtClean="0"/>
              <a:t>Divide-by-zero, accessing illegal address</a:t>
            </a:r>
          </a:p>
          <a:p>
            <a:pPr lvl="1"/>
            <a:r>
              <a:rPr lang="en-US" dirty="0" err="1" smtClean="0"/>
              <a:t>Untrapped</a:t>
            </a:r>
            <a:r>
              <a:rPr lang="en-US" dirty="0" smtClean="0"/>
              <a:t> (errors related to language specification not functionality for a specific program/software)</a:t>
            </a:r>
          </a:p>
          <a:p>
            <a:pPr lvl="2"/>
            <a:r>
              <a:rPr lang="en-US" dirty="0" smtClean="0"/>
              <a:t>Go unnoticed (for a while)</a:t>
            </a:r>
          </a:p>
          <a:p>
            <a:pPr lvl="2"/>
            <a:r>
              <a:rPr lang="en-US" dirty="0" smtClean="0"/>
              <a:t>Accessing data past the end of an array in the absence of run time bounds checks</a:t>
            </a:r>
          </a:p>
          <a:p>
            <a:r>
              <a:rPr lang="en-US" dirty="0" smtClean="0"/>
              <a:t>When </a:t>
            </a:r>
            <a:r>
              <a:rPr lang="en-US" i="1" dirty="0" smtClean="0">
                <a:solidFill>
                  <a:srgbClr val="FF0000"/>
                </a:solidFill>
              </a:rPr>
              <a:t>the program is safe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Free from </a:t>
            </a:r>
            <a:r>
              <a:rPr lang="en-US" dirty="0" err="1" smtClean="0"/>
              <a:t>untrapped</a:t>
            </a:r>
            <a:r>
              <a:rPr lang="en-US" dirty="0" smtClean="0"/>
              <a:t> errors.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34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Errors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ensure no </a:t>
            </a:r>
            <a:r>
              <a:rPr lang="en-US" dirty="0" err="1" smtClean="0"/>
              <a:t>untrapped</a:t>
            </a:r>
            <a:r>
              <a:rPr lang="en-US" dirty="0" smtClean="0"/>
              <a:t> errors?</a:t>
            </a:r>
          </a:p>
          <a:p>
            <a:pPr lvl="1"/>
            <a:r>
              <a:rPr lang="en-US" dirty="0" smtClean="0"/>
              <a:t>Static checks (type system)</a:t>
            </a:r>
          </a:p>
          <a:p>
            <a:pPr lvl="1"/>
            <a:r>
              <a:rPr lang="en-US" dirty="0" smtClean="0"/>
              <a:t>Run time checks (</a:t>
            </a:r>
            <a:r>
              <a:rPr lang="en-US" dirty="0" err="1" smtClean="0"/>
              <a:t>untyped</a:t>
            </a:r>
            <a:r>
              <a:rPr lang="en-US" dirty="0" smtClean="0"/>
              <a:t> languages)</a:t>
            </a:r>
          </a:p>
          <a:p>
            <a:pPr lvl="1"/>
            <a:r>
              <a:rPr lang="en-US" dirty="0" smtClean="0"/>
              <a:t>Mixture of static and run time checks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Forbidden errors?</a:t>
            </a:r>
          </a:p>
          <a:p>
            <a:pPr lvl="1"/>
            <a:r>
              <a:rPr lang="en-US" dirty="0"/>
              <a:t>All </a:t>
            </a:r>
            <a:r>
              <a:rPr lang="en-US" dirty="0" err="1"/>
              <a:t>untrapped</a:t>
            </a:r>
            <a:r>
              <a:rPr lang="en-US" dirty="0"/>
              <a:t> errors + a subset of trapped errors.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8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and Type Inferences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Type Checking </a:t>
            </a:r>
            <a:r>
              <a:rPr lang="en-US" dirty="0"/>
              <a:t>is the process of verifying fully typed programs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Type Inference </a:t>
            </a:r>
            <a:r>
              <a:rPr lang="en-US" dirty="0"/>
              <a:t>is the process of </a:t>
            </a:r>
            <a:r>
              <a:rPr lang="en-US" dirty="0" smtClean="0"/>
              <a:t>filling </a:t>
            </a:r>
            <a:r>
              <a:rPr lang="en-US" dirty="0"/>
              <a:t>in missing type information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63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8106"/>
            <a:ext cx="8229600" cy="442805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 err="1" smtClean="0"/>
              <a:t>Typechecking</a:t>
            </a:r>
            <a:endParaRPr lang="en-US" dirty="0" smtClean="0"/>
          </a:p>
          <a:p>
            <a:pPr lvl="2"/>
            <a:r>
              <a:rPr lang="en-US" dirty="0" smtClean="0"/>
              <a:t>Static checking process to prevent unsafe and ill behaved program from ever running</a:t>
            </a:r>
          </a:p>
          <a:p>
            <a:pPr lvl="2"/>
            <a:r>
              <a:rPr lang="en-US" dirty="0" smtClean="0"/>
              <a:t>Check if the program confirms to the type rules</a:t>
            </a:r>
          </a:p>
          <a:p>
            <a:pPr lvl="1"/>
            <a:r>
              <a:rPr lang="en-US" dirty="0" err="1"/>
              <a:t>Typechecker</a:t>
            </a:r>
            <a:r>
              <a:rPr lang="en-US" dirty="0"/>
              <a:t> </a:t>
            </a:r>
          </a:p>
          <a:p>
            <a:pPr lvl="2"/>
            <a:r>
              <a:rPr lang="en-US" dirty="0" smtClean="0"/>
              <a:t>Algorithm or a tool </a:t>
            </a:r>
            <a:r>
              <a:rPr lang="en-US" dirty="0"/>
              <a:t>that performs </a:t>
            </a:r>
            <a:r>
              <a:rPr lang="en-US" dirty="0" err="1"/>
              <a:t>typechecking</a:t>
            </a:r>
            <a:endParaRPr lang="en-US" dirty="0"/>
          </a:p>
          <a:p>
            <a:pPr lvl="1"/>
            <a:r>
              <a:rPr lang="en-US" dirty="0"/>
              <a:t>Ill typed </a:t>
            </a:r>
            <a:r>
              <a:rPr lang="en-US" dirty="0" smtClean="0"/>
              <a:t>program</a:t>
            </a:r>
            <a:endParaRPr lang="en-US" dirty="0"/>
          </a:p>
          <a:p>
            <a:pPr lvl="2"/>
            <a:r>
              <a:rPr lang="en-US" dirty="0"/>
              <a:t>program has a type error – errors in the code that violates the type rules </a:t>
            </a:r>
          </a:p>
          <a:p>
            <a:pPr lvl="1"/>
            <a:r>
              <a:rPr lang="en-US" dirty="0"/>
              <a:t>Well typed program </a:t>
            </a:r>
          </a:p>
          <a:p>
            <a:pPr lvl="2"/>
            <a:r>
              <a:rPr lang="en-US" dirty="0"/>
              <a:t>program has no type error and will pass the </a:t>
            </a:r>
            <a:r>
              <a:rPr lang="en-US" dirty="0" err="1"/>
              <a:t>typechecker</a:t>
            </a:r>
            <a:endParaRPr lang="en-US" dirty="0"/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60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Static Type Checking and Dynamic Type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Dynamic checking?	</a:t>
            </a:r>
          </a:p>
          <a:p>
            <a:pPr lvl="1"/>
            <a:r>
              <a:rPr lang="en-US" dirty="0" smtClean="0"/>
              <a:t>Enforce good behavior by performing run time checks to rule out forbidden errors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LISP</a:t>
            </a:r>
          </a:p>
          <a:p>
            <a:pPr lvl="2"/>
            <a:r>
              <a:rPr lang="en-US" dirty="0" smtClean="0"/>
              <a:t>No static checking</a:t>
            </a:r>
          </a:p>
          <a:p>
            <a:pPr lvl="2"/>
            <a:r>
              <a:rPr lang="en-US" dirty="0" smtClean="0"/>
              <a:t>No type system</a:t>
            </a:r>
          </a:p>
          <a:p>
            <a:pPr lvl="2"/>
            <a:endParaRPr lang="en-US" dirty="0"/>
          </a:p>
          <a:p>
            <a:r>
              <a:rPr lang="en-US" dirty="0"/>
              <a:t>Type checking can disallow execution (similar to compile time errors)</a:t>
            </a:r>
          </a:p>
          <a:p>
            <a:r>
              <a:rPr lang="en-US" dirty="0"/>
              <a:t>Type checking can block execution (similar to run time errors)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5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542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Concepts </a:t>
            </a:r>
          </a:p>
          <a:p>
            <a:pPr lvl="1"/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Type system</a:t>
            </a:r>
          </a:p>
          <a:p>
            <a:pPr lvl="1"/>
            <a:r>
              <a:rPr lang="en-US" dirty="0" smtClean="0"/>
              <a:t>Type inference</a:t>
            </a:r>
          </a:p>
          <a:p>
            <a:pPr lvl="1"/>
            <a:r>
              <a:rPr lang="en-US" dirty="0" smtClean="0"/>
              <a:t>Type checking </a:t>
            </a:r>
          </a:p>
          <a:p>
            <a:r>
              <a:rPr lang="en-US" dirty="0" err="1" smtClean="0"/>
              <a:t>Typelang</a:t>
            </a:r>
            <a:r>
              <a:rPr lang="en-US" dirty="0" smtClean="0"/>
              <a:t> grammar</a:t>
            </a:r>
          </a:p>
          <a:p>
            <a:r>
              <a:rPr lang="en-US" dirty="0" smtClean="0"/>
              <a:t>Type rules (type checking rules)</a:t>
            </a:r>
          </a:p>
          <a:p>
            <a:pPr lvl="1"/>
            <a:r>
              <a:rPr lang="en-US" dirty="0" smtClean="0"/>
              <a:t>Constant</a:t>
            </a:r>
          </a:p>
          <a:p>
            <a:pPr lvl="1"/>
            <a:r>
              <a:rPr lang="en-US" dirty="0" smtClean="0"/>
              <a:t>Variable </a:t>
            </a:r>
          </a:p>
          <a:p>
            <a:pPr lvl="1"/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Compound</a:t>
            </a:r>
          </a:p>
          <a:p>
            <a:pPr lvl="1"/>
            <a:r>
              <a:rPr lang="en-US" dirty="0" smtClean="0"/>
              <a:t>Let expression</a:t>
            </a:r>
          </a:p>
          <a:p>
            <a:pPr lvl="1"/>
            <a:r>
              <a:rPr lang="en-US" dirty="0" smtClean="0"/>
              <a:t>Lambda expression</a:t>
            </a:r>
          </a:p>
          <a:p>
            <a:pPr lvl="1"/>
            <a:r>
              <a:rPr lang="en-US" dirty="0" smtClean="0"/>
              <a:t>Ref</a:t>
            </a:r>
          </a:p>
          <a:p>
            <a:pPr lvl="1"/>
            <a:r>
              <a:rPr lang="en-US" dirty="0" smtClean="0"/>
              <a:t>List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4839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Decisions for a PL: Safe? Typed?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78145"/>
          </a:xfrm>
        </p:spPr>
        <p:txBody>
          <a:bodyPr>
            <a:normAutofit/>
          </a:bodyPr>
          <a:lstStyle/>
          <a:p>
            <a:r>
              <a:rPr lang="en-US" dirty="0" smtClean="0"/>
              <a:t>Should languages be safe?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78145"/>
          </a:xfrm>
        </p:spPr>
        <p:txBody>
          <a:bodyPr>
            <a:normAutofit/>
          </a:bodyPr>
          <a:lstStyle/>
          <a:p>
            <a:r>
              <a:rPr lang="en-US" dirty="0" smtClean="0"/>
              <a:t>Should languages be safe?</a:t>
            </a:r>
          </a:p>
          <a:p>
            <a:pPr lvl="1"/>
            <a:r>
              <a:rPr lang="en-US" dirty="0" smtClean="0"/>
              <a:t>No in reality</a:t>
            </a:r>
          </a:p>
          <a:p>
            <a:pPr lvl="1"/>
            <a:r>
              <a:rPr lang="en-US" dirty="0" smtClean="0"/>
              <a:t>C is deliberately unsafe</a:t>
            </a:r>
          </a:p>
          <a:p>
            <a:pPr lvl="2"/>
            <a:r>
              <a:rPr lang="en-US" dirty="0" smtClean="0"/>
              <a:t>Because of performance considerations</a:t>
            </a:r>
          </a:p>
          <a:p>
            <a:pPr lvl="1"/>
            <a:r>
              <a:rPr lang="en-US" dirty="0" smtClean="0"/>
              <a:t>Run time checks are too expensive</a:t>
            </a:r>
          </a:p>
          <a:p>
            <a:pPr lvl="1"/>
            <a:r>
              <a:rPr lang="en-US" dirty="0" smtClean="0"/>
              <a:t>Static analysis cannot always ensure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Design Decisions for a PL: Safe? Typed?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78145"/>
          </a:xfrm>
        </p:spPr>
        <p:txBody>
          <a:bodyPr>
            <a:normAutofit/>
          </a:bodyPr>
          <a:lstStyle/>
          <a:p>
            <a:r>
              <a:rPr lang="en-US" dirty="0" smtClean="0"/>
              <a:t>Should languages be safe?</a:t>
            </a:r>
          </a:p>
          <a:p>
            <a:pPr lvl="1"/>
            <a:r>
              <a:rPr lang="en-US" dirty="0" smtClean="0"/>
              <a:t>No in reality</a:t>
            </a:r>
          </a:p>
          <a:p>
            <a:pPr lvl="1"/>
            <a:r>
              <a:rPr lang="en-US" dirty="0" smtClean="0"/>
              <a:t>C is deliberately unsafe</a:t>
            </a:r>
          </a:p>
          <a:p>
            <a:pPr lvl="2"/>
            <a:r>
              <a:rPr lang="en-US" dirty="0" smtClean="0"/>
              <a:t>Because of performance considerations</a:t>
            </a:r>
          </a:p>
          <a:p>
            <a:pPr lvl="1"/>
            <a:r>
              <a:rPr lang="en-US" dirty="0" smtClean="0"/>
              <a:t>Run time checks are too expensive</a:t>
            </a:r>
          </a:p>
          <a:p>
            <a:pPr lvl="1"/>
            <a:r>
              <a:rPr lang="en-US" dirty="0" smtClean="0"/>
              <a:t>Static analysis cannot always ensure</a:t>
            </a:r>
          </a:p>
          <a:p>
            <a:endParaRPr lang="en-US" dirty="0" smtClean="0"/>
          </a:p>
          <a:p>
            <a:r>
              <a:rPr lang="en-US" dirty="0" smtClean="0"/>
              <a:t>Should languages be typed?</a:t>
            </a:r>
          </a:p>
          <a:p>
            <a:pPr lvl="1"/>
            <a:r>
              <a:rPr lang="en-US" dirty="0" smtClean="0"/>
              <a:t>Debatable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Design Decisions for a PL: Safe? Typed?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7814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Should languages be safe?</a:t>
            </a:r>
          </a:p>
          <a:p>
            <a:pPr lvl="1"/>
            <a:r>
              <a:rPr lang="en-US" dirty="0" smtClean="0"/>
              <a:t>No in reality</a:t>
            </a:r>
          </a:p>
          <a:p>
            <a:pPr lvl="1"/>
            <a:r>
              <a:rPr lang="en-US" dirty="0" smtClean="0"/>
              <a:t>C is deliberately unsafe</a:t>
            </a:r>
          </a:p>
          <a:p>
            <a:pPr lvl="2"/>
            <a:r>
              <a:rPr lang="en-US" dirty="0" smtClean="0"/>
              <a:t>Because of performance considerations</a:t>
            </a:r>
          </a:p>
          <a:p>
            <a:pPr lvl="1"/>
            <a:r>
              <a:rPr lang="en-US" dirty="0" smtClean="0"/>
              <a:t>Run time checks are too expensive</a:t>
            </a:r>
          </a:p>
          <a:p>
            <a:pPr lvl="1"/>
            <a:r>
              <a:rPr lang="en-US" dirty="0" smtClean="0"/>
              <a:t>Static analysis cannot always ensure</a:t>
            </a:r>
          </a:p>
          <a:p>
            <a:endParaRPr lang="en-US" dirty="0" smtClean="0"/>
          </a:p>
          <a:p>
            <a:r>
              <a:rPr lang="en-US" dirty="0" smtClean="0"/>
              <a:t>Should languages be typed?</a:t>
            </a:r>
          </a:p>
          <a:p>
            <a:pPr lvl="1"/>
            <a:r>
              <a:rPr lang="en-US" dirty="0" smtClean="0"/>
              <a:t>Debatable</a:t>
            </a:r>
          </a:p>
          <a:p>
            <a:endParaRPr lang="en-US" dirty="0"/>
          </a:p>
          <a:p>
            <a:r>
              <a:rPr lang="en-US" dirty="0" smtClean="0"/>
              <a:t>Conclusion?</a:t>
            </a:r>
          </a:p>
          <a:p>
            <a:pPr lvl="1"/>
            <a:r>
              <a:rPr lang="en-US" dirty="0" smtClean="0"/>
              <a:t>Safe &amp; Typed (</a:t>
            </a:r>
            <a:r>
              <a:rPr lang="en-US" sz="2200" dirty="0" smtClean="0"/>
              <a:t>so that we can learn type systems?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)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Design Decisions for a PL: Safe? Typed?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Untyped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Safe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ML, 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FF"/>
                          </a:solidFill>
                        </a:rPr>
                        <a:t>Unsafe</a:t>
                      </a:r>
                      <a:endParaRPr 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Assembler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Design Decisions for a PL: Safe? Typed?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Soundness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Type soundness? We say a type system is sound if</a:t>
            </a:r>
          </a:p>
          <a:p>
            <a:pPr lvl="1"/>
            <a:r>
              <a:rPr lang="en-US" b="1" dirty="0" smtClean="0"/>
              <a:t>Well-typed programs are well behaved</a:t>
            </a:r>
            <a:r>
              <a:rPr lang="en-US" b="1" dirty="0"/>
              <a:t> </a:t>
            </a:r>
            <a:r>
              <a:rPr lang="en-US" b="1" dirty="0" smtClean="0"/>
              <a:t>(free of execution errors)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dirty="0"/>
              <a:t>It is a property of the type system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Intuitively, a sound type system can correctly predict the type of </a:t>
            </a:r>
            <a:r>
              <a:rPr lang="en-US" dirty="0" smtClean="0"/>
              <a:t>a variable </a:t>
            </a:r>
            <a:r>
              <a:rPr lang="en-US" dirty="0"/>
              <a:t>at </a:t>
            </a:r>
            <a:r>
              <a:rPr lang="en-US" dirty="0" smtClean="0"/>
              <a:t>runtime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There can be many sound type rules, we need to use the </a:t>
            </a:r>
            <a:r>
              <a:rPr lang="en-US" dirty="0" smtClean="0"/>
              <a:t>most precise </a:t>
            </a:r>
            <a:r>
              <a:rPr lang="en-US" dirty="0"/>
              <a:t>ones so it can be </a:t>
            </a:r>
            <a:r>
              <a:rPr lang="en-US" dirty="0" smtClean="0"/>
              <a:t>useful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9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Typing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Type rule, typing rule, </a:t>
            </a:r>
            <a:r>
              <a:rPr lang="en-US" dirty="0" err="1" smtClean="0"/>
              <a:t>typechecking</a:t>
            </a:r>
            <a:r>
              <a:rPr lang="en-US" dirty="0" smtClean="0"/>
              <a:t> rules 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typing rules use very concise notation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They are very carefully constructed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Virtually any change in a rule either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dirty="0"/>
              <a:t>Makes the type system unsound (bad programs are accepted as </a:t>
            </a:r>
            <a:r>
              <a:rPr lang="en-US" dirty="0" smtClean="0"/>
              <a:t>well typed)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</a:t>
            </a:r>
            <a:r>
              <a:rPr lang="en-US" dirty="0" smtClean="0"/>
              <a:t>akes </a:t>
            </a:r>
            <a:r>
              <a:rPr lang="en-US" dirty="0"/>
              <a:t>the type system less usable (perfectly good programs </a:t>
            </a:r>
            <a:r>
              <a:rPr lang="en-US" dirty="0" smtClean="0"/>
              <a:t>are rejected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Specify a Typing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rules</a:t>
            </a:r>
          </a:p>
          <a:p>
            <a:r>
              <a:rPr lang="en-US" dirty="0" smtClean="0"/>
              <a:t>Assert a Fact</a:t>
            </a:r>
          </a:p>
          <a:p>
            <a:pPr marL="400050" lvl="1" indent="0">
              <a:buNone/>
            </a:pPr>
            <a:r>
              <a:rPr lang="en-US" dirty="0"/>
              <a:t>(Fact A)</a:t>
            </a:r>
          </a:p>
          <a:p>
            <a:pPr marL="400050" lvl="1" indent="0">
              <a:buNone/>
            </a:pPr>
            <a:r>
              <a:rPr lang="en-US" dirty="0"/>
              <a:t>A</a:t>
            </a:r>
            <a:endParaRPr lang="en-US" dirty="0" smtClean="0"/>
          </a:p>
          <a:p>
            <a:r>
              <a:rPr lang="en-US" dirty="0" smtClean="0"/>
              <a:t>Imply: conditional assertion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(B if A)                        (C </a:t>
            </a:r>
            <a:r>
              <a:rPr lang="en-US" dirty="0"/>
              <a:t>if </a:t>
            </a:r>
            <a:r>
              <a:rPr lang="en-US" dirty="0" smtClean="0"/>
              <a:t>A and B)</a:t>
            </a:r>
          </a:p>
          <a:p>
            <a:pPr marL="457200" lvl="1" indent="0">
              <a:buNone/>
            </a:pPr>
            <a:r>
              <a:rPr lang="en-US" dirty="0"/>
              <a:t>A</a:t>
            </a:r>
            <a:r>
              <a:rPr lang="en-US" dirty="0" smtClean="0"/>
              <a:t>							A    B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B</a:t>
            </a:r>
            <a:r>
              <a:rPr lang="en-US" dirty="0" smtClean="0"/>
              <a:t>							   C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96413" y="5388077"/>
            <a:ext cx="570271" cy="0"/>
          </a:xfrm>
          <a:prstGeom prst="line">
            <a:avLst/>
          </a:prstGeom>
          <a:ln cmpd="sng"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01729" y="5416028"/>
            <a:ext cx="1053597" cy="0"/>
          </a:xfrm>
          <a:prstGeom prst="line">
            <a:avLst/>
          </a:prstGeom>
          <a:ln cmpd="sng"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385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the Concepts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6000" i="1" dirty="0" smtClean="0"/>
              <a:t>Concept Map</a:t>
            </a:r>
          </a:p>
          <a:p>
            <a:pPr marL="0" indent="0" algn="ctr">
              <a:buNone/>
            </a:pPr>
            <a:endParaRPr lang="en-US" sz="6000" i="1" dirty="0" smtClean="0"/>
          </a:p>
          <a:p>
            <a:r>
              <a:rPr lang="en-US" sz="3500" i="1" dirty="0" smtClean="0"/>
              <a:t>Work with </a:t>
            </a:r>
            <a:r>
              <a:rPr lang="en-US" sz="3500" i="1" dirty="0"/>
              <a:t>your </a:t>
            </a:r>
            <a:r>
              <a:rPr lang="en-US" sz="3500" i="1" dirty="0" err="1" smtClean="0"/>
              <a:t>neighbours</a:t>
            </a:r>
            <a:r>
              <a:rPr lang="en-US" sz="3500" i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1414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Typelang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Grammar</a:t>
            </a:r>
          </a:p>
          <a:p>
            <a:r>
              <a:rPr lang="en-US" dirty="0" smtClean="0"/>
              <a:t>Type checking rules for</a:t>
            </a:r>
          </a:p>
          <a:p>
            <a:pPr lvl="1"/>
            <a:r>
              <a:rPr lang="en-US" dirty="0" smtClean="0"/>
              <a:t>Constant</a:t>
            </a:r>
          </a:p>
          <a:p>
            <a:pPr lvl="1"/>
            <a:r>
              <a:rPr lang="en-US" dirty="0" smtClean="0"/>
              <a:t>Atomic expression</a:t>
            </a:r>
          </a:p>
          <a:p>
            <a:pPr lvl="1"/>
            <a:r>
              <a:rPr lang="en-US" dirty="0" smtClean="0"/>
              <a:t>Compound expression</a:t>
            </a:r>
          </a:p>
          <a:p>
            <a:pPr lvl="1"/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Let expression</a:t>
            </a:r>
          </a:p>
          <a:p>
            <a:pPr lvl="1"/>
            <a:r>
              <a:rPr lang="en-US" dirty="0" smtClean="0"/>
              <a:t>Lambda</a:t>
            </a:r>
          </a:p>
          <a:p>
            <a:pPr lvl="1"/>
            <a:r>
              <a:rPr lang="en-US" dirty="0" smtClean="0"/>
              <a:t>List </a:t>
            </a:r>
          </a:p>
          <a:p>
            <a:pPr lvl="1"/>
            <a:r>
              <a:rPr lang="en-US" dirty="0" smtClean="0"/>
              <a:t>References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5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types?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( define  f (lambda (x y) (y x)))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(f 2 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(f 2 (lambda (x) (+ 1 x)))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(f </a:t>
            </a:r>
            <a:r>
              <a:rPr lang="en-US" dirty="0" smtClean="0"/>
              <a:t>‘2’ </a:t>
            </a:r>
            <a:r>
              <a:rPr lang="en-US" dirty="0"/>
              <a:t>(lambda (x) (+ 1 x))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00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TypeLang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lecture and text books be organized?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syntax of each type of expression will be discussed with the typing rules for the expressions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67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Typelang</a:t>
            </a:r>
            <a:r>
              <a:rPr lang="en-US" dirty="0" smtClean="0"/>
              <a:t> </a:t>
            </a:r>
            <a:r>
              <a:rPr lang="en-US" dirty="0" smtClean="0"/>
              <a:t>Grammar: “Define”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438197" cy="497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53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116"/>
            <a:ext cx="8229600" cy="1143000"/>
          </a:xfrm>
        </p:spPr>
        <p:txBody>
          <a:bodyPr/>
          <a:lstStyle/>
          <a:p>
            <a:r>
              <a:rPr lang="en-US" dirty="0" err="1" smtClean="0"/>
              <a:t>TypeLang</a:t>
            </a:r>
            <a:r>
              <a:rPr lang="en-US" dirty="0" smtClean="0"/>
              <a:t>: 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7004" y="1605039"/>
            <a:ext cx="8229600" cy="22046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4672" y="4294023"/>
            <a:ext cx="77760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Base Type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</a:t>
            </a:r>
            <a:r>
              <a:rPr lang="en-US" sz="2800" dirty="0" smtClean="0"/>
              <a:t>ecursively-defined </a:t>
            </a:r>
            <a:r>
              <a:rPr lang="en-US" sz="2800" dirty="0"/>
              <a:t>types, i.e. their definition makes use of other </a:t>
            </a:r>
            <a:r>
              <a:rPr lang="en-US" sz="2800" dirty="0" smtClean="0"/>
              <a:t>types: reference, function types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89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</a:t>
            </a:r>
            <a:r>
              <a:rPr lang="en-US" dirty="0" err="1" smtClean="0"/>
              <a:t>Typelang</a:t>
            </a:r>
            <a:r>
              <a:rPr lang="en-US" dirty="0" smtClean="0"/>
              <a:t>: which one is correct, which one </a:t>
            </a:r>
            <a:r>
              <a:rPr lang="en-US" smtClean="0"/>
              <a:t>is incorrect?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7" y="2068373"/>
            <a:ext cx="9206179" cy="4525963"/>
          </a:xfrm>
        </p:spPr>
        <p:txBody>
          <a:bodyPr>
            <a:normAutofit/>
          </a:bodyPr>
          <a:lstStyle/>
          <a:p>
            <a:r>
              <a:rPr lang="en-US" sz="2800" dirty="0"/>
              <a:t>$ (define pi : </a:t>
            </a:r>
            <a:r>
              <a:rPr lang="en-US" sz="2800" dirty="0" err="1"/>
              <a:t>num</a:t>
            </a:r>
            <a:r>
              <a:rPr lang="en-US" sz="2800" dirty="0"/>
              <a:t> 3.14159265359)</a:t>
            </a:r>
          </a:p>
          <a:p>
            <a:r>
              <a:rPr lang="pt-BR" sz="2800" dirty="0"/>
              <a:t>$ (define r : Ref num(ref : </a:t>
            </a:r>
            <a:r>
              <a:rPr lang="pt-BR" sz="2800" dirty="0" smtClean="0"/>
              <a:t>num 2</a:t>
            </a:r>
            <a:r>
              <a:rPr lang="pt-BR" sz="2800" dirty="0"/>
              <a:t>))</a:t>
            </a:r>
          </a:p>
          <a:p>
            <a:r>
              <a:rPr lang="en-US" sz="2800" dirty="0"/>
              <a:t>$ (define u : unit (free (ref : </a:t>
            </a:r>
            <a:r>
              <a:rPr lang="en-US" sz="2800" dirty="0" err="1" smtClean="0"/>
              <a:t>num</a:t>
            </a:r>
            <a:r>
              <a:rPr lang="en-US" sz="2800" dirty="0" smtClean="0"/>
              <a:t> 2</a:t>
            </a:r>
            <a:r>
              <a:rPr lang="en-US" sz="2800" dirty="0"/>
              <a:t>)))</a:t>
            </a:r>
          </a:p>
          <a:p>
            <a:r>
              <a:rPr lang="pt-BR" sz="2800" dirty="0"/>
              <a:t>$ (define iden : (num −&gt; num) (lambda (x : num) x</a:t>
            </a:r>
            <a:r>
              <a:rPr lang="pt-BR" sz="2800" dirty="0" smtClean="0"/>
              <a:t>))</a:t>
            </a:r>
          </a:p>
          <a:p>
            <a:r>
              <a:rPr lang="pt-BR" sz="2800" dirty="0"/>
              <a:t>$ (define id : (num −&gt; num) (lambda (x : (num −&gt; num)) x))</a:t>
            </a:r>
          </a:p>
          <a:p>
            <a:r>
              <a:rPr lang="en-US" sz="2800" dirty="0" smtClean="0"/>
              <a:t>$ </a:t>
            </a:r>
            <a:r>
              <a:rPr lang="en-US" sz="2800" dirty="0"/>
              <a:t>(define fi : </a:t>
            </a:r>
            <a:r>
              <a:rPr lang="en-US" sz="2800" dirty="0" err="1" smtClean="0"/>
              <a:t>num</a:t>
            </a:r>
            <a:r>
              <a:rPr lang="en-US" sz="2800" dirty="0" smtClean="0"/>
              <a:t> ”</a:t>
            </a:r>
            <a:r>
              <a:rPr lang="en-US" sz="2800" dirty="0"/>
              <a:t>Hello”)</a:t>
            </a:r>
          </a:p>
          <a:p>
            <a:r>
              <a:rPr lang="en-US" sz="2800" dirty="0"/>
              <a:t>$ (define f : Ref </a:t>
            </a:r>
            <a:r>
              <a:rPr lang="en-US" sz="2800" dirty="0" err="1"/>
              <a:t>num</a:t>
            </a:r>
            <a:r>
              <a:rPr lang="en-US" sz="2800" dirty="0"/>
              <a:t>(ref : bool #f))</a:t>
            </a:r>
          </a:p>
          <a:p>
            <a:r>
              <a:rPr lang="en-US" sz="2800" dirty="0"/>
              <a:t>$ (define t : unit (free (ref : bool #t)))</a:t>
            </a:r>
          </a:p>
        </p:txBody>
      </p:sp>
    </p:spTree>
    <p:extLst>
      <p:ext uri="{BB962C8B-B14F-4D97-AF65-F5344CB8AC3E}">
        <p14:creationId xmlns:p14="http://schemas.microsoft.com/office/powerpoint/2010/main" val="2835154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TypeChecking</a:t>
            </a:r>
            <a:r>
              <a:rPr lang="en-US" dirty="0" smtClean="0"/>
              <a:t> Rules for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417638"/>
            <a:ext cx="8791303" cy="532279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TypeLang</a:t>
            </a:r>
            <a:r>
              <a:rPr lang="en-US" dirty="0" smtClean="0"/>
              <a:t> assert </a:t>
            </a:r>
            <a:r>
              <a:rPr lang="en-US" dirty="0"/>
              <a:t>that all numeric values (</a:t>
            </a:r>
            <a:r>
              <a:rPr lang="en-US" dirty="0" smtClean="0"/>
              <a:t>constants) have </a:t>
            </a:r>
            <a:r>
              <a:rPr lang="en-US" dirty="0"/>
              <a:t>type </a:t>
            </a:r>
            <a:r>
              <a:rPr lang="en-US" b="1" dirty="0" err="1" smtClean="0"/>
              <a:t>num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Notation: </a:t>
            </a:r>
          </a:p>
          <a:p>
            <a:pPr marL="0" indent="0" algn="ctr">
              <a:buNone/>
            </a:pP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)</a:t>
            </a:r>
          </a:p>
          <a:p>
            <a:pPr marL="0" indent="0" algn="ctr">
              <a:buNone/>
            </a:pPr>
            <a:r>
              <a:rPr lang="en-US" dirty="0"/>
              <a:t>n : </a:t>
            </a:r>
            <a:r>
              <a:rPr lang="en-US" b="1" dirty="0" err="1" smtClean="0"/>
              <a:t>num</a:t>
            </a:r>
            <a:endParaRPr lang="en-US" b="1" dirty="0"/>
          </a:p>
          <a:p>
            <a:pPr marL="0" indent="0" algn="ctr">
              <a:buNone/>
            </a:pPr>
            <a:endParaRPr lang="en-US" dirty="0"/>
          </a:p>
          <a:p>
            <a:r>
              <a:rPr lang="en-US" dirty="0" smtClean="0"/>
              <a:t>Parts: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ame of the rules</a:t>
            </a:r>
          </a:p>
          <a:p>
            <a:pPr lvl="1"/>
            <a:r>
              <a:rPr lang="en-US" dirty="0" smtClean="0"/>
              <a:t>Before ‘:’ expression or program</a:t>
            </a:r>
          </a:p>
          <a:p>
            <a:pPr lvl="1"/>
            <a:r>
              <a:rPr lang="en-US" dirty="0" smtClean="0"/>
              <a:t>After ‘:’ type 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Reads: n has a type of </a:t>
            </a:r>
            <a:r>
              <a:rPr lang="en-US" b="1" dirty="0" err="1" smtClean="0"/>
              <a:t>num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110189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TypeChecking</a:t>
            </a:r>
            <a:r>
              <a:rPr lang="en-US" dirty="0" smtClean="0"/>
              <a:t> Rules for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417638"/>
            <a:ext cx="8791303" cy="4708842"/>
          </a:xfrm>
        </p:spPr>
        <p:txBody>
          <a:bodyPr>
            <a:normAutofit/>
          </a:bodyPr>
          <a:lstStyle/>
          <a:p>
            <a:r>
              <a:rPr lang="en-US" dirty="0" err="1" smtClean="0"/>
              <a:t>TypeLang</a:t>
            </a:r>
            <a:r>
              <a:rPr lang="en-US" dirty="0" smtClean="0"/>
              <a:t> assert </a:t>
            </a:r>
            <a:r>
              <a:rPr lang="en-US" dirty="0"/>
              <a:t>that all </a:t>
            </a:r>
            <a:r>
              <a:rPr lang="en-US" dirty="0" smtClean="0"/>
              <a:t>Boolean values </a:t>
            </a:r>
            <a:r>
              <a:rPr lang="en-US" dirty="0"/>
              <a:t>(</a:t>
            </a:r>
            <a:r>
              <a:rPr lang="en-US" dirty="0" smtClean="0"/>
              <a:t>constants) have </a:t>
            </a:r>
            <a:r>
              <a:rPr lang="en-US" dirty="0"/>
              <a:t>type </a:t>
            </a:r>
            <a:r>
              <a:rPr lang="en-US" b="1" dirty="0" smtClean="0"/>
              <a:t>bool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Notation: </a:t>
            </a:r>
          </a:p>
          <a:p>
            <a:pPr marL="0" indent="0" algn="ctr">
              <a:buNone/>
            </a:pP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)</a:t>
            </a:r>
          </a:p>
          <a:p>
            <a:pPr marL="0" indent="0" algn="ctr">
              <a:buNone/>
            </a:pPr>
            <a:r>
              <a:rPr lang="en-US" dirty="0"/>
              <a:t>n : </a:t>
            </a:r>
            <a:r>
              <a:rPr lang="en-US" b="1" dirty="0" smtClean="0"/>
              <a:t>bool</a:t>
            </a:r>
            <a:endParaRPr lang="en-US" b="1" dirty="0"/>
          </a:p>
          <a:p>
            <a:pPr marL="0" indent="0" algn="ctr">
              <a:buNone/>
            </a:pPr>
            <a:endParaRPr lang="en-US" dirty="0"/>
          </a:p>
          <a:p>
            <a:r>
              <a:rPr lang="en-US" dirty="0" smtClean="0"/>
              <a:t>Reads: n has a type of </a:t>
            </a:r>
            <a:r>
              <a:rPr lang="en-US" b="1" dirty="0" smtClean="0"/>
              <a:t>bool</a:t>
            </a:r>
          </a:p>
        </p:txBody>
      </p:sp>
    </p:spTree>
    <p:extLst>
      <p:ext uri="{BB962C8B-B14F-4D97-AF65-F5344CB8AC3E}">
        <p14:creationId xmlns:p14="http://schemas.microsoft.com/office/powerpoint/2010/main" val="1450385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Atomic: no subexpressions </a:t>
            </a:r>
          </a:p>
          <a:p>
            <a:pPr marL="0" indent="0">
              <a:buNone/>
            </a:pPr>
            <a:r>
              <a:rPr lang="en-US" dirty="0" smtClean="0"/>
              <a:t>		(</a:t>
            </a:r>
            <a:r>
              <a:rPr lang="en-US" dirty="0" err="1"/>
              <a:t>NumExp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NumExp</a:t>
            </a:r>
            <a:r>
              <a:rPr lang="en-US" dirty="0"/>
              <a:t> n) : </a:t>
            </a:r>
            <a:r>
              <a:rPr lang="en-US" b="1" dirty="0" err="1" smtClean="0"/>
              <a:t>num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Producer:  produce the expression – promise to produce type </a:t>
            </a:r>
            <a:r>
              <a:rPr lang="en-US" b="1" dirty="0" err="1" smtClean="0"/>
              <a:t>num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Consumer: use this expression – expect type </a:t>
            </a:r>
            <a:r>
              <a:rPr lang="en-US" b="1" dirty="0" err="1" smtClean="0"/>
              <a:t>num</a:t>
            </a:r>
            <a:endParaRPr lang="en-US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TypeChecking</a:t>
            </a:r>
            <a:r>
              <a:rPr lang="en-US" dirty="0" smtClean="0"/>
              <a:t> Rules for Atomic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6515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TypeChecking</a:t>
            </a:r>
            <a:r>
              <a:rPr lang="en-US" dirty="0" smtClean="0"/>
              <a:t> for Compound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</a:t>
            </a:r>
            <a:r>
              <a:rPr lang="en-US" dirty="0"/>
              <a:t>assertion: if subexpressions of the addition expression </a:t>
            </a:r>
            <a:r>
              <a:rPr lang="en-US" dirty="0" smtClean="0"/>
              <a:t>always produce </a:t>
            </a:r>
            <a:r>
              <a:rPr lang="en-US" dirty="0"/>
              <a:t>values of type </a:t>
            </a:r>
            <a:r>
              <a:rPr lang="en-US" b="1" dirty="0" err="1"/>
              <a:t>num</a:t>
            </a:r>
            <a:r>
              <a:rPr lang="en-US" dirty="0"/>
              <a:t>, then the </a:t>
            </a:r>
            <a:r>
              <a:rPr lang="en-US" dirty="0" smtClean="0"/>
              <a:t>addition expression </a:t>
            </a:r>
            <a:r>
              <a:rPr lang="en-US" dirty="0"/>
              <a:t>will produce </a:t>
            </a:r>
            <a:r>
              <a:rPr lang="en-US" dirty="0" smtClean="0"/>
              <a:t>a value </a:t>
            </a:r>
            <a:r>
              <a:rPr lang="en-US" dirty="0"/>
              <a:t>of type </a:t>
            </a:r>
            <a:r>
              <a:rPr lang="en-US" b="1" dirty="0"/>
              <a:t>num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subexpressions </a:t>
            </a:r>
            <a:r>
              <a:rPr lang="en-US" dirty="0" smtClean="0"/>
              <a:t>e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have </a:t>
            </a:r>
            <a:r>
              <a:rPr lang="en-US" dirty="0" smtClean="0"/>
              <a:t>type </a:t>
            </a:r>
            <a:r>
              <a:rPr lang="en-US" b="1" dirty="0" err="1" smtClean="0"/>
              <a:t>num</a:t>
            </a:r>
            <a:r>
              <a:rPr lang="en-US" dirty="0"/>
              <a:t>, then the expression (</a:t>
            </a:r>
            <a:r>
              <a:rPr lang="en-US" dirty="0" err="1"/>
              <a:t>AddExp</a:t>
            </a:r>
            <a:r>
              <a:rPr lang="en-US" dirty="0"/>
              <a:t> e</a:t>
            </a:r>
            <a:r>
              <a:rPr lang="en-US" baseline="-25000" dirty="0"/>
              <a:t>0</a:t>
            </a:r>
            <a:r>
              <a:rPr lang="en-US" dirty="0"/>
              <a:t> , e</a:t>
            </a:r>
            <a:r>
              <a:rPr lang="en-US" baseline="-25000" dirty="0"/>
              <a:t>1</a:t>
            </a:r>
            <a:r>
              <a:rPr lang="en-US" dirty="0"/>
              <a:t> , . . . , </a:t>
            </a:r>
            <a:r>
              <a:rPr lang="en-US" dirty="0" err="1"/>
              <a:t>e</a:t>
            </a:r>
            <a:r>
              <a:rPr lang="en-US" baseline="-25000" dirty="0" err="1"/>
              <a:t>n</a:t>
            </a:r>
            <a:r>
              <a:rPr lang="en-US" dirty="0"/>
              <a:t>) will have type </a:t>
            </a:r>
            <a:r>
              <a:rPr lang="en-US" b="1" dirty="0" err="1"/>
              <a:t>num</a:t>
            </a:r>
            <a:r>
              <a:rPr lang="en-US" b="1" dirty="0"/>
              <a:t> </a:t>
            </a:r>
            <a:r>
              <a:rPr lang="en-US" dirty="0"/>
              <a:t>also</a:t>
            </a:r>
          </a:p>
        </p:txBody>
      </p:sp>
      <p:pic>
        <p:nvPicPr>
          <p:cNvPr id="4" name="Picture 3" descr="examples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230" y="3194146"/>
            <a:ext cx="3840084" cy="111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71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TypeChecking</a:t>
            </a:r>
            <a:r>
              <a:rPr lang="en-US" dirty="0" smtClean="0"/>
              <a:t> for Compound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3708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This </a:t>
            </a:r>
            <a:r>
              <a:rPr lang="en-US" dirty="0" err="1"/>
              <a:t>typechecking</a:t>
            </a:r>
            <a:r>
              <a:rPr lang="en-US" dirty="0"/>
              <a:t> rule establishes a contract between producers of </a:t>
            </a:r>
            <a:r>
              <a:rPr lang="en-US" dirty="0" smtClean="0"/>
              <a:t>values in </a:t>
            </a:r>
            <a:r>
              <a:rPr lang="en-US" dirty="0"/>
              <a:t>this context (expressions e</a:t>
            </a:r>
            <a:r>
              <a:rPr lang="en-US" baseline="-25000" dirty="0"/>
              <a:t>0</a:t>
            </a:r>
            <a:r>
              <a:rPr lang="en-US" dirty="0"/>
              <a:t>, e</a:t>
            </a:r>
            <a:r>
              <a:rPr lang="en-US" baseline="-25000" dirty="0"/>
              <a:t>1</a:t>
            </a:r>
            <a:r>
              <a:rPr lang="en-US" dirty="0"/>
              <a:t>, . . . , </a:t>
            </a:r>
            <a:r>
              <a:rPr lang="en-US" dirty="0" err="1"/>
              <a:t>e</a:t>
            </a:r>
            <a:r>
              <a:rPr lang="en-US" baseline="-25000" dirty="0" err="1"/>
              <a:t>n</a:t>
            </a:r>
            <a:r>
              <a:rPr lang="en-US" dirty="0"/>
              <a:t>) and the consumer of these </a:t>
            </a:r>
            <a:r>
              <a:rPr lang="en-US" dirty="0" smtClean="0"/>
              <a:t>values (</a:t>
            </a:r>
            <a:r>
              <a:rPr lang="en-US" dirty="0"/>
              <a:t>the addition expression).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also clearly states the conditions under </a:t>
            </a:r>
            <a:r>
              <a:rPr lang="en-US" dirty="0" smtClean="0"/>
              <a:t>which the </a:t>
            </a:r>
            <a:r>
              <a:rPr lang="en-US" dirty="0"/>
              <a:t>addition expression is going to produce a numerical value.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Notice that the </a:t>
            </a:r>
            <a:r>
              <a:rPr lang="en-US" dirty="0"/>
              <a:t>rule does not mention situations where expressions e</a:t>
            </a:r>
            <a:r>
              <a:rPr lang="en-US" baseline="-25000" dirty="0"/>
              <a:t>0</a:t>
            </a:r>
            <a:r>
              <a:rPr lang="en-US" dirty="0"/>
              <a:t>, e</a:t>
            </a:r>
            <a:r>
              <a:rPr lang="en-US" baseline="-25000" dirty="0"/>
              <a:t>1</a:t>
            </a:r>
            <a:r>
              <a:rPr lang="en-US" dirty="0"/>
              <a:t>, . . . , </a:t>
            </a:r>
            <a:r>
              <a:rPr lang="en-US" dirty="0" err="1"/>
              <a:t>e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  <a:r>
              <a:rPr lang="en-US" dirty="0" smtClean="0"/>
              <a:t>might produce </a:t>
            </a:r>
            <a:r>
              <a:rPr lang="en-US" dirty="0"/>
              <a:t>a dynamic error. </a:t>
            </a:r>
            <a:r>
              <a:rPr lang="en-US" dirty="0" smtClean="0"/>
              <a:t> If expressions e</a:t>
            </a:r>
            <a:r>
              <a:rPr lang="en-US" baseline="-25000" dirty="0" smtClean="0"/>
              <a:t>0</a:t>
            </a:r>
            <a:r>
              <a:rPr lang="en-US" dirty="0"/>
              <a:t>, e</a:t>
            </a:r>
            <a:r>
              <a:rPr lang="en-US" baseline="-25000" dirty="0"/>
              <a:t>1</a:t>
            </a:r>
            <a:r>
              <a:rPr lang="en-US" dirty="0"/>
              <a:t>, . . . , </a:t>
            </a:r>
            <a:r>
              <a:rPr lang="en-US" dirty="0" err="1"/>
              <a:t>e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r>
              <a:rPr lang="en-US" dirty="0"/>
              <a:t>fail to produce a numerical value the addition </a:t>
            </a:r>
            <a:r>
              <a:rPr lang="en-US" dirty="0" smtClean="0"/>
              <a:t>expression provides </a:t>
            </a:r>
            <a:r>
              <a:rPr lang="en-US" dirty="0"/>
              <a:t>no guarantees.</a:t>
            </a:r>
          </a:p>
        </p:txBody>
      </p:sp>
    </p:spTree>
    <p:extLst>
      <p:ext uri="{BB962C8B-B14F-4D97-AF65-F5344CB8AC3E}">
        <p14:creationId xmlns:p14="http://schemas.microsoft.com/office/powerpoint/2010/main" val="38838301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Environment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Typing environment </a:t>
            </a:r>
            <a:r>
              <a:rPr lang="en-US" dirty="0" smtClean="0"/>
              <a:t>(or type environment)</a:t>
            </a:r>
          </a:p>
          <a:p>
            <a:pPr lvl="1"/>
            <a:r>
              <a:rPr lang="en-US" dirty="0" err="1"/>
              <a:t>tenv</a:t>
            </a:r>
            <a:r>
              <a:rPr lang="en-US" dirty="0"/>
              <a:t> |- should be read as assuming the type environment </a:t>
            </a:r>
            <a:r>
              <a:rPr lang="en-US" dirty="0" err="1"/>
              <a:t>tenv</a:t>
            </a:r>
            <a:r>
              <a:rPr lang="en-US" dirty="0"/>
              <a:t>, the expression e has type </a:t>
            </a:r>
            <a:r>
              <a:rPr lang="en-US" dirty="0" smtClean="0"/>
              <a:t>t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A record of the types of free variables during the processing of program fragments</a:t>
            </a:r>
          </a:p>
          <a:p>
            <a:pPr lvl="1"/>
            <a:r>
              <a:rPr lang="en-US" dirty="0" smtClean="0"/>
              <a:t>In compiler it is just a symbol table</a:t>
            </a:r>
          </a:p>
          <a:p>
            <a:pPr lvl="1"/>
            <a:r>
              <a:rPr lang="en-US" dirty="0" smtClean="0"/>
              <a:t>Γ |- M : A, M has type A in static typing environment Γ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Type is a property of program constructs such as expressions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</a:t>
            </a:r>
            <a:r>
              <a:rPr lang="en-US" dirty="0" smtClean="0"/>
              <a:t>defines </a:t>
            </a:r>
            <a:r>
              <a:rPr lang="en-US" dirty="0"/>
              <a:t>a set of values (range of variables) and a set of </a:t>
            </a:r>
            <a:r>
              <a:rPr lang="en-US" dirty="0" smtClean="0"/>
              <a:t>operations  on </a:t>
            </a:r>
            <a:r>
              <a:rPr lang="en-US" dirty="0"/>
              <a:t>those values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Classes </a:t>
            </a:r>
            <a:r>
              <a:rPr lang="en-US" dirty="0"/>
              <a:t>are one instantiation of the modern notion of the </a:t>
            </a:r>
            <a:r>
              <a:rPr lang="en-US" dirty="0" smtClean="0"/>
              <a:t>type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fields </a:t>
            </a:r>
            <a:r>
              <a:rPr lang="en-US" dirty="0"/>
              <a:t>and methods of a Java class are meant to correspond to </a:t>
            </a:r>
            <a:r>
              <a:rPr lang="en-US" dirty="0" smtClean="0"/>
              <a:t>values and </a:t>
            </a:r>
            <a:r>
              <a:rPr lang="en-US" dirty="0"/>
              <a:t>operations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916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environment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Notations</a:t>
            </a:r>
          </a:p>
          <a:p>
            <a:pPr lvl="1"/>
            <a:r>
              <a:rPr lang="en-US" dirty="0" smtClean="0"/>
              <a:t>M : A	</a:t>
            </a:r>
            <a:r>
              <a:rPr lang="en-US" i="1" dirty="0" smtClean="0"/>
              <a:t>has-type</a:t>
            </a:r>
          </a:p>
          <a:p>
            <a:pPr lvl="1"/>
            <a:r>
              <a:rPr lang="en-US" dirty="0" smtClean="0"/>
              <a:t>A &lt;: B	</a:t>
            </a:r>
            <a:r>
              <a:rPr lang="en-US" i="1" dirty="0" smtClean="0"/>
              <a:t>subtype-of</a:t>
            </a:r>
          </a:p>
          <a:p>
            <a:pPr lvl="1"/>
            <a:r>
              <a:rPr lang="en-US" dirty="0" smtClean="0"/>
              <a:t>A = B	</a:t>
            </a:r>
            <a:r>
              <a:rPr lang="en-US" i="1" dirty="0" smtClean="0"/>
              <a:t>type equivalence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8483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environment (in </a:t>
            </a:r>
            <a:r>
              <a:rPr lang="en-US" dirty="0" err="1" smtClean="0"/>
              <a:t>Varlang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What should be the value of a variable x?</a:t>
            </a:r>
          </a:p>
          <a:p>
            <a:r>
              <a:rPr lang="en-US" dirty="0" smtClean="0"/>
              <a:t>Similarly, type environment</a:t>
            </a:r>
          </a:p>
          <a:p>
            <a:pPr lvl="1"/>
            <a:r>
              <a:rPr lang="en-US" dirty="0" smtClean="0"/>
              <a:t>Defines the surrounding context</a:t>
            </a:r>
          </a:p>
          <a:p>
            <a:pPr lvl="1"/>
            <a:r>
              <a:rPr lang="en-US" dirty="0" smtClean="0"/>
              <a:t>What should be the type of a variable?</a:t>
            </a:r>
          </a:p>
          <a:p>
            <a:pPr lvl="1"/>
            <a:r>
              <a:rPr lang="en-US" dirty="0" smtClean="0"/>
              <a:t>Map that provides operation to lookup the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851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TypeChecking</a:t>
            </a:r>
            <a:r>
              <a:rPr lang="en-US" dirty="0" smtClean="0"/>
              <a:t> for Compound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</a:t>
            </a:r>
            <a:r>
              <a:rPr lang="en-US" dirty="0"/>
              <a:t>assertion: if subexpressions of the addition expression </a:t>
            </a:r>
            <a:r>
              <a:rPr lang="en-US" dirty="0" smtClean="0"/>
              <a:t>always produce </a:t>
            </a:r>
            <a:r>
              <a:rPr lang="en-US" dirty="0"/>
              <a:t>values of type </a:t>
            </a:r>
            <a:r>
              <a:rPr lang="en-US" b="1" dirty="0" err="1"/>
              <a:t>num</a:t>
            </a:r>
            <a:r>
              <a:rPr lang="en-US" dirty="0"/>
              <a:t>, then the </a:t>
            </a:r>
            <a:r>
              <a:rPr lang="en-US" dirty="0" smtClean="0"/>
              <a:t>addition expression </a:t>
            </a:r>
            <a:r>
              <a:rPr lang="en-US" dirty="0"/>
              <a:t>will produce </a:t>
            </a:r>
            <a:r>
              <a:rPr lang="en-US" dirty="0" smtClean="0"/>
              <a:t>a value </a:t>
            </a:r>
            <a:r>
              <a:rPr lang="en-US" dirty="0"/>
              <a:t>of type </a:t>
            </a:r>
            <a:r>
              <a:rPr lang="en-US" b="1" dirty="0"/>
              <a:t>num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subexpressions </a:t>
            </a:r>
            <a:r>
              <a:rPr lang="en-US" dirty="0" smtClean="0"/>
              <a:t>e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have </a:t>
            </a:r>
            <a:r>
              <a:rPr lang="en-US" dirty="0" smtClean="0"/>
              <a:t>type </a:t>
            </a:r>
            <a:r>
              <a:rPr lang="en-US" b="1" dirty="0" err="1" smtClean="0"/>
              <a:t>num</a:t>
            </a:r>
            <a:r>
              <a:rPr lang="en-US" dirty="0"/>
              <a:t>, then the expression (</a:t>
            </a:r>
            <a:r>
              <a:rPr lang="en-US" dirty="0" err="1"/>
              <a:t>AddExp</a:t>
            </a:r>
            <a:r>
              <a:rPr lang="en-US" dirty="0"/>
              <a:t> e</a:t>
            </a:r>
            <a:r>
              <a:rPr lang="en-US" baseline="-25000" dirty="0"/>
              <a:t>0</a:t>
            </a:r>
            <a:r>
              <a:rPr lang="en-US" dirty="0"/>
              <a:t> , e</a:t>
            </a:r>
            <a:r>
              <a:rPr lang="en-US" baseline="-25000" dirty="0"/>
              <a:t>1</a:t>
            </a:r>
            <a:r>
              <a:rPr lang="en-US" dirty="0"/>
              <a:t> , . . . , </a:t>
            </a:r>
            <a:r>
              <a:rPr lang="en-US" dirty="0" err="1"/>
              <a:t>e</a:t>
            </a:r>
            <a:r>
              <a:rPr lang="en-US" baseline="-25000" dirty="0" err="1"/>
              <a:t>n</a:t>
            </a:r>
            <a:r>
              <a:rPr lang="en-US" dirty="0"/>
              <a:t>) will have type </a:t>
            </a:r>
            <a:r>
              <a:rPr lang="en-US" b="1" dirty="0" err="1"/>
              <a:t>num</a:t>
            </a:r>
            <a:r>
              <a:rPr lang="en-US" b="1" dirty="0"/>
              <a:t> </a:t>
            </a:r>
            <a:r>
              <a:rPr lang="en-US" dirty="0"/>
              <a:t>also</a:t>
            </a:r>
          </a:p>
        </p:txBody>
      </p:sp>
      <p:pic>
        <p:nvPicPr>
          <p:cNvPr id="4" name="Picture 3" descr="examples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230" y="3194146"/>
            <a:ext cx="3840084" cy="111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194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TypeChecking</a:t>
            </a:r>
            <a:r>
              <a:rPr lang="en-US" dirty="0" smtClean="0"/>
              <a:t> for Compound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3708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This </a:t>
            </a:r>
            <a:r>
              <a:rPr lang="en-US" dirty="0" err="1"/>
              <a:t>typechecking</a:t>
            </a:r>
            <a:r>
              <a:rPr lang="en-US" dirty="0"/>
              <a:t> rule establishes a contract between producers of </a:t>
            </a:r>
            <a:r>
              <a:rPr lang="en-US" dirty="0" smtClean="0"/>
              <a:t>values in </a:t>
            </a:r>
            <a:r>
              <a:rPr lang="en-US" dirty="0"/>
              <a:t>this context (expressions e</a:t>
            </a:r>
            <a:r>
              <a:rPr lang="en-US" baseline="-25000" dirty="0"/>
              <a:t>0</a:t>
            </a:r>
            <a:r>
              <a:rPr lang="en-US" dirty="0"/>
              <a:t>, e</a:t>
            </a:r>
            <a:r>
              <a:rPr lang="en-US" baseline="-25000" dirty="0"/>
              <a:t>1</a:t>
            </a:r>
            <a:r>
              <a:rPr lang="en-US" dirty="0"/>
              <a:t>, . . . , </a:t>
            </a:r>
            <a:r>
              <a:rPr lang="en-US" dirty="0" err="1"/>
              <a:t>e</a:t>
            </a:r>
            <a:r>
              <a:rPr lang="en-US" baseline="-25000" dirty="0" err="1"/>
              <a:t>n</a:t>
            </a:r>
            <a:r>
              <a:rPr lang="en-US" dirty="0"/>
              <a:t>) and the consumer of these </a:t>
            </a:r>
            <a:r>
              <a:rPr lang="en-US" dirty="0" smtClean="0"/>
              <a:t>values (</a:t>
            </a:r>
            <a:r>
              <a:rPr lang="en-US" dirty="0"/>
              <a:t>the addition expression).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also clearly states the conditions under </a:t>
            </a:r>
            <a:r>
              <a:rPr lang="en-US" dirty="0" smtClean="0"/>
              <a:t>which the </a:t>
            </a:r>
            <a:r>
              <a:rPr lang="en-US" dirty="0"/>
              <a:t>addition expression is going to produce a numerical value.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Notice that the </a:t>
            </a:r>
            <a:r>
              <a:rPr lang="en-US" dirty="0"/>
              <a:t>rule does not mention situations where expressions e</a:t>
            </a:r>
            <a:r>
              <a:rPr lang="en-US" baseline="-25000" dirty="0"/>
              <a:t>0</a:t>
            </a:r>
            <a:r>
              <a:rPr lang="en-US" dirty="0"/>
              <a:t>, e</a:t>
            </a:r>
            <a:r>
              <a:rPr lang="en-US" baseline="-25000" dirty="0"/>
              <a:t>1</a:t>
            </a:r>
            <a:r>
              <a:rPr lang="en-US" dirty="0"/>
              <a:t>, . . . , </a:t>
            </a:r>
            <a:r>
              <a:rPr lang="en-US" dirty="0" err="1"/>
              <a:t>e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  <a:r>
              <a:rPr lang="en-US" dirty="0" smtClean="0"/>
              <a:t>might produce </a:t>
            </a:r>
            <a:r>
              <a:rPr lang="en-US" dirty="0"/>
              <a:t>a dynamic error. </a:t>
            </a:r>
            <a:r>
              <a:rPr lang="en-US" dirty="0" smtClean="0"/>
              <a:t> If expressions e</a:t>
            </a:r>
            <a:r>
              <a:rPr lang="en-US" baseline="-25000" dirty="0" smtClean="0"/>
              <a:t>0</a:t>
            </a:r>
            <a:r>
              <a:rPr lang="en-US" dirty="0"/>
              <a:t>, e</a:t>
            </a:r>
            <a:r>
              <a:rPr lang="en-US" baseline="-25000" dirty="0"/>
              <a:t>1</a:t>
            </a:r>
            <a:r>
              <a:rPr lang="en-US" dirty="0"/>
              <a:t>, . . . , </a:t>
            </a:r>
            <a:r>
              <a:rPr lang="en-US" dirty="0" err="1"/>
              <a:t>e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r>
              <a:rPr lang="en-US" dirty="0"/>
              <a:t>fail to produce a numerical value the addition </a:t>
            </a:r>
            <a:r>
              <a:rPr lang="en-US" dirty="0" smtClean="0"/>
              <a:t>expression provides </a:t>
            </a:r>
            <a:r>
              <a:rPr lang="en-US" dirty="0"/>
              <a:t>no guarantees.</a:t>
            </a:r>
          </a:p>
        </p:txBody>
      </p:sp>
    </p:spTree>
    <p:extLst>
      <p:ext uri="{BB962C8B-B14F-4D97-AF65-F5344CB8AC3E}">
        <p14:creationId xmlns:p14="http://schemas.microsoft.com/office/powerpoint/2010/main" val="12675490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8646"/>
            <a:ext cx="8686800" cy="1554162"/>
          </a:xfrm>
        </p:spPr>
        <p:txBody>
          <a:bodyPr>
            <a:normAutofit/>
          </a:bodyPr>
          <a:lstStyle/>
          <a:p>
            <a:r>
              <a:rPr lang="en-US" sz="4000" dirty="0"/>
              <a:t>Typing </a:t>
            </a:r>
            <a:r>
              <a:rPr lang="en-US" sz="4000" dirty="0" err="1" smtClean="0"/>
              <a:t>MultExp</a:t>
            </a:r>
            <a:r>
              <a:rPr lang="en-US" sz="4000" dirty="0"/>
              <a:t>, </a:t>
            </a:r>
            <a:r>
              <a:rPr lang="en-US" sz="4000" dirty="0" err="1"/>
              <a:t>SubExp</a:t>
            </a:r>
            <a:r>
              <a:rPr lang="en-US" sz="4000" dirty="0"/>
              <a:t>, </a:t>
            </a:r>
            <a:r>
              <a:rPr lang="en-US" sz="4000" dirty="0" smtClean="0"/>
              <a:t>and </a:t>
            </a:r>
            <a:r>
              <a:rPr lang="en-US" sz="4000" dirty="0" err="1" smtClean="0"/>
              <a:t>DivExp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examples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60" y="1600200"/>
            <a:ext cx="5242279" cy="394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Rethink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is an example of a situation where the </a:t>
            </a:r>
            <a:r>
              <a:rPr lang="en-US" dirty="0" smtClean="0"/>
              <a:t>type system  </a:t>
            </a:r>
            <a:r>
              <a:rPr lang="en-US" dirty="0" smtClean="0"/>
              <a:t>being </a:t>
            </a:r>
            <a:r>
              <a:rPr lang="en-US" dirty="0"/>
              <a:t>developed is insufficient to detect and remove certain </a:t>
            </a:r>
            <a:r>
              <a:rPr lang="en-US" dirty="0" smtClean="0"/>
              <a:t>classes of </a:t>
            </a:r>
            <a:r>
              <a:rPr lang="en-US" dirty="0"/>
              <a:t>errors, e.g. the divide-by-zero errors</a:t>
            </a:r>
            <a:r>
              <a:rPr lang="en-US" dirty="0" smtClean="0"/>
              <a:t>. How to modify it?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119" y="4429669"/>
            <a:ext cx="48577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077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should be the type of a variable expression x?</a:t>
            </a:r>
          </a:p>
          <a:p>
            <a:r>
              <a:rPr lang="en-US" dirty="0" smtClean="0"/>
              <a:t>What should be a </a:t>
            </a:r>
            <a:r>
              <a:rPr lang="en-US" dirty="0" err="1" smtClean="0"/>
              <a:t>typechecking</a:t>
            </a:r>
            <a:r>
              <a:rPr lang="en-US" dirty="0" smtClean="0"/>
              <a:t> rule for a variable expression?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w.r.t</a:t>
            </a:r>
            <a:r>
              <a:rPr lang="en-US" dirty="0" smtClean="0"/>
              <a:t> </a:t>
            </a:r>
            <a:r>
              <a:rPr lang="en-US" b="1" dirty="0" smtClean="0"/>
              <a:t>Type Environment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74773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Environment</a:t>
            </a:r>
            <a:endParaRPr lang="en-US" dirty="0"/>
          </a:p>
        </p:txBody>
      </p:sp>
      <p:pic>
        <p:nvPicPr>
          <p:cNvPr id="4" name="Content Placeholder 3" descr="typeenv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3123" b="-731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38180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Typechecking</a:t>
            </a:r>
            <a:r>
              <a:rPr lang="en-US" dirty="0" smtClean="0"/>
              <a:t> rule for </a:t>
            </a:r>
            <a:r>
              <a:rPr lang="en-US" dirty="0" err="1" smtClean="0"/>
              <a:t>VarExp</a:t>
            </a:r>
            <a:endParaRPr lang="en-US" dirty="0"/>
          </a:p>
        </p:txBody>
      </p:sp>
      <p:pic>
        <p:nvPicPr>
          <p:cNvPr id="4" name="Content Placeholder 3" descr="varexprule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398" t="-52219" r="-71041" b="-234344"/>
          <a:stretch/>
        </p:blipFill>
        <p:spPr>
          <a:xfrm>
            <a:off x="-416306" y="1730829"/>
            <a:ext cx="9560306" cy="5257800"/>
          </a:xfrm>
        </p:spPr>
      </p:pic>
    </p:spTree>
    <p:extLst>
      <p:ext uri="{BB962C8B-B14F-4D97-AF65-F5344CB8AC3E}">
        <p14:creationId xmlns:p14="http://schemas.microsoft.com/office/powerpoint/2010/main" val="17048962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</a:t>
            </a:r>
            <a:r>
              <a:rPr lang="en-US" dirty="0"/>
              <a:t>E</a:t>
            </a:r>
            <a:r>
              <a:rPr lang="en-US" dirty="0" smtClean="0"/>
              <a:t>nvironment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examples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39" y="1523657"/>
            <a:ext cx="4008319" cy="30523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4951960"/>
            <a:ext cx="85169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type environment doesn’t play a major role because values produced (and thus types) of these expressions are not dependent on the context.</a:t>
            </a:r>
          </a:p>
        </p:txBody>
      </p:sp>
    </p:spTree>
    <p:extLst>
      <p:ext uri="{BB962C8B-B14F-4D97-AF65-F5344CB8AC3E}">
        <p14:creationId xmlns:p14="http://schemas.microsoft.com/office/powerpoint/2010/main" val="410765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as a Contract or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Contract/specification: agreement between two entities </a:t>
            </a:r>
          </a:p>
          <a:p>
            <a:pPr lvl="1"/>
            <a:r>
              <a:rPr lang="en-US" dirty="0" smtClean="0"/>
              <a:t>Procedure: e.g., parameter should be a function</a:t>
            </a:r>
          </a:p>
          <a:p>
            <a:pPr lvl="1"/>
            <a:r>
              <a:rPr lang="en-US" dirty="0" smtClean="0"/>
              <a:t>Client that calls the procedure needs to follow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Specification </a:t>
            </a:r>
          </a:p>
          <a:p>
            <a:pPr lvl="1"/>
            <a:r>
              <a:rPr lang="en-US" dirty="0" smtClean="0"/>
              <a:t>Ultra lightweight: type</a:t>
            </a:r>
          </a:p>
          <a:p>
            <a:pPr lvl="1"/>
            <a:r>
              <a:rPr lang="en-US" dirty="0" smtClean="0"/>
              <a:t>Lightweight annotations: JML</a:t>
            </a:r>
          </a:p>
          <a:p>
            <a:pPr lvl="1"/>
            <a:r>
              <a:rPr lang="en-US" dirty="0" smtClean="0"/>
              <a:t>Full mathematical formalism: Z, alloy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9021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Environment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type </a:t>
            </a:r>
            <a:r>
              <a:rPr lang="en-US" dirty="0"/>
              <a:t>environment used to perform </a:t>
            </a:r>
            <a:r>
              <a:rPr lang="en-US" dirty="0" err="1"/>
              <a:t>typechecking</a:t>
            </a:r>
            <a:r>
              <a:rPr lang="en-US" dirty="0"/>
              <a:t> of </a:t>
            </a:r>
            <a:r>
              <a:rPr lang="en-US" dirty="0" smtClean="0"/>
              <a:t>subexpressions is </a:t>
            </a:r>
            <a:r>
              <a:rPr lang="en-US" dirty="0"/>
              <a:t>the same as that of the addition </a:t>
            </a:r>
            <a:r>
              <a:rPr lang="en-US" dirty="0" smtClean="0"/>
              <a:t>expression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variables </a:t>
            </a:r>
            <a:r>
              <a:rPr lang="en-US" dirty="0"/>
              <a:t>and their types stored in the type environment are not </a:t>
            </a:r>
            <a:r>
              <a:rPr lang="en-US" dirty="0" smtClean="0"/>
              <a:t>affected</a:t>
            </a:r>
            <a:r>
              <a:rPr lang="en-US" dirty="0"/>
              <a:t> </a:t>
            </a:r>
            <a:r>
              <a:rPr lang="en-US" dirty="0" smtClean="0"/>
              <a:t>by </a:t>
            </a:r>
            <a:r>
              <a:rPr lang="en-US" dirty="0"/>
              <a:t>the addition </a:t>
            </a:r>
            <a:r>
              <a:rPr lang="en-US" dirty="0" smtClean="0"/>
              <a:t>expression</a:t>
            </a:r>
            <a:endParaRPr lang="en-US" dirty="0"/>
          </a:p>
        </p:txBody>
      </p:sp>
      <p:pic>
        <p:nvPicPr>
          <p:cNvPr id="4" name="Picture 3" descr="examples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388" y="1345792"/>
            <a:ext cx="4933223" cy="142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774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</a:t>
            </a:r>
            <a:r>
              <a:rPr lang="en-US" dirty="0" err="1" smtClean="0"/>
              <a:t>LetExp</a:t>
            </a:r>
            <a:endParaRPr lang="en-US" dirty="0"/>
          </a:p>
        </p:txBody>
      </p:sp>
      <p:pic>
        <p:nvPicPr>
          <p:cNvPr id="6" name="Content Placeholder 5" descr="letexp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640" b="-741188"/>
          <a:stretch/>
        </p:blipFill>
        <p:spPr/>
      </p:pic>
      <p:pic>
        <p:nvPicPr>
          <p:cNvPr id="7" name="Picture 6" descr="letexamp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35" y="2966579"/>
            <a:ext cx="2046295" cy="13676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3835" y="2416004"/>
            <a:ext cx="7968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Typelang</a:t>
            </a:r>
            <a:r>
              <a:rPr lang="en-US" dirty="0" smtClean="0"/>
              <a:t> requires that programmer specify types of identifiers in let expression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77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</a:t>
            </a:r>
            <a:r>
              <a:rPr lang="en-US" dirty="0" err="1" smtClean="0"/>
              <a:t>LetExp</a:t>
            </a:r>
            <a:endParaRPr lang="en-US" dirty="0"/>
          </a:p>
        </p:txBody>
      </p:sp>
      <p:pic>
        <p:nvPicPr>
          <p:cNvPr id="5" name="Content Placeholder 4" descr="letadd1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-20324" r="-281492" b="-157285"/>
          <a:stretch/>
        </p:blipFill>
        <p:spPr/>
      </p:pic>
      <p:sp>
        <p:nvSpPr>
          <p:cNvPr id="6" name="TextBox 5"/>
          <p:cNvSpPr txBox="1"/>
          <p:nvPr/>
        </p:nvSpPr>
        <p:spPr>
          <a:xfrm>
            <a:off x="4058631" y="1794746"/>
            <a:ext cx="392058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Declares two variables x and y with values 2 and 5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Establishes contract b/w producers of these values and consumer (+ x y)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consumer (+ x y) relies on </a:t>
            </a:r>
            <a:r>
              <a:rPr lang="en-US" dirty="0" err="1" smtClean="0"/>
              <a:t>typechecking</a:t>
            </a:r>
            <a:r>
              <a:rPr lang="en-US" dirty="0" smtClean="0"/>
              <a:t> rule </a:t>
            </a:r>
            <a:r>
              <a:rPr lang="en-US" dirty="0" err="1" smtClean="0"/>
              <a:t>AddExp</a:t>
            </a:r>
            <a:endParaRPr lang="en-US" dirty="0"/>
          </a:p>
        </p:txBody>
      </p:sp>
      <p:pic>
        <p:nvPicPr>
          <p:cNvPr id="7" name="Picture 6" descr="letadd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932936"/>
            <a:ext cx="2096702" cy="1689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58631" y="4141721"/>
            <a:ext cx="3920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This variable fails to </a:t>
            </a:r>
            <a:r>
              <a:rPr lang="en-US" dirty="0" err="1" smtClean="0"/>
              <a:t>typecheck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AddExp</a:t>
            </a:r>
            <a:r>
              <a:rPr lang="en-US" dirty="0" smtClean="0"/>
              <a:t> cannot add a number and a </a:t>
            </a:r>
            <a:r>
              <a:rPr lang="en-US" dirty="0" err="1" smtClean="0"/>
              <a:t>boolean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5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</a:t>
            </a:r>
            <a:r>
              <a:rPr lang="en-US" dirty="0" err="1" smtClean="0"/>
              <a:t>LetExp</a:t>
            </a:r>
            <a:endParaRPr lang="en-US" dirty="0"/>
          </a:p>
        </p:txBody>
      </p:sp>
      <p:pic>
        <p:nvPicPr>
          <p:cNvPr id="4" name="Content Placeholder 3" descr="letfinal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43984" r="-22440" b="-69514"/>
          <a:stretch/>
        </p:blipFill>
        <p:spPr>
          <a:xfrm>
            <a:off x="636663" y="1724452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3111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Typing Lambda – Function and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for a function?</a:t>
            </a:r>
          </a:p>
          <a:p>
            <a:pPr lvl="1"/>
            <a:r>
              <a:rPr lang="en-US" dirty="0" smtClean="0"/>
              <a:t>Contract b/w </a:t>
            </a:r>
          </a:p>
          <a:p>
            <a:pPr lvl="2"/>
            <a:r>
              <a:rPr lang="en-US" dirty="0" smtClean="0"/>
              <a:t>body (consumer of parameter values and producer of the result value)</a:t>
            </a:r>
          </a:p>
          <a:p>
            <a:pPr lvl="1"/>
            <a:r>
              <a:rPr lang="en-US" dirty="0" smtClean="0"/>
              <a:t>and </a:t>
            </a:r>
          </a:p>
          <a:p>
            <a:pPr lvl="2"/>
            <a:r>
              <a:rPr lang="en-US" dirty="0" smtClean="0"/>
              <a:t>Caller (producers of parameter values and consumer of the result value)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Typing Lambda – Function and Calls</a:t>
            </a:r>
            <a:endParaRPr lang="en-US" dirty="0"/>
          </a:p>
        </p:txBody>
      </p:sp>
      <p:pic>
        <p:nvPicPr>
          <p:cNvPr id="4" name="Content Placeholder 3" descr="lambdaexp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383" b="-913136"/>
          <a:stretch/>
        </p:blipFill>
        <p:spPr>
          <a:xfrm>
            <a:off x="457200" y="1297740"/>
            <a:ext cx="8229600" cy="4828424"/>
          </a:xfrm>
        </p:spPr>
      </p:pic>
      <p:pic>
        <p:nvPicPr>
          <p:cNvPr id="5" name="Picture 4" descr="lambdaexp-examp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0653"/>
            <a:ext cx="2995088" cy="2067262"/>
          </a:xfrm>
          <a:prstGeom prst="rect">
            <a:avLst/>
          </a:prstGeom>
        </p:spPr>
      </p:pic>
      <p:pic>
        <p:nvPicPr>
          <p:cNvPr id="6" name="Picture 5" descr="lambdaexp-cal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244" y="2060653"/>
            <a:ext cx="2795891" cy="255115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934388" y="2060653"/>
            <a:ext cx="13804" cy="40655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804" y="4611811"/>
            <a:ext cx="31337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Declares a function with three arguments x, y and z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Type for this function is,</a:t>
            </a:r>
          </a:p>
          <a:p>
            <a:pPr marL="285750" indent="-285750">
              <a:buFontTx/>
              <a:buChar char="-"/>
            </a:pPr>
            <a:r>
              <a:rPr lang="en-US" i="1" dirty="0" err="1"/>
              <a:t>n</a:t>
            </a:r>
            <a:r>
              <a:rPr lang="en-US" i="1" dirty="0" err="1" smtClean="0"/>
              <a:t>um</a:t>
            </a:r>
            <a:r>
              <a:rPr lang="en-US" i="1" dirty="0" smtClean="0"/>
              <a:t> </a:t>
            </a:r>
            <a:r>
              <a:rPr lang="en-US" i="1" dirty="0" err="1" smtClean="0"/>
              <a:t>num</a:t>
            </a:r>
            <a:r>
              <a:rPr lang="en-US" i="1" dirty="0" smtClean="0"/>
              <a:t> </a:t>
            </a:r>
            <a:r>
              <a:rPr lang="en-US" i="1" dirty="0" err="1" smtClean="0"/>
              <a:t>num</a:t>
            </a:r>
            <a:r>
              <a:rPr lang="en-US" i="1" dirty="0" smtClean="0"/>
              <a:t> -&gt; </a:t>
            </a:r>
            <a:r>
              <a:rPr lang="en-US" i="1" dirty="0" err="1" smtClean="0"/>
              <a:t>num</a:t>
            </a:r>
            <a:endParaRPr lang="en-US" i="1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Return type is </a:t>
            </a:r>
            <a:r>
              <a:rPr lang="en-US" dirty="0" err="1" smtClean="0"/>
              <a:t>num</a:t>
            </a:r>
            <a:r>
              <a:rPr lang="en-US" dirty="0" smtClean="0"/>
              <a:t> as well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Type checks!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45168" y="4845814"/>
            <a:ext cx="4241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Declares the same function and also calls it by passing integer parameters 1, 2 and 3 for arguments x, y and z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Type checks!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8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Typing Lambda – Function and Calls</a:t>
            </a:r>
            <a:endParaRPr lang="en-US" dirty="0"/>
          </a:p>
        </p:txBody>
      </p:sp>
      <p:pic>
        <p:nvPicPr>
          <p:cNvPr id="4" name="Content Placeholder 3" descr="lambdaexp-fail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53" t="1" r="-124942" b="-62220"/>
          <a:stretch/>
        </p:blipFill>
        <p:spPr/>
      </p:pic>
      <p:sp>
        <p:nvSpPr>
          <p:cNvPr id="5" name="TextBox 4"/>
          <p:cNvSpPr txBox="1"/>
          <p:nvPr/>
        </p:nvSpPr>
        <p:spPr>
          <a:xfrm>
            <a:off x="4431363" y="2043249"/>
            <a:ext cx="4255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Won’t </a:t>
            </a:r>
            <a:r>
              <a:rPr lang="en-US" dirty="0" err="1" smtClean="0"/>
              <a:t>typecheck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#t is of </a:t>
            </a:r>
            <a:r>
              <a:rPr lang="en-US" dirty="0" err="1" smtClean="0"/>
              <a:t>bool</a:t>
            </a:r>
            <a:r>
              <a:rPr lang="en-US" dirty="0" smtClean="0"/>
              <a:t> type not a </a:t>
            </a:r>
            <a:r>
              <a:rPr lang="en-US" dirty="0" err="1" smtClean="0"/>
              <a:t>num</a:t>
            </a:r>
            <a:r>
              <a:rPr lang="en-US" dirty="0" smtClean="0"/>
              <a:t>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23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Typing Lambda – Function and Calls</a:t>
            </a:r>
            <a:endParaRPr lang="en-US" dirty="0"/>
          </a:p>
        </p:txBody>
      </p:sp>
      <p:pic>
        <p:nvPicPr>
          <p:cNvPr id="4" name="Content Placeholder 3" descr="lambdarule1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00" r="-5393" b="-237655"/>
          <a:stretch/>
        </p:blipFill>
        <p:spPr/>
      </p:pic>
      <p:pic>
        <p:nvPicPr>
          <p:cNvPr id="5" name="Picture 4" descr="lambda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55" y="3183844"/>
            <a:ext cx="5467382" cy="102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4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Refs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efexp</a:t>
            </a:r>
            <a:r>
              <a:rPr lang="en-US" dirty="0" smtClean="0"/>
              <a:t> : ‘(‘ ‘ref’ ‘:’ T </a:t>
            </a:r>
            <a:r>
              <a:rPr lang="en-US" dirty="0" err="1" smtClean="0"/>
              <a:t>exp</a:t>
            </a:r>
            <a:r>
              <a:rPr lang="en-US" dirty="0" smtClean="0"/>
              <a:t> ‘)’</a:t>
            </a:r>
          </a:p>
          <a:p>
            <a:r>
              <a:rPr lang="en-US" dirty="0" smtClean="0"/>
              <a:t>(ref : </a:t>
            </a:r>
            <a:r>
              <a:rPr lang="en-US" dirty="0" err="1" smtClean="0"/>
              <a:t>num</a:t>
            </a:r>
            <a:r>
              <a:rPr lang="en-US" dirty="0" smtClean="0"/>
              <a:t> 2)</a:t>
            </a:r>
          </a:p>
          <a:p>
            <a:pPr lvl="1"/>
            <a:r>
              <a:rPr lang="en-US" dirty="0" smtClean="0"/>
              <a:t>Allocates a memory location of type number with value 2</a:t>
            </a:r>
          </a:p>
          <a:p>
            <a:r>
              <a:rPr lang="en-US" dirty="0" smtClean="0"/>
              <a:t>(ref : Ref </a:t>
            </a:r>
            <a:r>
              <a:rPr lang="en-US" dirty="0" err="1" smtClean="0"/>
              <a:t>num</a:t>
            </a:r>
            <a:r>
              <a:rPr lang="en-US" dirty="0" smtClean="0"/>
              <a:t> (ref : </a:t>
            </a:r>
            <a:r>
              <a:rPr lang="en-US" dirty="0" err="1" smtClean="0"/>
              <a:t>num</a:t>
            </a:r>
            <a:r>
              <a:rPr lang="en-US" dirty="0" smtClean="0"/>
              <a:t> 2))</a:t>
            </a:r>
          </a:p>
          <a:p>
            <a:pPr lvl="1"/>
            <a:r>
              <a:rPr lang="en-US" dirty="0" smtClean="0"/>
              <a:t>Allocates a memory location of type to a reference which its content is 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556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Refs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(let</a:t>
            </a:r>
          </a:p>
          <a:p>
            <a:pPr marL="914400" lvl="2" indent="0">
              <a:buNone/>
            </a:pPr>
            <a:r>
              <a:rPr lang="en-US" dirty="0" smtClean="0"/>
              <a:t>(</a:t>
            </a:r>
          </a:p>
          <a:p>
            <a:pPr marL="857250" lvl="2" indent="0">
              <a:buNone/>
            </a:pPr>
            <a:r>
              <a:rPr lang="en-US" dirty="0" smtClean="0"/>
              <a:t> 	(r : Ref Ref </a:t>
            </a:r>
            <a:r>
              <a:rPr lang="en-US" dirty="0" err="1" smtClean="0"/>
              <a:t>num</a:t>
            </a:r>
            <a:r>
              <a:rPr lang="en-US" dirty="0" smtClean="0"/>
              <a:t> (ref : Ref </a:t>
            </a:r>
            <a:r>
              <a:rPr lang="en-US" dirty="0" err="1" smtClean="0"/>
              <a:t>num</a:t>
            </a:r>
            <a:r>
              <a:rPr lang="en-US" dirty="0" smtClean="0"/>
              <a:t> (ref : </a:t>
            </a:r>
            <a:r>
              <a:rPr lang="en-US" dirty="0" err="1" smtClean="0"/>
              <a:t>num</a:t>
            </a:r>
            <a:r>
              <a:rPr lang="en-US" dirty="0" smtClean="0"/>
              <a:t> 5)))</a:t>
            </a:r>
          </a:p>
          <a:p>
            <a:pPr marL="857250" lvl="2" indent="0">
              <a:buNone/>
            </a:pPr>
            <a:r>
              <a:rPr lang="en-US" dirty="0" smtClean="0"/>
              <a:t> )</a:t>
            </a:r>
          </a:p>
          <a:p>
            <a:pPr marL="857250" lvl="2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deref</a:t>
            </a:r>
            <a:r>
              <a:rPr lang="en-US" dirty="0" smtClean="0"/>
              <a:t> (</a:t>
            </a:r>
            <a:r>
              <a:rPr lang="en-US" dirty="0" err="1" smtClean="0"/>
              <a:t>deref</a:t>
            </a:r>
            <a:r>
              <a:rPr lang="en-US" dirty="0" smtClean="0"/>
              <a:t> r))</a:t>
            </a:r>
          </a:p>
          <a:p>
            <a:pPr marL="457200" lvl="1" indent="0">
              <a:buNone/>
            </a:pP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978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program values into kinds: contract between producer and consumer regarding what values to expect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Each kind will define: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ange of the values</a:t>
            </a:r>
          </a:p>
          <a:p>
            <a:pPr lvl="1"/>
            <a:r>
              <a:rPr lang="en-US" dirty="0" smtClean="0"/>
              <a:t>Operations on the values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524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Refs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(let</a:t>
            </a:r>
          </a:p>
          <a:p>
            <a:pPr marL="914400" lvl="2" indent="0">
              <a:buNone/>
            </a:pPr>
            <a:r>
              <a:rPr lang="en-US" dirty="0" smtClean="0"/>
              <a:t>(</a:t>
            </a:r>
          </a:p>
          <a:p>
            <a:pPr marL="857250" lvl="2" indent="0">
              <a:buNone/>
            </a:pPr>
            <a:r>
              <a:rPr lang="en-US" dirty="0" smtClean="0"/>
              <a:t> 	(r : Ref Ref </a:t>
            </a:r>
            <a:r>
              <a:rPr lang="en-US" dirty="0" err="1" smtClean="0"/>
              <a:t>num</a:t>
            </a:r>
            <a:r>
              <a:rPr lang="en-US" dirty="0" smtClean="0"/>
              <a:t> (ref : Ref </a:t>
            </a:r>
            <a:r>
              <a:rPr lang="en-US" dirty="0" err="1" smtClean="0"/>
              <a:t>num</a:t>
            </a:r>
            <a:r>
              <a:rPr lang="en-US" dirty="0" smtClean="0"/>
              <a:t> (ref : </a:t>
            </a:r>
            <a:r>
              <a:rPr lang="en-US" dirty="0" err="1" smtClean="0"/>
              <a:t>num</a:t>
            </a:r>
            <a:r>
              <a:rPr lang="en-US" dirty="0" smtClean="0"/>
              <a:t> 5)))</a:t>
            </a:r>
          </a:p>
          <a:p>
            <a:pPr marL="857250" lvl="2" indent="0">
              <a:buNone/>
            </a:pPr>
            <a:r>
              <a:rPr lang="en-US" dirty="0" smtClean="0"/>
              <a:t> )</a:t>
            </a:r>
          </a:p>
          <a:p>
            <a:pPr marL="857250" lvl="2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deref</a:t>
            </a:r>
            <a:r>
              <a:rPr lang="en-US" dirty="0" smtClean="0"/>
              <a:t> (</a:t>
            </a:r>
            <a:r>
              <a:rPr lang="en-US" dirty="0" err="1" smtClean="0"/>
              <a:t>deref</a:t>
            </a:r>
            <a:r>
              <a:rPr lang="en-US" dirty="0" smtClean="0"/>
              <a:t> r))</a:t>
            </a:r>
          </a:p>
          <a:p>
            <a:pPr marL="457200" lvl="1" indent="0">
              <a:buNone/>
            </a:pPr>
            <a:r>
              <a:rPr lang="en-US" dirty="0"/>
              <a:t>)</a:t>
            </a:r>
            <a:endParaRPr lang="en-US" dirty="0" smtClean="0"/>
          </a:p>
          <a:p>
            <a:pPr lvl="2"/>
            <a:r>
              <a:rPr lang="en-US" dirty="0" smtClean="0"/>
              <a:t>Declares r as reference to a reference with value number 5 and evaluation of the program returns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895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Other Expressions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49" y="1751078"/>
            <a:ext cx="8855302" cy="442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750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</a:t>
            </a:r>
            <a:r>
              <a:rPr lang="en-US" dirty="0" err="1" smtClean="0"/>
              <a:t>istexp</a:t>
            </a:r>
            <a:r>
              <a:rPr lang="en-US" dirty="0" smtClean="0"/>
              <a:t> : ‘(‘ ‘list’ ‘:’ T </a:t>
            </a:r>
            <a:r>
              <a:rPr lang="en-US" dirty="0" err="1" smtClean="0"/>
              <a:t>exp</a:t>
            </a:r>
            <a:r>
              <a:rPr lang="en-US" dirty="0" smtClean="0"/>
              <a:t>* ‘)’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(list : </a:t>
            </a:r>
            <a:r>
              <a:rPr lang="en-US" dirty="0" err="1" smtClean="0"/>
              <a:t>num</a:t>
            </a:r>
            <a:r>
              <a:rPr lang="en-US" dirty="0" smtClean="0"/>
              <a:t> 1 2 3)</a:t>
            </a:r>
          </a:p>
          <a:p>
            <a:pPr lvl="2"/>
            <a:r>
              <a:rPr lang="en-US" dirty="0" smtClean="0"/>
              <a:t>Constructs a list with elements 1, 2 and 3 of type number.</a:t>
            </a:r>
          </a:p>
          <a:p>
            <a:pPr lvl="2"/>
            <a:r>
              <a:rPr lang="en-US" dirty="0" err="1" smtClean="0"/>
              <a:t>Typechecks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/>
              <a:t>(list : </a:t>
            </a:r>
            <a:r>
              <a:rPr lang="en-US" dirty="0" err="1" smtClean="0"/>
              <a:t>num</a:t>
            </a:r>
            <a:r>
              <a:rPr lang="en-US" dirty="0" smtClean="0"/>
              <a:t> 1 2 #t)</a:t>
            </a:r>
          </a:p>
          <a:p>
            <a:pPr lvl="2"/>
            <a:r>
              <a:rPr lang="en-US" dirty="0" err="1" smtClean="0"/>
              <a:t>Typechecks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34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Lists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</a:p>
          <a:p>
            <a:pPr lvl="1"/>
            <a:r>
              <a:rPr lang="en-US" dirty="0" smtClean="0"/>
              <a:t>(null? (cons 1 2))</a:t>
            </a:r>
          </a:p>
          <a:p>
            <a:pPr lvl="2"/>
            <a:r>
              <a:rPr lang="en-US" dirty="0" err="1" smtClean="0"/>
              <a:t>Typechecks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(cons 1 2) : constructs a pair type (</a:t>
            </a:r>
            <a:r>
              <a:rPr lang="en-US" dirty="0" err="1" smtClean="0"/>
              <a:t>num</a:t>
            </a:r>
            <a:r>
              <a:rPr lang="en-US" dirty="0" smtClean="0"/>
              <a:t>, </a:t>
            </a:r>
            <a:r>
              <a:rPr lang="en-US" dirty="0" err="1" smtClean="0"/>
              <a:t>num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(list : List&lt;</a:t>
            </a:r>
            <a:r>
              <a:rPr lang="en-US" dirty="0" err="1" smtClean="0"/>
              <a:t>num</a:t>
            </a:r>
            <a:r>
              <a:rPr lang="en-US" dirty="0" smtClean="0"/>
              <a:t>&gt; (list : </a:t>
            </a:r>
            <a:r>
              <a:rPr lang="en-US" dirty="0" err="1" smtClean="0"/>
              <a:t>num</a:t>
            </a:r>
            <a:r>
              <a:rPr lang="en-US" dirty="0" smtClean="0"/>
              <a:t> 2))</a:t>
            </a:r>
          </a:p>
          <a:p>
            <a:pPr lvl="2"/>
            <a:r>
              <a:rPr lang="en-US" dirty="0" err="1" smtClean="0"/>
              <a:t>Typechecks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(list : List&lt;</a:t>
            </a:r>
            <a:r>
              <a:rPr lang="en-US" dirty="0" err="1"/>
              <a:t>num</a:t>
            </a:r>
            <a:r>
              <a:rPr lang="en-US" dirty="0"/>
              <a:t>&gt; (list : </a:t>
            </a:r>
            <a:r>
              <a:rPr lang="en-US" dirty="0" err="1" smtClean="0"/>
              <a:t>bool</a:t>
            </a:r>
            <a:r>
              <a:rPr lang="en-US" dirty="0" smtClean="0"/>
              <a:t> #t))</a:t>
            </a:r>
          </a:p>
          <a:p>
            <a:pPr lvl="2"/>
            <a:r>
              <a:rPr lang="en-US" dirty="0" err="1" smtClean="0"/>
              <a:t>Typechecks</a:t>
            </a:r>
            <a:r>
              <a:rPr lang="en-US" dirty="0" smtClean="0"/>
              <a:t>?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310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Types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8313"/>
            <a:ext cx="8891280" cy="156456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417638"/>
            <a:ext cx="8229600" cy="220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8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Abstraction: </a:t>
            </a:r>
          </a:p>
          <a:p>
            <a:pPr lvl="1"/>
            <a:r>
              <a:rPr lang="en-US" dirty="0" smtClean="0"/>
              <a:t>think in terms of a group of values </a:t>
            </a:r>
          </a:p>
          <a:p>
            <a:r>
              <a:rPr lang="en-US" dirty="0" smtClean="0"/>
              <a:t>Verification:</a:t>
            </a:r>
          </a:p>
          <a:p>
            <a:pPr lvl="1"/>
            <a:r>
              <a:rPr lang="en-US" dirty="0" smtClean="0"/>
              <a:t>are we applying the operations correctly?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tatic and compiler errors </a:t>
            </a:r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his input parameter only can be integers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language implementation optimize for types (python is slow, c can be faster)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68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language is typed</a:t>
            </a:r>
            <a:r>
              <a:rPr lang="en-US" dirty="0"/>
              <a:t>: association between </a:t>
            </a:r>
            <a:r>
              <a:rPr lang="en-US" dirty="0" smtClean="0"/>
              <a:t>expressions </a:t>
            </a:r>
            <a:r>
              <a:rPr lang="en-US" dirty="0"/>
              <a:t>are valid only </a:t>
            </a:r>
            <a:r>
              <a:rPr lang="en-US" dirty="0" smtClean="0"/>
              <a:t>when the </a:t>
            </a:r>
            <a:r>
              <a:rPr lang="en-US" dirty="0"/>
              <a:t>types </a:t>
            </a:r>
            <a:r>
              <a:rPr lang="en-US" dirty="0" smtClean="0"/>
              <a:t>match</a:t>
            </a:r>
          </a:p>
          <a:p>
            <a:pPr lvl="1"/>
            <a:r>
              <a:rPr lang="en-US" dirty="0" smtClean="0"/>
              <a:t>Otherwise</a:t>
            </a:r>
            <a:r>
              <a:rPr lang="en-US" dirty="0"/>
              <a:t>, the language is not (weakly) typed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Static vs Dynamic types</a:t>
            </a:r>
          </a:p>
          <a:p>
            <a:pPr lvl="1"/>
            <a:r>
              <a:rPr lang="en-US" dirty="0"/>
              <a:t>Static: can be inferred at compile time</a:t>
            </a:r>
          </a:p>
          <a:p>
            <a:pPr lvl="1"/>
            <a:r>
              <a:rPr lang="en-US" dirty="0"/>
              <a:t>Dynamic: can be inferred at </a:t>
            </a:r>
            <a:r>
              <a:rPr lang="en-US" dirty="0" smtClean="0"/>
              <a:t>run-time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Sound Static Typing</a:t>
            </a:r>
            <a:r>
              <a:rPr lang="en-US" dirty="0"/>
              <a:t>: Dynamic type of an entity is a subset of Static </a:t>
            </a:r>
            <a:r>
              <a:rPr lang="en-US" dirty="0" smtClean="0"/>
              <a:t>type of </a:t>
            </a:r>
            <a:r>
              <a:rPr lang="en-US" dirty="0"/>
              <a:t>the entity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5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Type-system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rules of a type system </a:t>
            </a:r>
            <a:r>
              <a:rPr lang="en-US" dirty="0" smtClean="0"/>
              <a:t>specify: how </a:t>
            </a:r>
            <a:r>
              <a:rPr lang="en-US" dirty="0"/>
              <a:t>that contract works for </a:t>
            </a:r>
            <a:r>
              <a:rPr lang="en-US" dirty="0" smtClean="0"/>
              <a:t>different </a:t>
            </a:r>
            <a:r>
              <a:rPr lang="en-US" dirty="0"/>
              <a:t>language features. Similar to </a:t>
            </a:r>
            <a:r>
              <a:rPr lang="en-US" dirty="0" smtClean="0"/>
              <a:t>legal contracts</a:t>
            </a:r>
            <a:r>
              <a:rPr lang="en-US" dirty="0"/>
              <a:t>, the system of rules must cover all </a:t>
            </a:r>
            <a:r>
              <a:rPr lang="en-US" dirty="0" smtClean="0"/>
              <a:t>eventualities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Prevent execution errors</a:t>
            </a:r>
          </a:p>
          <a:p>
            <a:pPr lvl="1"/>
            <a:r>
              <a:rPr lang="en-US" dirty="0" smtClean="0"/>
              <a:t>Determine whether programs are well behaved</a:t>
            </a:r>
          </a:p>
          <a:p>
            <a:pPr lvl="1"/>
            <a:endParaRPr lang="en-US" dirty="0"/>
          </a:p>
          <a:p>
            <a:r>
              <a:rPr lang="en-US" dirty="0"/>
              <a:t>Where are type-systems implemented?</a:t>
            </a:r>
          </a:p>
          <a:p>
            <a:pPr lvl="1"/>
            <a:r>
              <a:rPr lang="en-US" dirty="0"/>
              <a:t>Compiler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50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2416</Words>
  <Application>Microsoft Office PowerPoint</Application>
  <PresentationFormat>On-screen Show (4:3)</PresentationFormat>
  <Paragraphs>432</Paragraphs>
  <Slides>64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Calibri</vt:lpstr>
      <vt:lpstr>Wingdings</vt:lpstr>
      <vt:lpstr>Office Theme</vt:lpstr>
      <vt:lpstr>Typelang</vt:lpstr>
      <vt:lpstr>Overview </vt:lpstr>
      <vt:lpstr>Why do we need types?</vt:lpstr>
      <vt:lpstr>Types</vt:lpstr>
      <vt:lpstr>Type as a Contract or Specification</vt:lpstr>
      <vt:lpstr>Types</vt:lpstr>
      <vt:lpstr>Types</vt:lpstr>
      <vt:lpstr>Types</vt:lpstr>
      <vt:lpstr>Type Systems</vt:lpstr>
      <vt:lpstr>Type Systems </vt:lpstr>
      <vt:lpstr>Type Systems </vt:lpstr>
      <vt:lpstr>Execution Errors </vt:lpstr>
      <vt:lpstr>Execution Errors </vt:lpstr>
      <vt:lpstr>Execution Errors</vt:lpstr>
      <vt:lpstr>Execution Errors</vt:lpstr>
      <vt:lpstr>Execution Errors </vt:lpstr>
      <vt:lpstr>Type Checking and Type Inferences</vt:lpstr>
      <vt:lpstr>Type Checking </vt:lpstr>
      <vt:lpstr>Static Type Checking and Dynamic Type Checking</vt:lpstr>
      <vt:lpstr>Design Decisions for a PL: Safe? Typed?</vt:lpstr>
      <vt:lpstr>PowerPoint Presentation</vt:lpstr>
      <vt:lpstr>PowerPoint Presentation</vt:lpstr>
      <vt:lpstr>PowerPoint Presentation</vt:lpstr>
      <vt:lpstr>PowerPoint Presentation</vt:lpstr>
      <vt:lpstr>Type Soundness </vt:lpstr>
      <vt:lpstr>Typing Rules</vt:lpstr>
      <vt:lpstr>How to Specify a Typing Rule</vt:lpstr>
      <vt:lpstr>Summary of the Concepts </vt:lpstr>
      <vt:lpstr>Typelang</vt:lpstr>
      <vt:lpstr>TypeLang </vt:lpstr>
      <vt:lpstr>Typelang Grammar: “Define” </vt:lpstr>
      <vt:lpstr>TypeLang: T</vt:lpstr>
      <vt:lpstr>Examples of Typelang: which one is correct, which one is incorrect?</vt:lpstr>
      <vt:lpstr>TypeChecking Rules for Constant</vt:lpstr>
      <vt:lpstr>TypeChecking Rules for Constant</vt:lpstr>
      <vt:lpstr>TypeChecking Rules for Atomic Expressions</vt:lpstr>
      <vt:lpstr>TypeChecking for Compound Expressions</vt:lpstr>
      <vt:lpstr>TypeChecking for Compound Expressions</vt:lpstr>
      <vt:lpstr>Type Environment </vt:lpstr>
      <vt:lpstr>Type environment </vt:lpstr>
      <vt:lpstr>Type Environment</vt:lpstr>
      <vt:lpstr>TypeChecking for Compound Expressions</vt:lpstr>
      <vt:lpstr>TypeChecking for Compound Expressions</vt:lpstr>
      <vt:lpstr>Typing MultExp, SubExp, and DivExp </vt:lpstr>
      <vt:lpstr>Division Rethink</vt:lpstr>
      <vt:lpstr>Variable typing</vt:lpstr>
      <vt:lpstr>Type Environment</vt:lpstr>
      <vt:lpstr>Typechecking rule for VarExp</vt:lpstr>
      <vt:lpstr>Type Environment Continue</vt:lpstr>
      <vt:lpstr>Type Environment Continue</vt:lpstr>
      <vt:lpstr>Typing LetExp</vt:lpstr>
      <vt:lpstr>Typing LetExp</vt:lpstr>
      <vt:lpstr>Typing LetExp</vt:lpstr>
      <vt:lpstr>Typing Lambda – Function and Calls</vt:lpstr>
      <vt:lpstr>Typing Lambda – Function and Calls</vt:lpstr>
      <vt:lpstr>Typing Lambda – Function and Calls</vt:lpstr>
      <vt:lpstr>Typing Lambda – Function and Calls</vt:lpstr>
      <vt:lpstr>Typing Refs </vt:lpstr>
      <vt:lpstr>Typing Refs</vt:lpstr>
      <vt:lpstr>Typing Refs</vt:lpstr>
      <vt:lpstr>Typing Other Expressions</vt:lpstr>
      <vt:lpstr>Typing Lists</vt:lpstr>
      <vt:lpstr>Typing Lists </vt:lpstr>
      <vt:lpstr>Additional Types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Typelang</dc:title>
  <dc:creator>Ganesha</dc:creator>
  <cp:lastModifiedBy>Le, Wei [COM S]</cp:lastModifiedBy>
  <cp:revision>181</cp:revision>
  <dcterms:created xsi:type="dcterms:W3CDTF">2015-11-12T02:29:03Z</dcterms:created>
  <dcterms:modified xsi:type="dcterms:W3CDTF">2016-11-03T15:54:22Z</dcterms:modified>
</cp:coreProperties>
</file>