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729" r:id="rId3"/>
    <p:sldId id="730" r:id="rId4"/>
    <p:sldId id="731" r:id="rId5"/>
    <p:sldId id="732" r:id="rId6"/>
    <p:sldId id="718" r:id="rId7"/>
    <p:sldId id="733" r:id="rId8"/>
    <p:sldId id="736" r:id="rId9"/>
    <p:sldId id="734" r:id="rId10"/>
    <p:sldId id="739" r:id="rId11"/>
    <p:sldId id="740" r:id="rId12"/>
    <p:sldId id="741" r:id="rId13"/>
    <p:sldId id="743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44" r:id="rId25"/>
    <p:sldId id="757" r:id="rId26"/>
    <p:sldId id="755" r:id="rId27"/>
    <p:sldId id="766" r:id="rId28"/>
    <p:sldId id="756" r:id="rId29"/>
    <p:sldId id="765" r:id="rId30"/>
    <p:sldId id="764" r:id="rId31"/>
    <p:sldId id="760" r:id="rId32"/>
    <p:sldId id="762" r:id="rId33"/>
    <p:sldId id="763" r:id="rId34"/>
  </p:sldIdLst>
  <p:sldSz cx="9144000" cy="6858000" type="screen4x3"/>
  <p:notesSz cx="7188200" cy="94488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6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CC3300"/>
    <a:srgbClr val="0000CC"/>
    <a:srgbClr val="663300"/>
    <a:srgbClr val="B2B2B2"/>
    <a:srgbClr val="EAEAE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72" y="26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fld id="{6D6E1200-6A2F-414A-8C01-9B912144C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4487863"/>
            <a:ext cx="527050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l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ahoma" pitchFamily="-110" charset="0"/>
              </a:defRPr>
            </a:lvl1pPr>
          </a:lstStyle>
          <a:p>
            <a:pPr>
              <a:defRPr/>
            </a:pPr>
            <a:fld id="{6F1F7CAB-57EF-6248-91D7-54DC92E6C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833E-2713-1440-956D-041C2D8740E3}" type="slidenum">
              <a:rPr lang="en-US">
                <a:latin typeface="Tahoma" pitchFamily="-65" charset="0"/>
              </a:rPr>
              <a:pPr/>
              <a:t>1</a:t>
            </a:fld>
            <a:endParaRPr lang="en-US">
              <a:latin typeface="Tahoma" pitchFamily="-65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2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2590800"/>
            <a:ext cx="74676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0"/>
            <a:ext cx="220027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5001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8726488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89363"/>
            <a:ext cx="8726488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0" y="2514600"/>
            <a:ext cx="9144000" cy="3124200"/>
          </a:xfrm>
        </p:spPr>
        <p:txBody>
          <a:bodyPr/>
          <a:lstStyle>
            <a:lvl1pPr algn="ctr">
              <a:buFontTx/>
              <a:buNone/>
              <a:defRPr/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8625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287838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Tahoma" pitchFamily="-112" charset="0"/>
              </a:defRPr>
            </a:lvl1pPr>
          </a:lstStyle>
          <a:p>
            <a:pPr>
              <a:defRPr/>
            </a:pPr>
            <a:fld id="{495CC115-74BE-A14D-8BFA-B44DAF572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  <p:sldLayoutId id="2147483986" r:id="rId13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bg1"/>
          </a:solidFill>
          <a:latin typeface="Baskerville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F2F2"/>
        </a:buClr>
        <a:buFont typeface="Wingdings" pitchFamily="-65" charset="2"/>
        <a:buChar char=""/>
        <a:defRPr sz="3200">
          <a:solidFill>
            <a:schemeClr val="bg1"/>
          </a:solidFill>
          <a:latin typeface="Palatino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"/>
        <a:defRPr sz="2800">
          <a:solidFill>
            <a:schemeClr val="bg1"/>
          </a:solidFill>
          <a:latin typeface="Palatino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"/>
        <a:defRPr sz="2400">
          <a:solidFill>
            <a:schemeClr val="bg1"/>
          </a:solidFill>
          <a:latin typeface="Palatino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"/>
        <a:defRPr sz="2000">
          <a:solidFill>
            <a:schemeClr val="bg1"/>
          </a:solidFill>
          <a:latin typeface="Palatino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-65" charset="2"/>
        <a:buChar char=""/>
        <a:defRPr sz="2000">
          <a:solidFill>
            <a:schemeClr val="bg1"/>
          </a:solidFill>
          <a:latin typeface="Palatino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-110" charset="2"/>
        <a:buChar char="n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581400"/>
            <a:ext cx="7467600" cy="1143000"/>
          </a:xfrm>
        </p:spPr>
        <p:txBody>
          <a:bodyPr/>
          <a:lstStyle/>
          <a:p>
            <a:r>
              <a:rPr lang="en-US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Com S 342: Principles of Programming Languages</a:t>
            </a:r>
          </a:p>
        </p:txBody>
      </p:sp>
      <p:sp>
        <p:nvSpPr>
          <p:cNvPr id="19459" name="Subtitle 3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Thank Prof </a:t>
            </a:r>
            <a:r>
              <a:rPr lang="en-US" dirty="0" err="1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Hridesh</a:t>
            </a:r>
            <a:r>
              <a:rPr lang="en-US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dirty="0" err="1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Rajan</a:t>
            </a:r>
            <a:r>
              <a:rPr lang="en-US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/>
            </a:r>
            <a:br>
              <a:rPr lang="en-US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dirty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for the Lecture Materials </a:t>
            </a: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25"/>
            <a:ext cx="9144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Form of AST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TextBox 2"/>
          <p:cNvSpPr txBox="1"/>
          <p:nvPr/>
        </p:nvSpPr>
        <p:spPr>
          <a:xfrm>
            <a:off x="6241501" y="2628686"/>
            <a:ext cx="284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Details please see Figures 2.8 and 2.9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err="1" smtClean="0">
                <a:solidFill>
                  <a:schemeClr val="bg1"/>
                </a:solidFill>
              </a:rPr>
              <a:t>Rajan’s</a:t>
            </a:r>
            <a:r>
              <a:rPr lang="en-US" dirty="0" smtClean="0">
                <a:solidFill>
                  <a:schemeClr val="bg1"/>
                </a:solidFill>
              </a:rPr>
              <a:t> book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More about </a:t>
            </a:r>
            <a:r>
              <a:rPr lang="en-US" sz="4800" dirty="0" err="1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Eval</a:t>
            </a:r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 Phase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convert AST to value</a:t>
            </a:r>
          </a:p>
          <a:p>
            <a:r>
              <a:rPr lang="en-US" dirty="0" smtClean="0"/>
              <a:t>Process like recursive tree traversal </a:t>
            </a:r>
            <a:r>
              <a:rPr lang="en-US" i="1" dirty="0" smtClean="0"/>
              <a:t>(c.f. CS 228)</a:t>
            </a:r>
          </a:p>
          <a:p>
            <a:pPr lvl="1"/>
            <a:r>
              <a:rPr lang="en-US" dirty="0" smtClean="0"/>
              <a:t>To find value of program “(* 3 (+ 4 2))” find value of sub-expressions “3” and “(+ 4 2)”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PL semantics is essentially a systematically defined recursive traversal strategy 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What to do at a AST node?</a:t>
            </a:r>
          </a:p>
          <a:p>
            <a:pPr lvl="1"/>
            <a:r>
              <a:rPr lang="en-US" dirty="0" smtClean="0"/>
              <a:t>How to traverse sub</a:t>
            </a:r>
            <a:r>
              <a:rPr lang="en-US" dirty="0"/>
              <a:t> </a:t>
            </a:r>
            <a:r>
              <a:rPr lang="en-US" dirty="0" smtClean="0"/>
              <a:t>AST nodes?</a:t>
            </a:r>
          </a:p>
          <a:p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Traversal must be defined for each kind of AST nodes, otherwise programs will get stuck.</a:t>
            </a:r>
          </a:p>
        </p:txBody>
      </p:sp>
    </p:spTree>
    <p:extLst>
      <p:ext uri="{BB962C8B-B14F-4D97-AF65-F5344CB8AC3E}">
        <p14:creationId xmlns:p14="http://schemas.microsoft.com/office/powerpoint/2010/main" val="1259180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Traversal Strategies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realize AST traversal functionality</a:t>
            </a:r>
          </a:p>
          <a:p>
            <a:pPr lvl="1"/>
            <a:r>
              <a:rPr lang="en-US" dirty="0" smtClean="0"/>
              <a:t> Example: given an AST node, create a formatted string representation of that node.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Augment each AST class with functionality</a:t>
            </a:r>
          </a:p>
          <a:p>
            <a:pPr lvl="1"/>
            <a:r>
              <a:rPr lang="en-US" dirty="0" err="1" smtClean="0"/>
              <a:t>NumExp.format</a:t>
            </a:r>
            <a:r>
              <a:rPr lang="en-US" dirty="0" smtClean="0"/>
              <a:t>, </a:t>
            </a:r>
            <a:r>
              <a:rPr lang="en-US" dirty="0" err="1" smtClean="0"/>
              <a:t>AddExp.format</a:t>
            </a:r>
            <a:r>
              <a:rPr lang="en-US" dirty="0" smtClean="0"/>
              <a:t>, … </a:t>
            </a:r>
          </a:p>
          <a:p>
            <a:pPr lvl="1"/>
            <a:endParaRPr lang="en-US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2. Augment each AST class with generic traversal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define method to accept any traversal functionality 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AST node delegates to external object “Formatter”</a:t>
            </a:r>
          </a:p>
        </p:txBody>
      </p:sp>
    </p:spTree>
    <p:extLst>
      <p:ext uri="{BB962C8B-B14F-4D97-AF65-F5344CB8AC3E}">
        <p14:creationId xmlns:p14="http://schemas.microsoft.com/office/powerpoint/2010/main" val="1017606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58179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3419860" y="721471"/>
            <a:ext cx="3974883" cy="3744455"/>
          </a:xfrm>
          <a:prstGeom prst="wedgeRectCallout">
            <a:avLst>
              <a:gd name="adj1" fmla="val 47861"/>
              <a:gd name="adj2" fmla="val 81493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public string format()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return “” + </a:t>
            </a:r>
            <a:r>
              <a:rPr lang="en-US" dirty="0" err="1" smtClean="0">
                <a:solidFill>
                  <a:srgbClr val="FF0000"/>
                </a:solidFill>
                <a:latin typeface="Tahoma" pitchFamily="-110" charset="0"/>
              </a:rPr>
              <a:t>val</a:t>
            </a: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676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3419860" y="721471"/>
            <a:ext cx="3974883" cy="3744455"/>
          </a:xfrm>
          <a:prstGeom prst="wedgeRectCallout">
            <a:avLst>
              <a:gd name="adj1" fmla="val -94000"/>
              <a:gd name="adj2" fmla="val 99469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public string format()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String result = “(+”;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  <a:latin typeface="Tahoma" pitchFamily="-110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           ?</a:t>
            </a:r>
            <a:endParaRPr lang="en-US" dirty="0">
              <a:solidFill>
                <a:srgbClr val="FF0000"/>
              </a:solidFill>
              <a:latin typeface="Tahoma" pitchFamily="-110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  <a:latin typeface="Tahoma" pitchFamily="-110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return result + “)”;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45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3419860" y="721471"/>
            <a:ext cx="3974883" cy="3744455"/>
          </a:xfrm>
          <a:prstGeom prst="wedgeRectCallout">
            <a:avLst>
              <a:gd name="adj1" fmla="val -94000"/>
              <a:gd name="adj2" fmla="val 99469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public string format()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String result = “(+”;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for(</a:t>
            </a:r>
            <a:r>
              <a:rPr lang="en-US" dirty="0" err="1" smtClean="0">
                <a:solidFill>
                  <a:srgbClr val="FF0000"/>
                </a:solidFill>
                <a:latin typeface="Tahoma" pitchFamily="-110" charset="0"/>
              </a:rPr>
              <a:t>Exp</a:t>
            </a: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e : operands)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 result += “ ” + </a:t>
            </a:r>
            <a:r>
              <a:rPr lang="en-US" dirty="0" err="1" smtClean="0">
                <a:solidFill>
                  <a:srgbClr val="FF0000"/>
                </a:solidFill>
                <a:latin typeface="Tahoma" pitchFamily="-110" charset="0"/>
              </a:rPr>
              <a:t>e.format</a:t>
            </a: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();            </a:t>
            </a:r>
            <a:endParaRPr lang="en-US" dirty="0">
              <a:solidFill>
                <a:srgbClr val="FF0000"/>
              </a:solidFill>
              <a:latin typeface="Tahoma" pitchFamily="-110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FF0000"/>
              </a:solidFill>
              <a:latin typeface="Tahoma" pitchFamily="-110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Tahoma" pitchFamily="-110" charset="0"/>
              </a:rPr>
              <a:t> return result + “)”;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51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err="1" smtClean="0"/>
              <a:t>Eval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67777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err="1" smtClean="0"/>
              <a:t>Eval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3419860" y="721471"/>
            <a:ext cx="3974883" cy="3744455"/>
          </a:xfrm>
          <a:prstGeom prst="wedgeRectCallout">
            <a:avLst>
              <a:gd name="adj1" fmla="val 54251"/>
              <a:gd name="adj2" fmla="val 105574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public Value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valueOf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return new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123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err="1" smtClean="0"/>
              <a:t>Eval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3419860" y="721471"/>
            <a:ext cx="3974883" cy="3744455"/>
          </a:xfrm>
          <a:prstGeom prst="wedgeRectCallout">
            <a:avLst>
              <a:gd name="adj1" fmla="val 57446"/>
              <a:gd name="adj2" fmla="val 104556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public Value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valueOf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return new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ahoma" pitchFamily="-110" charset="0"/>
              </a:rPr>
              <a:t>}</a:t>
            </a:r>
          </a:p>
        </p:txBody>
      </p:sp>
      <p:sp>
        <p:nvSpPr>
          <p:cNvPr id="135" name="Rectangular Callout 134"/>
          <p:cNvSpPr/>
          <p:nvPr/>
        </p:nvSpPr>
        <p:spPr bwMode="auto">
          <a:xfrm>
            <a:off x="193868" y="3106137"/>
            <a:ext cx="3974883" cy="3744455"/>
          </a:xfrm>
          <a:prstGeom prst="wedgeRectCallout">
            <a:avLst>
              <a:gd name="adj1" fmla="val 63836"/>
              <a:gd name="adj2" fmla="val -71133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//Defines legal values of </a:t>
            </a:r>
            <a:r>
              <a:rPr lang="en-US" sz="2000" dirty="0" err="1" smtClean="0">
                <a:solidFill>
                  <a:srgbClr val="3333FF"/>
                </a:solidFill>
                <a:latin typeface="Tahoma" pitchFamily="-110" charset="0"/>
              </a:rPr>
              <a:t>Arithlang</a:t>
            </a:r>
            <a:endParaRPr lang="en-US" sz="2000" dirty="0" smtClean="0">
              <a:solidFill>
                <a:srgbClr val="3333FF"/>
              </a:solidFill>
              <a:latin typeface="Tahoma" pitchFamily="-110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//programs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interface Value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 class </a:t>
            </a:r>
            <a:r>
              <a:rPr lang="en-US" sz="2000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 implements Value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 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3333FF"/>
                </a:solidFill>
                <a:latin typeface="Tahoma" pitchFamily="-110" charset="0"/>
              </a:rPr>
              <a:t>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895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What is an Interpreter?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</a:t>
            </a:r>
          </a:p>
          <a:p>
            <a:r>
              <a:rPr lang="en-US" dirty="0" smtClean="0"/>
              <a:t>Written in </a:t>
            </a:r>
            <a:r>
              <a:rPr lang="en-US" b="1" u="sng" dirty="0" smtClean="0">
                <a:solidFill>
                  <a:srgbClr val="FF0000"/>
                </a:solidFill>
              </a:rPr>
              <a:t>defining language</a:t>
            </a:r>
          </a:p>
          <a:p>
            <a:pPr lvl="1"/>
            <a:r>
              <a:rPr lang="en-US" dirty="0" smtClean="0"/>
              <a:t>Defining language: used to implement</a:t>
            </a:r>
          </a:p>
          <a:p>
            <a:r>
              <a:rPr lang="en-US" dirty="0" smtClean="0"/>
              <a:t>Input: any program in </a:t>
            </a:r>
            <a:r>
              <a:rPr lang="en-US" b="1" u="sng" dirty="0" smtClean="0">
                <a:solidFill>
                  <a:srgbClr val="FF0000"/>
                </a:solidFill>
              </a:rPr>
              <a:t>defined language</a:t>
            </a:r>
            <a:endParaRPr lang="en-US" dirty="0" smtClean="0"/>
          </a:p>
          <a:p>
            <a:r>
              <a:rPr lang="en-US" dirty="0" smtClean="0"/>
              <a:t>Output: </a:t>
            </a:r>
            <a:r>
              <a:rPr lang="en-US" b="1" u="sng" dirty="0" smtClean="0">
                <a:solidFill>
                  <a:srgbClr val="FF0000"/>
                </a:solidFill>
              </a:rPr>
              <a:t>a value</a:t>
            </a:r>
            <a:r>
              <a:rPr lang="en-US" dirty="0" smtClean="0"/>
              <a:t> in defined language</a:t>
            </a:r>
          </a:p>
          <a:p>
            <a:r>
              <a:rPr lang="en-US" dirty="0" smtClean="0"/>
              <a:t>Will interpreter always produce output?</a:t>
            </a:r>
          </a:p>
          <a:p>
            <a:pPr lvl="1"/>
            <a:r>
              <a:rPr lang="en-US" dirty="0" smtClean="0"/>
              <a:t>No, can fail to terminate.</a:t>
            </a:r>
          </a:p>
          <a:p>
            <a:r>
              <a:rPr lang="en-US" dirty="0" smtClean="0"/>
              <a:t>More precisely, given a program in defined language an interpreter produces a value in the defined language or “diverges”.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07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err="1" smtClean="0"/>
              <a:t>Eval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3419860" y="721471"/>
            <a:ext cx="5530272" cy="3744455"/>
          </a:xfrm>
          <a:prstGeom prst="wedgeRectCallout">
            <a:avLst>
              <a:gd name="adj1" fmla="val -80790"/>
              <a:gd name="adj2" fmla="val 104896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public Value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valueOf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double result = 0;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for(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Exp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e : operands)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 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i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= (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)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e.valueOf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 result +=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i.v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return new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(result);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40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err="1" smtClean="0"/>
              <a:t>Eval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ular Callout 2"/>
          <p:cNvSpPr/>
          <p:nvPr/>
        </p:nvSpPr>
        <p:spPr bwMode="auto">
          <a:xfrm>
            <a:off x="2210113" y="721471"/>
            <a:ext cx="6740019" cy="3744455"/>
          </a:xfrm>
          <a:prstGeom prst="wedgeRectCallout">
            <a:avLst>
              <a:gd name="adj1" fmla="val -56671"/>
              <a:gd name="adj2" fmla="val 106253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public Value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valueOf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double result = 0;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for(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Exp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e : operands)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 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i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= (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)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e.valueOf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(); //1.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FF"/>
                </a:solidFill>
                <a:latin typeface="Tahoma" pitchFamily="-110" charset="0"/>
              </a:rPr>
              <a:t> 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 result +=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i.v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(); //2.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   return new </a:t>
            </a:r>
            <a:r>
              <a:rPr lang="en-US" dirty="0" err="1" smtClean="0">
                <a:solidFill>
                  <a:srgbClr val="3333FF"/>
                </a:solidFill>
                <a:latin typeface="Tahoma" pitchFamily="-110" charset="0"/>
              </a:rPr>
              <a:t>NumVal</a:t>
            </a:r>
            <a:r>
              <a:rPr lang="en-US" dirty="0" smtClean="0">
                <a:solidFill>
                  <a:srgbClr val="3333FF"/>
                </a:solidFill>
                <a:latin typeface="Tahoma" pitchFamily="-110" charset="0"/>
              </a:rPr>
              <a:t>(result); //3. 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699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smtClean="0">
                <a:solidFill>
                  <a:srgbClr val="3333FF"/>
                </a:solidFill>
              </a:rPr>
              <a:t>Prob</a:t>
            </a:r>
            <a:r>
              <a:rPr lang="en-US" dirty="0" smtClean="0">
                <a:solidFill>
                  <a:srgbClr val="FF0000"/>
                </a:solidFill>
              </a:rPr>
              <a:t>lems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2341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1: </a:t>
            </a:r>
            <a:r>
              <a:rPr lang="en-US" dirty="0" smtClean="0">
                <a:solidFill>
                  <a:srgbClr val="3333FF"/>
                </a:solidFill>
              </a:rPr>
              <a:t>Prob</a:t>
            </a:r>
            <a:r>
              <a:rPr lang="en-US" dirty="0" smtClean="0">
                <a:solidFill>
                  <a:srgbClr val="FF0000"/>
                </a:solidFill>
              </a:rPr>
              <a:t>lems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 </a:t>
              </a:r>
              <a:endParaRPr lang="en-US" sz="1400" b="1" kern="0" dirty="0" smtClean="0">
                <a:solidFill>
                  <a:srgbClr val="3333FF"/>
                </a:solidFill>
                <a:latin typeface="Calibri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>
                  <a:solidFill>
                    <a:srgbClr val="3333FF"/>
                  </a:solidFill>
                  <a:latin typeface="Calibri"/>
                </a:rPr>
                <a:t>(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)</a:t>
              </a:r>
              <a:endParaRPr lang="en-US" sz="1400" b="1" kern="0" dirty="0">
                <a:solidFill>
                  <a:srgbClr val="3333FF"/>
                </a:solidFill>
                <a:latin typeface="Calibri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format()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+ </a:t>
              </a:r>
              <a:r>
                <a:rPr lang="en-US" sz="1400" b="1" kern="0" dirty="0" err="1" smtClean="0">
                  <a:solidFill>
                    <a:srgbClr val="3333FF"/>
                  </a:solidFill>
                  <a:latin typeface="Calibri"/>
                </a:rPr>
                <a:t>valueOf</a:t>
              </a:r>
              <a:r>
                <a:rPr lang="en-US" sz="1400" b="1" kern="0" dirty="0" smtClean="0">
                  <a:solidFill>
                    <a:srgbClr val="3333FF"/>
                  </a:solidFill>
                  <a:latin typeface="Calibri"/>
                </a:rPr>
                <a:t>()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TextBox 2"/>
          <p:cNvSpPr txBox="1"/>
          <p:nvPr/>
        </p:nvSpPr>
        <p:spPr>
          <a:xfrm>
            <a:off x="4860035" y="2795323"/>
            <a:ext cx="3974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Scatt</a:t>
            </a:r>
            <a:r>
              <a:rPr lang="en-US" sz="4000" b="1" dirty="0" smtClean="0">
                <a:solidFill>
                  <a:srgbClr val="3333FF"/>
                </a:solidFill>
              </a:rPr>
              <a:t>ering</a:t>
            </a:r>
            <a:r>
              <a:rPr lang="en-US" sz="4000" b="1" dirty="0" smtClean="0">
                <a:solidFill>
                  <a:schemeClr val="bg1"/>
                </a:solidFill>
              </a:rPr>
              <a:t> and </a:t>
            </a:r>
            <a:r>
              <a:rPr lang="en-US" sz="4000" b="1" dirty="0" smtClean="0">
                <a:solidFill>
                  <a:srgbClr val="3333FF"/>
                </a:solidFill>
              </a:rPr>
              <a:t>tang</a:t>
            </a:r>
            <a:r>
              <a:rPr lang="en-US" sz="4000" b="1" dirty="0" smtClean="0">
                <a:solidFill>
                  <a:srgbClr val="FF0000"/>
                </a:solidFill>
              </a:rPr>
              <a:t>ling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0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2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72017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2: Visitor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90876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2: Visitor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6" name="Rectangular Callout 135"/>
          <p:cNvSpPr/>
          <p:nvPr/>
        </p:nvSpPr>
        <p:spPr bwMode="auto">
          <a:xfrm>
            <a:off x="3419860" y="721471"/>
            <a:ext cx="5242237" cy="3744455"/>
          </a:xfrm>
          <a:prstGeom prst="wedgeRectCallout">
            <a:avLst>
              <a:gd name="adj1" fmla="val 31608"/>
              <a:gd name="adj2" fmla="val 102521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public Object accept(Visitor visitor)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   return </a:t>
            </a:r>
            <a:r>
              <a:rPr lang="en-US" dirty="0" err="1" smtClean="0">
                <a:solidFill>
                  <a:srgbClr val="3366FF"/>
                </a:solidFill>
                <a:latin typeface="Tahoma" pitchFamily="-110" charset="0"/>
              </a:rPr>
              <a:t>visitor.visit</a:t>
            </a: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(this);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Tahoma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845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1" y="-945"/>
            <a:ext cx="8011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789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Strategy 2: Visitor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7117" y="663864"/>
            <a:ext cx="1507070" cy="1560288"/>
            <a:chOff x="254000" y="278190"/>
            <a:chExt cx="1507070" cy="1560288"/>
          </a:xfrm>
        </p:grpSpPr>
        <p:sp>
          <p:nvSpPr>
            <p:cNvPr id="70" name="Rectangle 6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ASTNode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Straight Connector 7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75" name="Group 74"/>
          <p:cNvGrpSpPr/>
          <p:nvPr/>
        </p:nvGrpSpPr>
        <p:grpSpPr>
          <a:xfrm>
            <a:off x="3408047" y="663864"/>
            <a:ext cx="1507070" cy="1560288"/>
            <a:chOff x="254000" y="278190"/>
            <a:chExt cx="1507070" cy="1560288"/>
          </a:xfrm>
        </p:grpSpPr>
        <p:sp>
          <p:nvSpPr>
            <p:cNvPr id="76" name="Rectangle 7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1" name="Group 80"/>
          <p:cNvGrpSpPr/>
          <p:nvPr/>
        </p:nvGrpSpPr>
        <p:grpSpPr>
          <a:xfrm>
            <a:off x="604377" y="5206835"/>
            <a:ext cx="1507070" cy="1560288"/>
            <a:chOff x="254000" y="278190"/>
            <a:chExt cx="1507070" cy="1560288"/>
          </a:xfrm>
        </p:grpSpPr>
        <p:sp>
          <p:nvSpPr>
            <p:cNvPr id="82" name="Rectangle 8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7" name="Group 86"/>
          <p:cNvGrpSpPr/>
          <p:nvPr/>
        </p:nvGrpSpPr>
        <p:grpSpPr>
          <a:xfrm>
            <a:off x="2220272" y="5202000"/>
            <a:ext cx="1507070" cy="1560288"/>
            <a:chOff x="254000" y="278190"/>
            <a:chExt cx="1507070" cy="1560288"/>
          </a:xfrm>
        </p:grpSpPr>
        <p:sp>
          <p:nvSpPr>
            <p:cNvPr id="88" name="Rectangle 87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SubExp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Connector 91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3" name="Group 92"/>
          <p:cNvGrpSpPr/>
          <p:nvPr/>
        </p:nvGrpSpPr>
        <p:grpSpPr>
          <a:xfrm>
            <a:off x="3816812" y="5202000"/>
            <a:ext cx="1507070" cy="1560288"/>
            <a:chOff x="254000" y="278190"/>
            <a:chExt cx="1507070" cy="1560288"/>
          </a:xfrm>
        </p:grpSpPr>
        <p:sp>
          <p:nvSpPr>
            <p:cNvPr id="94" name="Rectangle 93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8" name="Straight Connector 97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99" name="Group 98"/>
          <p:cNvGrpSpPr/>
          <p:nvPr/>
        </p:nvGrpSpPr>
        <p:grpSpPr>
          <a:xfrm>
            <a:off x="5432707" y="5197165"/>
            <a:ext cx="1507070" cy="1560288"/>
            <a:chOff x="254000" y="278190"/>
            <a:chExt cx="1507070" cy="1560288"/>
          </a:xfrm>
        </p:grpSpPr>
        <p:sp>
          <p:nvSpPr>
            <p:cNvPr id="100" name="Rectangle 99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5" name="Group 104"/>
          <p:cNvGrpSpPr/>
          <p:nvPr/>
        </p:nvGrpSpPr>
        <p:grpSpPr>
          <a:xfrm>
            <a:off x="7024412" y="5192330"/>
            <a:ext cx="1507070" cy="1560288"/>
            <a:chOff x="254000" y="278190"/>
            <a:chExt cx="1507070" cy="1560288"/>
          </a:xfrm>
        </p:grpSpPr>
        <p:sp>
          <p:nvSpPr>
            <p:cNvPr id="106" name="Rectangle 105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val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: double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1" name="Group 110"/>
          <p:cNvGrpSpPr/>
          <p:nvPr/>
        </p:nvGrpSpPr>
        <p:grpSpPr>
          <a:xfrm>
            <a:off x="1852595" y="2729739"/>
            <a:ext cx="2240045" cy="1560288"/>
            <a:chOff x="254000" y="278190"/>
            <a:chExt cx="1507070" cy="1560288"/>
          </a:xfrm>
        </p:grpSpPr>
        <p:sp>
          <p:nvSpPr>
            <p:cNvPr id="112" name="Rectangle 111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CompoundArithExp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operands : List&lt;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 accept(visitor)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7" name="Right Triangle 116"/>
          <p:cNvSpPr/>
          <p:nvPr/>
        </p:nvSpPr>
        <p:spPr>
          <a:xfrm rot="2492242">
            <a:off x="2205787" y="1256530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8" name="Straight Connector 117"/>
          <p:cNvCxnSpPr>
            <a:stCxn id="117" idx="5"/>
            <a:endCxn id="77" idx="1"/>
          </p:cNvCxnSpPr>
          <p:nvPr/>
        </p:nvCxnSpPr>
        <p:spPr>
          <a:xfrm flipV="1">
            <a:off x="2393263" y="1444008"/>
            <a:ext cx="1014784" cy="60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Right Triangle 118"/>
          <p:cNvSpPr/>
          <p:nvPr/>
        </p:nvSpPr>
        <p:spPr>
          <a:xfrm rot="8100000">
            <a:off x="2826128" y="4398878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Elbow Connector 119"/>
          <p:cNvCxnSpPr>
            <a:stCxn id="119" idx="5"/>
            <a:endCxn id="88" idx="0"/>
          </p:cNvCxnSpPr>
          <p:nvPr/>
        </p:nvCxnSpPr>
        <p:spPr>
          <a:xfrm rot="10800000" flipV="1">
            <a:off x="2970178" y="4592400"/>
            <a:ext cx="43427" cy="609599"/>
          </a:xfrm>
          <a:prstGeom prst="bentConnector4">
            <a:avLst>
              <a:gd name="adj1" fmla="val -2784"/>
              <a:gd name="adj2" fmla="val 6587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1" name="Elbow Connector 120"/>
          <p:cNvCxnSpPr>
            <a:stCxn id="119" idx="5"/>
            <a:endCxn id="100" idx="0"/>
          </p:cNvCxnSpPr>
          <p:nvPr/>
        </p:nvCxnSpPr>
        <p:spPr>
          <a:xfrm rot="10800000" flipH="1" flipV="1">
            <a:off x="3013604" y="4592401"/>
            <a:ext cx="3169008" cy="604764"/>
          </a:xfrm>
          <a:prstGeom prst="bentConnector4">
            <a:avLst>
              <a:gd name="adj1" fmla="val -344"/>
              <a:gd name="adj2" fmla="val 66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2" name="Elbow Connector 121"/>
          <p:cNvCxnSpPr>
            <a:stCxn id="94" idx="0"/>
            <a:endCxn id="119" idx="5"/>
          </p:cNvCxnSpPr>
          <p:nvPr/>
        </p:nvCxnSpPr>
        <p:spPr>
          <a:xfrm rot="16200000" flipV="1">
            <a:off x="3485362" y="4120644"/>
            <a:ext cx="609599" cy="1553113"/>
          </a:xfrm>
          <a:prstGeom prst="bentConnector4">
            <a:avLst>
              <a:gd name="adj1" fmla="val 34127"/>
              <a:gd name="adj2" fmla="val 99533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3" name="Elbow Connector 122"/>
          <p:cNvCxnSpPr>
            <a:stCxn id="82" idx="0"/>
          </p:cNvCxnSpPr>
          <p:nvPr/>
        </p:nvCxnSpPr>
        <p:spPr>
          <a:xfrm rot="5400000" flipH="1" flipV="1">
            <a:off x="2055792" y="4292451"/>
            <a:ext cx="212874" cy="1615895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24" name="Group 123"/>
          <p:cNvGrpSpPr/>
          <p:nvPr/>
        </p:nvGrpSpPr>
        <p:grpSpPr>
          <a:xfrm>
            <a:off x="5389193" y="663864"/>
            <a:ext cx="1507070" cy="1560288"/>
            <a:chOff x="254000" y="278190"/>
            <a:chExt cx="1507070" cy="1560288"/>
          </a:xfrm>
        </p:grpSpPr>
        <p:sp>
          <p:nvSpPr>
            <p:cNvPr id="125" name="Rectangle 124"/>
            <p:cNvSpPr/>
            <p:nvPr/>
          </p:nvSpPr>
          <p:spPr>
            <a:xfrm>
              <a:off x="254000" y="278190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4000" y="798286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000" y="1318382"/>
              <a:ext cx="1499810" cy="520096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254000" y="798286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9" name="Straight Connector 128"/>
            <p:cNvCxnSpPr/>
            <p:nvPr/>
          </p:nvCxnSpPr>
          <p:spPr>
            <a:xfrm>
              <a:off x="261260" y="1325631"/>
              <a:ext cx="1499810" cy="0"/>
            </a:xfrm>
            <a:prstGeom prst="line">
              <a:avLst/>
            </a:prstGeom>
            <a:noFill/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0" name="Right Triangle 129"/>
          <p:cNvSpPr/>
          <p:nvPr/>
        </p:nvSpPr>
        <p:spPr>
          <a:xfrm rot="8100000">
            <a:off x="5995137" y="2300036"/>
            <a:ext cx="374952" cy="387047"/>
          </a:xfrm>
          <a:prstGeom prst="rtTriangl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1" name="Elbow Connector 130"/>
          <p:cNvCxnSpPr>
            <a:stCxn id="130" idx="5"/>
            <a:endCxn id="106" idx="0"/>
          </p:cNvCxnSpPr>
          <p:nvPr/>
        </p:nvCxnSpPr>
        <p:spPr>
          <a:xfrm rot="10800000" flipH="1" flipV="1">
            <a:off x="6182613" y="2493558"/>
            <a:ext cx="1591704" cy="2698771"/>
          </a:xfrm>
          <a:prstGeom prst="bentConnector4">
            <a:avLst>
              <a:gd name="adj1" fmla="val 76"/>
              <a:gd name="adj2" fmla="val 53585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2" name="Elbow Connector 131"/>
          <p:cNvCxnSpPr>
            <a:endCxn id="112" idx="3"/>
          </p:cNvCxnSpPr>
          <p:nvPr/>
        </p:nvCxnSpPr>
        <p:spPr>
          <a:xfrm rot="10800000">
            <a:off x="4081850" y="2989787"/>
            <a:ext cx="2100763" cy="9397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Elbow Connector 132"/>
          <p:cNvCxnSpPr>
            <a:stCxn id="126" idx="1"/>
          </p:cNvCxnSpPr>
          <p:nvPr/>
        </p:nvCxnSpPr>
        <p:spPr>
          <a:xfrm rot="10800000" flipV="1">
            <a:off x="5181213" y="1444008"/>
            <a:ext cx="207981" cy="1049550"/>
          </a:xfrm>
          <a:prstGeom prst="bentConnector2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Elbow Connector 133"/>
          <p:cNvCxnSpPr/>
          <p:nvPr/>
        </p:nvCxnSpPr>
        <p:spPr>
          <a:xfrm rot="10800000">
            <a:off x="3013605" y="1450054"/>
            <a:ext cx="2167608" cy="1043504"/>
          </a:xfrm>
          <a:prstGeom prst="bentConnector3">
            <a:avLst>
              <a:gd name="adj1" fmla="val 96872"/>
            </a:avLst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6" name="Rectangular Callout 135"/>
          <p:cNvSpPr/>
          <p:nvPr/>
        </p:nvSpPr>
        <p:spPr bwMode="auto">
          <a:xfrm>
            <a:off x="3419860" y="721471"/>
            <a:ext cx="5242237" cy="3744455"/>
          </a:xfrm>
          <a:prstGeom prst="wedgeRectCallout">
            <a:avLst>
              <a:gd name="adj1" fmla="val -88554"/>
              <a:gd name="adj2" fmla="val 101843"/>
            </a:avLst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public Object accept (Visitor visitor)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   return </a:t>
            </a:r>
            <a:r>
              <a:rPr lang="en-US" dirty="0" err="1" smtClean="0">
                <a:solidFill>
                  <a:srgbClr val="3366FF"/>
                </a:solidFill>
                <a:latin typeface="Tahoma" pitchFamily="-110" charset="0"/>
              </a:rPr>
              <a:t>visitor.visit</a:t>
            </a: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(this);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Tahoma" pitchFamily="-110" charset="0"/>
              </a:rPr>
              <a:t>}</a:t>
            </a:r>
          </a:p>
        </p:txBody>
      </p:sp>
      <p:sp>
        <p:nvSpPr>
          <p:cNvPr id="135" name="Rectangular Callout 134"/>
          <p:cNvSpPr/>
          <p:nvPr/>
        </p:nvSpPr>
        <p:spPr bwMode="auto">
          <a:xfrm>
            <a:off x="251475" y="2968144"/>
            <a:ext cx="8583443" cy="3744455"/>
          </a:xfrm>
          <a:prstGeom prst="wedgeRectCallout">
            <a:avLst>
              <a:gd name="adj1" fmla="val 26747"/>
              <a:gd name="adj2" fmla="val -6536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public interface Visitor &lt;T&gt; </a:t>
            </a:r>
            <a:r>
              <a:rPr lang="en-US" dirty="0" smtClean="0">
                <a:solidFill>
                  <a:srgbClr val="3366FF"/>
                </a:solidFill>
                <a:latin typeface="Tahoma" pitchFamily="-110" charset="0"/>
              </a:rPr>
              <a:t>{</a:t>
            </a:r>
          </a:p>
          <a:p>
            <a:pPr algn="l"/>
            <a:endParaRPr lang="en-US" dirty="0">
              <a:solidFill>
                <a:srgbClr val="3366FF"/>
              </a:solidFill>
              <a:latin typeface="Tahoma" pitchFamily="-110" charset="0"/>
            </a:endParaRP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	public T visit(</a:t>
            </a:r>
            <a:r>
              <a:rPr lang="en-US" dirty="0" err="1">
                <a:solidFill>
                  <a:srgbClr val="3366FF"/>
                </a:solidFill>
                <a:latin typeface="Tahoma" pitchFamily="-110" charset="0"/>
              </a:rPr>
              <a:t>AST.NumExp</a:t>
            </a:r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 e);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	public T visit(</a:t>
            </a:r>
            <a:r>
              <a:rPr lang="en-US" dirty="0" err="1">
                <a:solidFill>
                  <a:srgbClr val="3366FF"/>
                </a:solidFill>
                <a:latin typeface="Tahoma" pitchFamily="-110" charset="0"/>
              </a:rPr>
              <a:t>AST.AddExp</a:t>
            </a:r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 e);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	public T visit(</a:t>
            </a:r>
            <a:r>
              <a:rPr lang="en-US" dirty="0" err="1">
                <a:solidFill>
                  <a:srgbClr val="3366FF"/>
                </a:solidFill>
                <a:latin typeface="Tahoma" pitchFamily="-110" charset="0"/>
              </a:rPr>
              <a:t>AST.SubExp</a:t>
            </a:r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 e);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	public T visit(</a:t>
            </a:r>
            <a:r>
              <a:rPr lang="en-US" dirty="0" err="1">
                <a:solidFill>
                  <a:srgbClr val="3366FF"/>
                </a:solidFill>
                <a:latin typeface="Tahoma" pitchFamily="-110" charset="0"/>
              </a:rPr>
              <a:t>AST.MultExp</a:t>
            </a:r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 e);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	public T visit(</a:t>
            </a:r>
            <a:r>
              <a:rPr lang="en-US" dirty="0" err="1">
                <a:solidFill>
                  <a:srgbClr val="3366FF"/>
                </a:solidFill>
                <a:latin typeface="Tahoma" pitchFamily="-110" charset="0"/>
              </a:rPr>
              <a:t>AST.DivExp</a:t>
            </a:r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 e);</a:t>
            </a: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	public T visit(</a:t>
            </a:r>
            <a:r>
              <a:rPr lang="en-US" dirty="0" err="1">
                <a:solidFill>
                  <a:srgbClr val="3366FF"/>
                </a:solidFill>
                <a:latin typeface="Tahoma" pitchFamily="-110" charset="0"/>
              </a:rPr>
              <a:t>AST.Program</a:t>
            </a:r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 p);</a:t>
            </a:r>
          </a:p>
          <a:p>
            <a:pPr algn="l"/>
            <a:endParaRPr lang="en-US" dirty="0" smtClean="0">
              <a:solidFill>
                <a:srgbClr val="3366FF"/>
              </a:solidFill>
              <a:latin typeface="Tahoma" pitchFamily="-110" charset="0"/>
            </a:endParaRPr>
          </a:p>
          <a:p>
            <a:pPr algn="l"/>
            <a:r>
              <a:rPr lang="en-US" dirty="0">
                <a:solidFill>
                  <a:srgbClr val="3366FF"/>
                </a:solidFill>
                <a:latin typeface="Tahoma" pitchFamily="-110" charset="0"/>
              </a:rPr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5571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5" y="87794"/>
            <a:ext cx="8779029" cy="63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021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Parts of an Interpreter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Read, </a:t>
            </a:r>
            <a:r>
              <a:rPr lang="en-US" dirty="0" err="1" smtClean="0"/>
              <a:t>Eval</a:t>
            </a:r>
            <a:r>
              <a:rPr lang="en-US" dirty="0" smtClean="0"/>
              <a:t>, Print, REP loop</a:t>
            </a:r>
          </a:p>
          <a:p>
            <a:r>
              <a:rPr lang="en-US" dirty="0" smtClean="0"/>
              <a:t>Read: programs written in </a:t>
            </a:r>
            <a:r>
              <a:rPr lang="en-US" b="1" u="sng" dirty="0" smtClean="0">
                <a:solidFill>
                  <a:srgbClr val="FF0000"/>
                </a:solidFill>
              </a:rPr>
              <a:t>defined language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Programs are strings.</a:t>
            </a:r>
          </a:p>
          <a:p>
            <a:pPr lvl="1"/>
            <a:r>
              <a:rPr lang="en-US" dirty="0" smtClean="0"/>
              <a:t>Specify legal programs? Grammar.</a:t>
            </a:r>
          </a:p>
          <a:p>
            <a:pPr lvl="1"/>
            <a:r>
              <a:rPr lang="en-US" dirty="0" smtClean="0"/>
              <a:t>Read legal programs? Lexical analysis, parsing.</a:t>
            </a:r>
          </a:p>
          <a:p>
            <a:pPr lvl="1"/>
            <a:r>
              <a:rPr lang="en-US" dirty="0" smtClean="0"/>
              <a:t>How to store programs internally? </a:t>
            </a:r>
          </a:p>
          <a:p>
            <a:pPr lvl="2"/>
            <a:r>
              <a:rPr lang="en-US" dirty="0" smtClean="0"/>
              <a:t>Abstract Syntax Tree (AST).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: given an AST compute value.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Print: </a:t>
            </a:r>
            <a:r>
              <a:rPr lang="en-US" b="1" u="sng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of AST, i.e. value of program.</a:t>
            </a:r>
          </a:p>
          <a:p>
            <a:r>
              <a:rPr lang="en-US" dirty="0" smtClean="0"/>
              <a:t>REP loop: repeat previous three steps</a:t>
            </a:r>
          </a:p>
        </p:txBody>
      </p:sp>
    </p:spTree>
    <p:extLst>
      <p:ext uri="{BB962C8B-B14F-4D97-AF65-F5344CB8AC3E}">
        <p14:creationId xmlns:p14="http://schemas.microsoft.com/office/powerpoint/2010/main" val="1491443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609600"/>
          </a:xfrm>
        </p:spPr>
        <p:txBody>
          <a:bodyPr/>
          <a:lstStyle/>
          <a:p>
            <a:r>
              <a:rPr lang="en-US" dirty="0" smtClean="0"/>
              <a:t>Reading: </a:t>
            </a:r>
            <a:r>
              <a:rPr lang="en-US" dirty="0" err="1" smtClean="0"/>
              <a:t>Rajan’s</a:t>
            </a:r>
            <a:r>
              <a:rPr lang="en-US" dirty="0" smtClean="0"/>
              <a:t> book Ch2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090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22" y="203008"/>
            <a:ext cx="9144000" cy="609600"/>
          </a:xfrm>
        </p:spPr>
        <p:txBody>
          <a:bodyPr/>
          <a:lstStyle/>
          <a:p>
            <a:r>
              <a:rPr lang="en-US" dirty="0" smtClean="0"/>
              <a:t>Review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4421" y="1297541"/>
            <a:ext cx="83528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Grammar 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ＭＳ Ｐゴシック" pitchFamily="-65" charset="-128"/>
                <a:cs typeface="Times New Roman" panose="02020603050405020304" pitchFamily="18" charset="0"/>
              </a:rPr>
              <a:t>of a PL defines legal strings in that PL. Grammar itself is defined by the collection of production rules, terminals, and non-terminals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tree and Abstract Syntax tree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477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Review: Semantics via Interpreters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26488" cy="495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Interpreter: a program that given a program in the </a:t>
            </a:r>
            <a:r>
              <a:rPr lang="en-US" sz="2800" i="1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defined language</a:t>
            </a: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produces a value or </a:t>
            </a:r>
            <a:r>
              <a:rPr lang="en-US" sz="2800" u="sng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diverges</a:t>
            </a: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</a:p>
          <a:p>
            <a:pPr eaLnBrk="1" hangingPunct="1"/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Key parts: Read, </a:t>
            </a:r>
            <a:r>
              <a:rPr lang="en-US" sz="28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Eval</a:t>
            </a: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, Print, REP loop</a:t>
            </a:r>
          </a:p>
          <a:p>
            <a:pPr lvl="1"/>
            <a:r>
              <a:rPr lang="en-US" dirty="0" smtClean="0">
                <a:latin typeface="Palatino" pitchFamily="-65" charset="0"/>
                <a:ea typeface="ＭＳ Ｐゴシック" pitchFamily="-65" charset="-128"/>
              </a:rPr>
              <a:t>Read: program to Abstract Syntax Tree (AST)</a:t>
            </a:r>
          </a:p>
          <a:p>
            <a:pPr lvl="1"/>
            <a:endParaRPr lang="en-US" dirty="0" smtClean="0">
              <a:latin typeface="Palatino" pitchFamily="-65" charset="0"/>
              <a:ea typeface="ＭＳ Ｐゴシック" pitchFamily="-65" charset="-128"/>
            </a:endParaRPr>
          </a:p>
          <a:p>
            <a:pPr lvl="1"/>
            <a:r>
              <a:rPr lang="en-US" dirty="0" err="1" smtClean="0">
                <a:latin typeface="Palatino" pitchFamily="-65" charset="0"/>
                <a:ea typeface="ＭＳ Ｐゴシック" pitchFamily="-65" charset="-128"/>
              </a:rPr>
              <a:t>Eval</a:t>
            </a:r>
            <a:r>
              <a:rPr lang="en-US" dirty="0" smtClean="0">
                <a:latin typeface="Palatino" pitchFamily="-65" charset="0"/>
                <a:ea typeface="ＭＳ Ｐゴシック" pitchFamily="-65" charset="-128"/>
              </a:rPr>
              <a:t>: AST to value in defined language</a:t>
            </a:r>
          </a:p>
          <a:p>
            <a:pPr lvl="1"/>
            <a:endParaRPr lang="en-US" sz="2000" dirty="0">
              <a:latin typeface="Palatino" pitchFamily="-65" charset="0"/>
              <a:ea typeface="ＭＳ Ｐゴシック" pitchFamily="-65" charset="-128"/>
            </a:endParaRPr>
          </a:p>
          <a:p>
            <a:pPr marL="457200" lvl="1" indent="0">
              <a:buNone/>
            </a:pPr>
            <a:endParaRPr lang="en-US" sz="2000" dirty="0" smtClean="0">
              <a:latin typeface="Palatino" pitchFamily="-65" charset="0"/>
              <a:ea typeface="ＭＳ Ｐゴシック" pitchFamily="-65" charset="-128"/>
            </a:endParaRPr>
          </a:p>
          <a:p>
            <a:pPr marL="457200" lvl="1" indent="0">
              <a:buNone/>
            </a:pPr>
            <a:endParaRPr lang="en-US" sz="2000" dirty="0">
              <a:latin typeface="Palatino" pitchFamily="-65" charset="0"/>
              <a:ea typeface="ＭＳ Ｐゴシック" pitchFamily="-65" charset="-128"/>
            </a:endParaRPr>
          </a:p>
          <a:p>
            <a:pPr marL="457200" lvl="1" indent="0">
              <a:buNone/>
            </a:pPr>
            <a:endParaRPr lang="en-US" sz="2000" dirty="0" smtClean="0">
              <a:latin typeface="Palatino" pitchFamily="-65" charset="0"/>
              <a:ea typeface="ＭＳ Ｐゴシック" pitchFamily="-65" charset="-128"/>
            </a:endParaRPr>
          </a:p>
          <a:p>
            <a:pPr marL="457200" lvl="1" indent="0">
              <a:buNone/>
            </a:pPr>
            <a:endParaRPr lang="en-US" sz="2000" dirty="0" smtClean="0">
              <a:latin typeface="Palatino" pitchFamily="-65" charset="0"/>
              <a:ea typeface="ＭＳ Ｐゴシック" pitchFamily="-65" charset="-128"/>
            </a:endParaRPr>
          </a:p>
          <a:p>
            <a:pPr lvl="1"/>
            <a:r>
              <a:rPr lang="en-US" dirty="0" smtClean="0">
                <a:latin typeface="Palatino" pitchFamily="-65" charset="0"/>
                <a:ea typeface="ＭＳ Ｐゴシック" pitchFamily="-65" charset="-128"/>
              </a:rPr>
              <a:t>Print: value to string </a:t>
            </a:r>
            <a:endParaRPr lang="en-US" sz="3200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endParaRPr lang="en-US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</a:p>
          <a:p>
            <a:pPr lvl="2" eaLnBrk="1" hangingPunct="1"/>
            <a:endParaRPr lang="en-US" sz="2000" dirty="0" smtClean="0">
              <a:latin typeface="Palatino" pitchFamily="-65" charset="0"/>
              <a:ea typeface="ＭＳ Ｐゴシック" pitchFamily="-65" charset="-128"/>
            </a:endParaRPr>
          </a:p>
        </p:txBody>
      </p:sp>
      <p:sp>
        <p:nvSpPr>
          <p:cNvPr id="75780" name="TextBox 5"/>
          <p:cNvSpPr txBox="1">
            <a:spLocks noChangeArrowheads="1"/>
          </p:cNvSpPr>
          <p:nvPr/>
        </p:nvSpPr>
        <p:spPr bwMode="auto">
          <a:xfrm>
            <a:off x="76200" y="6212100"/>
            <a:ext cx="8991600" cy="46166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Tahoma" pitchFamily="-65" charset="0"/>
                <a:ea typeface="ＭＳ Ｐゴシック" pitchFamily="-65" charset="-128"/>
                <a:cs typeface="ＭＳ Ｐゴシック" pitchFamily="-65" charset="-128"/>
              </a:rPr>
              <a:t> Interpreter of a programming language is itself a program. </a:t>
            </a:r>
            <a:endParaRPr lang="en-US" sz="2400" kern="1200" dirty="0">
              <a:solidFill>
                <a:srgbClr val="FFFFFF"/>
              </a:solidFill>
              <a:latin typeface="Tahoma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538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Review: Semantics via Interpreters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26488" cy="495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Interpreter: a program that given a program in the </a:t>
            </a:r>
            <a:r>
              <a:rPr lang="en-US" sz="2800" i="1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defined language</a:t>
            </a: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produces a value or </a:t>
            </a:r>
            <a:r>
              <a:rPr lang="en-US" sz="2800" u="sng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diverges</a:t>
            </a: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</a:p>
          <a:p>
            <a:pPr eaLnBrk="1" hangingPunct="1"/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Key parts: Read, </a:t>
            </a:r>
            <a:r>
              <a:rPr lang="en-US" sz="2800" dirty="0" err="1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Eval</a:t>
            </a: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, Print, REP loop</a:t>
            </a:r>
          </a:p>
          <a:p>
            <a:pPr lvl="1"/>
            <a:r>
              <a:rPr lang="en-US" dirty="0" smtClean="0">
                <a:latin typeface="Palatino" pitchFamily="-65" charset="0"/>
                <a:ea typeface="ＭＳ Ｐゴシック" pitchFamily="-65" charset="-128"/>
              </a:rPr>
              <a:t>Read: program to Abstract Syntax Tree (AST)</a:t>
            </a:r>
          </a:p>
          <a:p>
            <a:pPr lvl="2"/>
            <a:r>
              <a:rPr lang="en-US" sz="2000" dirty="0" smtClean="0">
                <a:latin typeface="Palatino" pitchFamily="-65" charset="0"/>
                <a:ea typeface="ＭＳ Ｐゴシック" pitchFamily="-65" charset="-128"/>
              </a:rPr>
              <a:t>Program – parse -&gt; Parse Tree – abstract -&gt; AST </a:t>
            </a:r>
          </a:p>
          <a:p>
            <a:pPr lvl="1"/>
            <a:r>
              <a:rPr lang="en-US" dirty="0" err="1" smtClean="0">
                <a:latin typeface="Palatino" pitchFamily="-65" charset="0"/>
                <a:ea typeface="ＭＳ Ｐゴシック" pitchFamily="-65" charset="-128"/>
              </a:rPr>
              <a:t>Eval</a:t>
            </a:r>
            <a:r>
              <a:rPr lang="en-US" dirty="0" smtClean="0">
                <a:latin typeface="Palatino" pitchFamily="-65" charset="0"/>
                <a:ea typeface="ＭＳ Ｐゴシック" pitchFamily="-65" charset="-128"/>
              </a:rPr>
              <a:t>: AST to value in defined language</a:t>
            </a:r>
          </a:p>
          <a:p>
            <a:pPr lvl="2"/>
            <a:r>
              <a:rPr lang="en-US" sz="2200" dirty="0" smtClean="0">
                <a:latin typeface="Palatino" pitchFamily="-65" charset="0"/>
                <a:ea typeface="ＭＳ Ｐゴシック" pitchFamily="-65" charset="-128"/>
              </a:rPr>
              <a:t>Defined systematically for each expression in language</a:t>
            </a:r>
          </a:p>
          <a:p>
            <a:pPr lvl="2"/>
            <a:r>
              <a:rPr lang="en-US" sz="2000" dirty="0" smtClean="0">
                <a:latin typeface="Palatino" pitchFamily="-65" charset="0"/>
                <a:ea typeface="ＭＳ Ｐゴシック" pitchFamily="-65" charset="-128"/>
              </a:rPr>
              <a:t>Recursive traversal of AST, convert parts to value</a:t>
            </a:r>
          </a:p>
          <a:p>
            <a:pPr lvl="2"/>
            <a:r>
              <a:rPr lang="en-US" sz="2000" dirty="0" smtClean="0">
                <a:latin typeface="Palatino" pitchFamily="-65" charset="0"/>
                <a:ea typeface="ＭＳ Ｐゴシック" pitchFamily="-65" charset="-128"/>
              </a:rPr>
              <a:t>Two strategies for implementing traversal</a:t>
            </a:r>
          </a:p>
          <a:p>
            <a:pPr lvl="2"/>
            <a:r>
              <a:rPr lang="en-US" sz="2000" dirty="0" smtClean="0">
                <a:latin typeface="Palatino" pitchFamily="-65" charset="0"/>
                <a:ea typeface="ＭＳ Ｐゴシック" pitchFamily="-65" charset="-128"/>
              </a:rPr>
              <a:t>Decompose and distribute functionality to each AST node</a:t>
            </a:r>
          </a:p>
          <a:p>
            <a:pPr lvl="2"/>
            <a:r>
              <a:rPr lang="en-US" sz="2000" dirty="0" smtClean="0">
                <a:latin typeface="Palatino" pitchFamily="-65" charset="0"/>
                <a:ea typeface="ＭＳ Ｐゴシック" pitchFamily="-65" charset="-128"/>
              </a:rPr>
              <a:t>Use visitor pattern, avoid scattering and tangling of concerns</a:t>
            </a:r>
          </a:p>
          <a:p>
            <a:pPr lvl="1"/>
            <a:r>
              <a:rPr lang="en-US" dirty="0" smtClean="0">
                <a:latin typeface="Palatino" pitchFamily="-65" charset="0"/>
                <a:ea typeface="ＭＳ Ｐゴシック" pitchFamily="-65" charset="-128"/>
              </a:rPr>
              <a:t>Print: value to string </a:t>
            </a:r>
            <a:endParaRPr lang="en-US" sz="3200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endParaRPr lang="en-US" dirty="0" smtClean="0">
              <a:latin typeface="Palatino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>
              <a:buFont typeface="Wingdings" pitchFamily="-65" charset="2"/>
              <a:buNone/>
            </a:pPr>
            <a:r>
              <a:rPr lang="en-US" sz="2800" dirty="0" smtClean="0">
                <a:latin typeface="Palatino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</a:p>
          <a:p>
            <a:pPr lvl="2" eaLnBrk="1" hangingPunct="1"/>
            <a:endParaRPr lang="en-US" sz="2000" dirty="0" smtClean="0">
              <a:latin typeface="Palatino" pitchFamily="-65" charset="0"/>
              <a:ea typeface="ＭＳ Ｐゴシック" pitchFamily="-65" charset="-128"/>
            </a:endParaRPr>
          </a:p>
        </p:txBody>
      </p:sp>
      <p:sp>
        <p:nvSpPr>
          <p:cNvPr id="75780" name="TextBox 5"/>
          <p:cNvSpPr txBox="1">
            <a:spLocks noChangeArrowheads="1"/>
          </p:cNvSpPr>
          <p:nvPr/>
        </p:nvSpPr>
        <p:spPr bwMode="auto">
          <a:xfrm>
            <a:off x="76200" y="6212100"/>
            <a:ext cx="8991600" cy="46166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 smtClean="0">
                <a:solidFill>
                  <a:srgbClr val="FFFFFF"/>
                </a:solidFill>
                <a:latin typeface="Tahoma" pitchFamily="-65" charset="0"/>
                <a:ea typeface="ＭＳ Ｐゴシック" pitchFamily="-65" charset="-128"/>
                <a:cs typeface="ＭＳ Ｐゴシック" pitchFamily="-65" charset="-128"/>
              </a:rPr>
              <a:t>Interpreter of a programming language is itself a program. </a:t>
            </a:r>
            <a:endParaRPr lang="en-US" sz="2400" kern="1200" dirty="0">
              <a:solidFill>
                <a:srgbClr val="FFFFFF"/>
              </a:solidFill>
              <a:latin typeface="Tahoma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79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More about Read Phase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convert program (string) to AST</a:t>
            </a:r>
          </a:p>
          <a:p>
            <a:r>
              <a:rPr lang="en-US" dirty="0" smtClean="0"/>
              <a:t>Lexical analysis </a:t>
            </a:r>
          </a:p>
          <a:p>
            <a:pPr lvl="1"/>
            <a:r>
              <a:rPr lang="en-US" dirty="0" smtClean="0"/>
              <a:t>Divide the program into symbols (tokens)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Syntax analysis (or parsing)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Organize tokens into a tree (parse tree)</a:t>
            </a:r>
          </a:p>
          <a:p>
            <a:pPr lvl="1"/>
            <a:r>
              <a:rPr lang="en-US" dirty="0" smtClean="0"/>
              <a:t>Structure of parse tree dictated by grammar.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Convert parse tree to Abstract Syntax Tree (AST) by ignoring irrelevant tokens.</a:t>
            </a:r>
          </a:p>
        </p:txBody>
      </p:sp>
    </p:spTree>
    <p:extLst>
      <p:ext uri="{BB962C8B-B14F-4D97-AF65-F5344CB8AC3E}">
        <p14:creationId xmlns:p14="http://schemas.microsoft.com/office/powerpoint/2010/main" val="3588075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Read Phase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convert program (string) to AST</a:t>
            </a:r>
          </a:p>
          <a:p>
            <a:pPr lvl="1"/>
            <a:r>
              <a:rPr lang="en-US" dirty="0" smtClean="0"/>
              <a:t>Example program: “(+ 3 4)”</a:t>
            </a:r>
          </a:p>
          <a:p>
            <a:r>
              <a:rPr lang="en-US" dirty="0" smtClean="0"/>
              <a:t>Lexical analysis </a:t>
            </a:r>
          </a:p>
          <a:p>
            <a:pPr lvl="1"/>
            <a:r>
              <a:rPr lang="en-US" dirty="0" smtClean="0"/>
              <a:t>Divide the program into symbols (tokens)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`(‘, `+’, DIGIT:3, DIGIT:4, and `)’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Syntax analysis (or parsing)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Organize tokens into a tree (parse tree)</a:t>
            </a:r>
          </a:p>
          <a:p>
            <a:pPr lvl="1"/>
            <a:r>
              <a:rPr lang="en-US" dirty="0" smtClean="0"/>
              <a:t>Structure of parse tree dictated by grammar.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Convert parse tree to Abstract Syntax Tree (AST) by ignoring irrelevant tokens.</a:t>
            </a:r>
          </a:p>
        </p:txBody>
      </p:sp>
    </p:spTree>
    <p:extLst>
      <p:ext uri="{BB962C8B-B14F-4D97-AF65-F5344CB8AC3E}">
        <p14:creationId xmlns:p14="http://schemas.microsoft.com/office/powerpoint/2010/main" val="667059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23" b="62175"/>
          <a:stretch/>
        </p:blipFill>
        <p:spPr>
          <a:xfrm>
            <a:off x="539510" y="894293"/>
            <a:ext cx="3820253" cy="2419494"/>
          </a:xfrm>
          <a:prstGeom prst="rect">
            <a:avLst/>
          </a:prstGeom>
        </p:spPr>
      </p:pic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Recall: </a:t>
            </a:r>
            <a:r>
              <a:rPr lang="en-US" sz="4800" dirty="0" err="1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Arithlang</a:t>
            </a:r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 Grammar</a:t>
            </a:r>
          </a:p>
        </p:txBody>
      </p:sp>
      <p:pic>
        <p:nvPicPr>
          <p:cNvPr id="2" name="Picture 1" descr="Screen Shot 2015-01-15 at 12.35.5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1" r="49767" b="823"/>
          <a:stretch/>
        </p:blipFill>
        <p:spPr>
          <a:xfrm>
            <a:off x="3074218" y="548650"/>
            <a:ext cx="581888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Read Phase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program: “(+ 3 4)”</a:t>
            </a:r>
          </a:p>
          <a:p>
            <a:r>
              <a:rPr lang="en-US" dirty="0" smtClean="0"/>
              <a:t>Tokens: </a:t>
            </a:r>
            <a:r>
              <a:rPr lang="en-US" dirty="0" smtClean="0">
                <a:solidFill>
                  <a:srgbClr val="FFFFFF"/>
                </a:solidFill>
              </a:rPr>
              <a:t>`(‘, `+’, DIGIT:3, DIGIT:4, and `)’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Syntax analysis (or parsing)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Parse tree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0703" y="1883297"/>
            <a:ext cx="7341822" cy="4944516"/>
            <a:chOff x="1550703" y="1883297"/>
            <a:chExt cx="7341822" cy="4944516"/>
          </a:xfrm>
        </p:grpSpPr>
        <p:sp>
          <p:nvSpPr>
            <p:cNvPr id="24" name="Rectangle 23"/>
            <p:cNvSpPr/>
            <p:nvPr/>
          </p:nvSpPr>
          <p:spPr>
            <a:xfrm>
              <a:off x="5790050" y="1883297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0050" y="274932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>
                  <a:solidFill>
                    <a:sysClr val="window" lastClr="FFFFFF"/>
                  </a:solidFill>
                  <a:latin typeface="Calibri"/>
                </a:rPr>
                <a:t>e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00499" y="6238778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`(‘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6807" y="6247241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`+‘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6161" y="363107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88245" y="5328017"/>
              <a:ext cx="1017351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80542" y="623032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`)‘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93613" y="623032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5563" y="623758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5889" y="5315922"/>
              <a:ext cx="1024749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/>
            <p:cNvCxnSpPr>
              <a:stCxn id="33" idx="2"/>
              <a:endCxn id="32" idx="0"/>
            </p:cNvCxnSpPr>
            <p:nvPr/>
          </p:nvCxnSpPr>
          <p:spPr>
            <a:xfrm flipH="1">
              <a:off x="5971555" y="5896494"/>
              <a:ext cx="46709" cy="341092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5" name="Straight Connector 34"/>
            <p:cNvCxnSpPr>
              <a:stCxn id="29" idx="2"/>
              <a:endCxn id="31" idx="0"/>
            </p:cNvCxnSpPr>
            <p:nvPr/>
          </p:nvCxnSpPr>
          <p:spPr>
            <a:xfrm>
              <a:off x="7096921" y="5908589"/>
              <a:ext cx="52684" cy="321737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>
              <a:off x="6624685" y="4211642"/>
              <a:ext cx="1811849" cy="2018684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Straight Connector 36"/>
            <p:cNvCxnSpPr>
              <a:stCxn id="28" idx="2"/>
              <a:endCxn id="29" idx="0"/>
            </p:cNvCxnSpPr>
            <p:nvPr/>
          </p:nvCxnSpPr>
          <p:spPr>
            <a:xfrm>
              <a:off x="6624685" y="4211642"/>
              <a:ext cx="472236" cy="1116375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Straight Connector 37"/>
            <p:cNvCxnSpPr>
              <a:stCxn id="28" idx="2"/>
              <a:endCxn id="33" idx="0"/>
            </p:cNvCxnSpPr>
            <p:nvPr/>
          </p:nvCxnSpPr>
          <p:spPr>
            <a:xfrm flipH="1">
              <a:off x="6018264" y="4211642"/>
              <a:ext cx="606421" cy="110428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Straight Connector 38"/>
            <p:cNvCxnSpPr>
              <a:stCxn id="28" idx="2"/>
              <a:endCxn id="27" idx="0"/>
            </p:cNvCxnSpPr>
            <p:nvPr/>
          </p:nvCxnSpPr>
          <p:spPr>
            <a:xfrm flipH="1">
              <a:off x="4512799" y="4211642"/>
              <a:ext cx="2111886" cy="2035599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Straight Connector 39"/>
            <p:cNvCxnSpPr>
              <a:stCxn id="28" idx="2"/>
              <a:endCxn id="26" idx="0"/>
            </p:cNvCxnSpPr>
            <p:nvPr/>
          </p:nvCxnSpPr>
          <p:spPr>
            <a:xfrm flipH="1">
              <a:off x="3356491" y="4211642"/>
              <a:ext cx="3268194" cy="2027136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1" name="Straight Connector 40"/>
            <p:cNvCxnSpPr>
              <a:stCxn id="25" idx="2"/>
              <a:endCxn id="28" idx="0"/>
            </p:cNvCxnSpPr>
            <p:nvPr/>
          </p:nvCxnSpPr>
          <p:spPr>
            <a:xfrm>
              <a:off x="6618574" y="3329892"/>
              <a:ext cx="6111" cy="301178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2" name="Straight Connector 41"/>
            <p:cNvCxnSpPr>
              <a:stCxn id="24" idx="2"/>
              <a:endCxn id="25" idx="0"/>
            </p:cNvCxnSpPr>
            <p:nvPr/>
          </p:nvCxnSpPr>
          <p:spPr>
            <a:xfrm>
              <a:off x="6618574" y="2463869"/>
              <a:ext cx="0" cy="285451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3" name="TextBox 42"/>
            <p:cNvSpPr txBox="1"/>
            <p:nvPr/>
          </p:nvSpPr>
          <p:spPr>
            <a:xfrm>
              <a:off x="1550703" y="6313399"/>
              <a:ext cx="110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Tokens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94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Read Phase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program: “(+ 3 4)”</a:t>
            </a:r>
          </a:p>
          <a:p>
            <a:r>
              <a:rPr lang="en-US" dirty="0" smtClean="0"/>
              <a:t>Tokens: </a:t>
            </a:r>
            <a:r>
              <a:rPr lang="en-US" dirty="0" smtClean="0">
                <a:solidFill>
                  <a:srgbClr val="FFFFFF"/>
                </a:solidFill>
              </a:rPr>
              <a:t>`(‘, `+’, DIGIT:3, DIGIT:4, and `)’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Syntax analysis (or parsing)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Parse tree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Node types from grammar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program, </a:t>
            </a:r>
            <a:r>
              <a:rPr lang="en-US" dirty="0" err="1" smtClean="0">
                <a:solidFill>
                  <a:srgbClr val="FFFFFF"/>
                </a:solidFill>
              </a:rPr>
              <a:t>exp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addexp</a:t>
            </a:r>
            <a:r>
              <a:rPr lang="en-US" dirty="0" smtClean="0">
                <a:solidFill>
                  <a:srgbClr val="FFFFFF"/>
                </a:solidFill>
              </a:rPr>
              <a:t>, …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Relations from grammar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0703" y="1883297"/>
            <a:ext cx="7341822" cy="4944516"/>
            <a:chOff x="1550703" y="1883297"/>
            <a:chExt cx="7341822" cy="4944516"/>
          </a:xfrm>
        </p:grpSpPr>
        <p:sp>
          <p:nvSpPr>
            <p:cNvPr id="24" name="Rectangle 23"/>
            <p:cNvSpPr/>
            <p:nvPr/>
          </p:nvSpPr>
          <p:spPr>
            <a:xfrm>
              <a:off x="5790050" y="1883297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0050" y="274932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>
                  <a:solidFill>
                    <a:sysClr val="window" lastClr="FFFFFF"/>
                  </a:solidFill>
                  <a:latin typeface="Calibri"/>
                </a:rPr>
                <a:t>e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00499" y="6238778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`(‘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6807" y="6247241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`+‘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6161" y="363107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88245" y="5328017"/>
              <a:ext cx="1017351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80542" y="623032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`)‘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93613" y="623032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5563" y="623758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5889" y="5315922"/>
              <a:ext cx="1024749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/>
            <p:cNvCxnSpPr>
              <a:stCxn id="33" idx="2"/>
              <a:endCxn id="32" idx="0"/>
            </p:cNvCxnSpPr>
            <p:nvPr/>
          </p:nvCxnSpPr>
          <p:spPr>
            <a:xfrm flipH="1">
              <a:off x="5971555" y="5896494"/>
              <a:ext cx="46709" cy="341092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5" name="Straight Connector 34"/>
            <p:cNvCxnSpPr>
              <a:stCxn id="29" idx="2"/>
              <a:endCxn id="31" idx="0"/>
            </p:cNvCxnSpPr>
            <p:nvPr/>
          </p:nvCxnSpPr>
          <p:spPr>
            <a:xfrm>
              <a:off x="7096921" y="5908589"/>
              <a:ext cx="52684" cy="321737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>
              <a:off x="6624685" y="4211642"/>
              <a:ext cx="1811849" cy="2018684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Straight Connector 36"/>
            <p:cNvCxnSpPr>
              <a:stCxn id="28" idx="2"/>
              <a:endCxn id="29" idx="0"/>
            </p:cNvCxnSpPr>
            <p:nvPr/>
          </p:nvCxnSpPr>
          <p:spPr>
            <a:xfrm>
              <a:off x="6624685" y="4211642"/>
              <a:ext cx="472236" cy="1116375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Straight Connector 37"/>
            <p:cNvCxnSpPr>
              <a:stCxn id="28" idx="2"/>
              <a:endCxn id="33" idx="0"/>
            </p:cNvCxnSpPr>
            <p:nvPr/>
          </p:nvCxnSpPr>
          <p:spPr>
            <a:xfrm flipH="1">
              <a:off x="6018264" y="4211642"/>
              <a:ext cx="606421" cy="110428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Straight Connector 38"/>
            <p:cNvCxnSpPr>
              <a:stCxn id="28" idx="2"/>
              <a:endCxn id="27" idx="0"/>
            </p:cNvCxnSpPr>
            <p:nvPr/>
          </p:nvCxnSpPr>
          <p:spPr>
            <a:xfrm flipH="1">
              <a:off x="4512799" y="4211642"/>
              <a:ext cx="2111886" cy="2035599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Straight Connector 39"/>
            <p:cNvCxnSpPr>
              <a:stCxn id="28" idx="2"/>
              <a:endCxn id="26" idx="0"/>
            </p:cNvCxnSpPr>
            <p:nvPr/>
          </p:nvCxnSpPr>
          <p:spPr>
            <a:xfrm flipH="1">
              <a:off x="3356491" y="4211642"/>
              <a:ext cx="3268194" cy="2027136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1" name="Straight Connector 40"/>
            <p:cNvCxnSpPr>
              <a:stCxn id="25" idx="2"/>
              <a:endCxn id="28" idx="0"/>
            </p:cNvCxnSpPr>
            <p:nvPr/>
          </p:nvCxnSpPr>
          <p:spPr>
            <a:xfrm>
              <a:off x="6618574" y="3329892"/>
              <a:ext cx="6111" cy="301178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2" name="Straight Connector 41"/>
            <p:cNvCxnSpPr>
              <a:stCxn id="24" idx="2"/>
              <a:endCxn id="25" idx="0"/>
            </p:cNvCxnSpPr>
            <p:nvPr/>
          </p:nvCxnSpPr>
          <p:spPr>
            <a:xfrm>
              <a:off x="6618574" y="2463869"/>
              <a:ext cx="0" cy="285451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3" name="TextBox 42"/>
            <p:cNvSpPr txBox="1"/>
            <p:nvPr/>
          </p:nvSpPr>
          <p:spPr>
            <a:xfrm>
              <a:off x="1550703" y="6313399"/>
              <a:ext cx="110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Tokens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Baskerville" pitchFamily="-65" charset="0"/>
                <a:ea typeface="ＭＳ Ｐゴシック" pitchFamily="-65" charset="-128"/>
                <a:cs typeface="ＭＳ Ｐゴシック" pitchFamily="-65" charset="-128"/>
              </a:rPr>
              <a:t>Read Phase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tree to AST</a:t>
            </a:r>
          </a:p>
          <a:p>
            <a:r>
              <a:rPr lang="en-US" dirty="0" smtClean="0"/>
              <a:t>Irrelevant </a:t>
            </a:r>
            <a:r>
              <a:rPr lang="en-US" dirty="0"/>
              <a:t>tokens are eliminated</a:t>
            </a:r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-1303914" y="1883297"/>
            <a:ext cx="7341822" cy="4944516"/>
            <a:chOff x="1550703" y="1883297"/>
            <a:chExt cx="7341822" cy="4944516"/>
          </a:xfrm>
        </p:grpSpPr>
        <p:sp>
          <p:nvSpPr>
            <p:cNvPr id="24" name="Rectangle 23"/>
            <p:cNvSpPr/>
            <p:nvPr/>
          </p:nvSpPr>
          <p:spPr>
            <a:xfrm>
              <a:off x="5790050" y="1883297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90050" y="274932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 err="1">
                  <a:solidFill>
                    <a:sysClr val="window" lastClr="FFFFFF"/>
                  </a:solidFill>
                  <a:latin typeface="Calibri"/>
                </a:rPr>
                <a:t>e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00499" y="6238778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`(‘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6807" y="6247241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`+‘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6161" y="363107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88245" y="5328017"/>
              <a:ext cx="1017351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80542" y="623032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`)‘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93613" y="623032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5563" y="6237586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5889" y="5315922"/>
              <a:ext cx="1024749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/>
            <p:cNvCxnSpPr>
              <a:stCxn id="33" idx="2"/>
              <a:endCxn id="32" idx="0"/>
            </p:cNvCxnSpPr>
            <p:nvPr/>
          </p:nvCxnSpPr>
          <p:spPr>
            <a:xfrm flipH="1">
              <a:off x="5971555" y="5896494"/>
              <a:ext cx="46709" cy="341092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5" name="Straight Connector 34"/>
            <p:cNvCxnSpPr>
              <a:stCxn id="29" idx="2"/>
              <a:endCxn id="31" idx="0"/>
            </p:cNvCxnSpPr>
            <p:nvPr/>
          </p:nvCxnSpPr>
          <p:spPr>
            <a:xfrm>
              <a:off x="7096921" y="5908589"/>
              <a:ext cx="52684" cy="321737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Straight Connector 35"/>
            <p:cNvCxnSpPr>
              <a:stCxn id="28" idx="2"/>
              <a:endCxn id="30" idx="0"/>
            </p:cNvCxnSpPr>
            <p:nvPr/>
          </p:nvCxnSpPr>
          <p:spPr>
            <a:xfrm>
              <a:off x="6624685" y="4211642"/>
              <a:ext cx="1811849" cy="2018684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Straight Connector 36"/>
            <p:cNvCxnSpPr>
              <a:stCxn id="28" idx="2"/>
              <a:endCxn id="29" idx="0"/>
            </p:cNvCxnSpPr>
            <p:nvPr/>
          </p:nvCxnSpPr>
          <p:spPr>
            <a:xfrm>
              <a:off x="6624685" y="4211642"/>
              <a:ext cx="472236" cy="1116375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Straight Connector 37"/>
            <p:cNvCxnSpPr>
              <a:stCxn id="28" idx="2"/>
              <a:endCxn id="33" idx="0"/>
            </p:cNvCxnSpPr>
            <p:nvPr/>
          </p:nvCxnSpPr>
          <p:spPr>
            <a:xfrm flipH="1">
              <a:off x="6018264" y="4211642"/>
              <a:ext cx="606421" cy="110428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Straight Connector 38"/>
            <p:cNvCxnSpPr>
              <a:stCxn id="28" idx="2"/>
              <a:endCxn id="27" idx="0"/>
            </p:cNvCxnSpPr>
            <p:nvPr/>
          </p:nvCxnSpPr>
          <p:spPr>
            <a:xfrm flipH="1">
              <a:off x="4512799" y="4211642"/>
              <a:ext cx="2111886" cy="2035599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Straight Connector 39"/>
            <p:cNvCxnSpPr>
              <a:stCxn id="28" idx="2"/>
              <a:endCxn id="26" idx="0"/>
            </p:cNvCxnSpPr>
            <p:nvPr/>
          </p:nvCxnSpPr>
          <p:spPr>
            <a:xfrm flipH="1">
              <a:off x="3356491" y="4211642"/>
              <a:ext cx="3268194" cy="2027136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1" name="Straight Connector 40"/>
            <p:cNvCxnSpPr>
              <a:stCxn id="25" idx="2"/>
              <a:endCxn id="28" idx="0"/>
            </p:cNvCxnSpPr>
            <p:nvPr/>
          </p:nvCxnSpPr>
          <p:spPr>
            <a:xfrm>
              <a:off x="6618574" y="3329892"/>
              <a:ext cx="6111" cy="301178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2" name="Straight Connector 41"/>
            <p:cNvCxnSpPr>
              <a:stCxn id="24" idx="2"/>
              <a:endCxn id="25" idx="0"/>
            </p:cNvCxnSpPr>
            <p:nvPr/>
          </p:nvCxnSpPr>
          <p:spPr>
            <a:xfrm>
              <a:off x="6618574" y="2463869"/>
              <a:ext cx="0" cy="285451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3" name="TextBox 42"/>
            <p:cNvSpPr txBox="1"/>
            <p:nvPr/>
          </p:nvSpPr>
          <p:spPr>
            <a:xfrm>
              <a:off x="1550703" y="6313399"/>
              <a:ext cx="1100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Tokens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76280" y="1700790"/>
            <a:ext cx="2099708" cy="3483461"/>
            <a:chOff x="6876280" y="1700790"/>
            <a:chExt cx="2099708" cy="3483461"/>
          </a:xfrm>
        </p:grpSpPr>
        <p:sp>
          <p:nvSpPr>
            <p:cNvPr id="55" name="Rectangle 54"/>
            <p:cNvSpPr/>
            <p:nvPr/>
          </p:nvSpPr>
          <p:spPr>
            <a:xfrm>
              <a:off x="7087871" y="1700790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093982" y="2553533"/>
              <a:ext cx="1657048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88966" y="3694110"/>
              <a:ext cx="987022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027719" y="4596419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34334" y="4603679"/>
              <a:ext cx="911983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76280" y="3682015"/>
              <a:ext cx="1015959" cy="58057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NumExp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1" name="Straight Connector 60"/>
            <p:cNvCxnSpPr>
              <a:stCxn id="60" idx="2"/>
              <a:endCxn id="59" idx="0"/>
            </p:cNvCxnSpPr>
            <p:nvPr/>
          </p:nvCxnSpPr>
          <p:spPr>
            <a:xfrm>
              <a:off x="7384260" y="4262587"/>
              <a:ext cx="6066" cy="341092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/>
            <p:cNvCxnSpPr>
              <a:stCxn id="57" idx="2"/>
              <a:endCxn id="58" idx="0"/>
            </p:cNvCxnSpPr>
            <p:nvPr/>
          </p:nvCxnSpPr>
          <p:spPr>
            <a:xfrm>
              <a:off x="8482477" y="4274682"/>
              <a:ext cx="1234" cy="321737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/>
            <p:cNvCxnSpPr>
              <a:stCxn id="56" idx="2"/>
              <a:endCxn id="57" idx="0"/>
            </p:cNvCxnSpPr>
            <p:nvPr/>
          </p:nvCxnSpPr>
          <p:spPr>
            <a:xfrm>
              <a:off x="7922506" y="3134105"/>
              <a:ext cx="559971" cy="560005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/>
            <p:cNvCxnSpPr>
              <a:stCxn id="56" idx="2"/>
              <a:endCxn id="60" idx="0"/>
            </p:cNvCxnSpPr>
            <p:nvPr/>
          </p:nvCxnSpPr>
          <p:spPr>
            <a:xfrm flipH="1">
              <a:off x="7384260" y="3134105"/>
              <a:ext cx="538246" cy="54791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5" name="Straight Connector 64"/>
            <p:cNvCxnSpPr>
              <a:stCxn id="55" idx="2"/>
              <a:endCxn id="56" idx="0"/>
            </p:cNvCxnSpPr>
            <p:nvPr/>
          </p:nvCxnSpPr>
          <p:spPr>
            <a:xfrm>
              <a:off x="7916395" y="2281362"/>
              <a:ext cx="6111" cy="272171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5" name="Right Arrow 4"/>
          <p:cNvSpPr/>
          <p:nvPr/>
        </p:nvSpPr>
        <p:spPr bwMode="auto">
          <a:xfrm>
            <a:off x="5205677" y="3198572"/>
            <a:ext cx="691284" cy="460856"/>
          </a:xfrm>
          <a:prstGeom prst="rightArrow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06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va_template">
  <a:themeElements>
    <a:clrScheme name="uva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va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0" charset="0"/>
          </a:defRPr>
        </a:defPPr>
      </a:lstStyle>
    </a:lnDef>
  </a:objectDefaults>
  <a:extraClrSchemeLst>
    <a:extraClrScheme>
      <a:clrScheme name="uva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26482</TotalTime>
  <Words>1890</Words>
  <Application>Microsoft Office PowerPoint</Application>
  <PresentationFormat>On-screen Show (4:3)</PresentationFormat>
  <Paragraphs>591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Baskerville</vt:lpstr>
      <vt:lpstr>ＭＳ Ｐゴシック</vt:lpstr>
      <vt:lpstr>Palatino</vt:lpstr>
      <vt:lpstr>Arial</vt:lpstr>
      <vt:lpstr>Calibri</vt:lpstr>
      <vt:lpstr>Tahoma</vt:lpstr>
      <vt:lpstr>Times New Roman</vt:lpstr>
      <vt:lpstr>Wingdings</vt:lpstr>
      <vt:lpstr>uva_template</vt:lpstr>
      <vt:lpstr>Com S 342: Principles of Programming Languages</vt:lpstr>
      <vt:lpstr>What is an Interpreter?</vt:lpstr>
      <vt:lpstr>Parts of an Interpreter</vt:lpstr>
      <vt:lpstr>More about Read Phase</vt:lpstr>
      <vt:lpstr>Read Phase Example</vt:lpstr>
      <vt:lpstr>Recall: Arithlang Grammar</vt:lpstr>
      <vt:lpstr>Read Phase Example</vt:lpstr>
      <vt:lpstr>Read Phase Example</vt:lpstr>
      <vt:lpstr>Read Phase Example</vt:lpstr>
      <vt:lpstr>Object-oriented Form of AST</vt:lpstr>
      <vt:lpstr>More about Eval Phase</vt:lpstr>
      <vt:lpstr>Traversal Strategies</vt:lpstr>
      <vt:lpstr>Traversal Strategy 1</vt:lpstr>
      <vt:lpstr>Traversal Strategy 1</vt:lpstr>
      <vt:lpstr>Traversal Strategy 1</vt:lpstr>
      <vt:lpstr>Traversal Strategy 1</vt:lpstr>
      <vt:lpstr>Traversal Strategy 1: Eval</vt:lpstr>
      <vt:lpstr>Traversal Strategy 1: Eval</vt:lpstr>
      <vt:lpstr>Traversal Strategy 1: Eval</vt:lpstr>
      <vt:lpstr>Traversal Strategy 1: Eval</vt:lpstr>
      <vt:lpstr>Traversal Strategy 1: Eval</vt:lpstr>
      <vt:lpstr>Traversal Strategy 1: Problems</vt:lpstr>
      <vt:lpstr>Traversal Strategy 1: Problems</vt:lpstr>
      <vt:lpstr>Traversal Strategy 2</vt:lpstr>
      <vt:lpstr>Traversal Strategy 2: Visitor</vt:lpstr>
      <vt:lpstr>Traversal Strategy 2: Visitor</vt:lpstr>
      <vt:lpstr>PowerPoint Presentation</vt:lpstr>
      <vt:lpstr>Traversal Strategy 2: Visitor</vt:lpstr>
      <vt:lpstr>PowerPoint Presentation</vt:lpstr>
      <vt:lpstr>Reading: Rajan’s book Ch2</vt:lpstr>
      <vt:lpstr>Review </vt:lpstr>
      <vt:lpstr>Review: Semantics via Interpreters</vt:lpstr>
      <vt:lpstr>Review: Semantics via Interpreters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subject>Hridesh Rajan's Research Presentation</dc:subject>
  <dc:creator>Hridesh Rajan</dc:creator>
  <cp:lastModifiedBy>Le, Wei [COM S]</cp:lastModifiedBy>
  <cp:revision>1836</cp:revision>
  <dcterms:created xsi:type="dcterms:W3CDTF">2013-01-22T19:10:16Z</dcterms:created>
  <dcterms:modified xsi:type="dcterms:W3CDTF">2016-09-08T15:50:01Z</dcterms:modified>
</cp:coreProperties>
</file>