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322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7" d="100"/>
          <a:sy n="127" d="100"/>
        </p:scale>
        <p:origin x="1086" y="11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4917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01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042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83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4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5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21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6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78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92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05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64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0" y="190500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0" y="2514600"/>
            <a:ext cx="9144000" cy="31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Font typeface="Quattrocento"/>
              <a:buNone/>
              <a:defRPr/>
            </a:lvl1pPr>
            <a:lvl2pPr algn="ctr" rtl="0">
              <a:spcBef>
                <a:spcPts val="0"/>
              </a:spcBef>
              <a:buFont typeface="Quattrocento"/>
              <a:buNone/>
              <a:defRPr/>
            </a:lvl2pPr>
            <a:lvl3pPr algn="ctr" rtl="0">
              <a:spcBef>
                <a:spcPts val="0"/>
              </a:spcBef>
              <a:buFont typeface="Quattrocento"/>
              <a:buNone/>
              <a:defRPr/>
            </a:lvl3pPr>
            <a:lvl4pPr algn="ctr" rtl="0">
              <a:spcBef>
                <a:spcPts val="0"/>
              </a:spcBef>
              <a:buFont typeface="Quattrocento"/>
              <a:buNone/>
              <a:defRPr/>
            </a:lvl4pPr>
            <a:lvl5pPr algn="ctr" rtl="0">
              <a:spcBef>
                <a:spcPts val="0"/>
              </a:spcBef>
              <a:buFont typeface="Quattrocento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4286399" cy="48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7250" y="1295400"/>
            <a:ext cx="4287899" cy="48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Quattrocento"/>
              <a:buNone/>
              <a:defRPr/>
            </a:lvl1pPr>
            <a:lvl2pPr marL="457200" indent="0" rtl="0">
              <a:spcBef>
                <a:spcPts val="0"/>
              </a:spcBef>
              <a:buFont typeface="Quattrocento"/>
              <a:buNone/>
              <a:defRPr/>
            </a:lvl2pPr>
            <a:lvl3pPr marL="914400" indent="0" rtl="0">
              <a:spcBef>
                <a:spcPts val="0"/>
              </a:spcBef>
              <a:buFont typeface="Quattrocento"/>
              <a:buNone/>
              <a:defRPr/>
            </a:lvl3pPr>
            <a:lvl4pPr marL="1371600" indent="0" rtl="0">
              <a:spcBef>
                <a:spcPts val="0"/>
              </a:spcBef>
              <a:buFont typeface="Quattrocento"/>
              <a:buNone/>
              <a:defRPr/>
            </a:lvl4pPr>
            <a:lvl5pPr marL="1828800" indent="0" rtl="0">
              <a:spcBef>
                <a:spcPts val="0"/>
              </a:spcBef>
              <a:buFont typeface="Quattrocento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Quattrocento"/>
              <a:buNone/>
              <a:defRPr/>
            </a:lvl1pPr>
            <a:lvl2pPr marL="457200" indent="0" rtl="0">
              <a:spcBef>
                <a:spcPts val="0"/>
              </a:spcBef>
              <a:buFont typeface="Quattrocento"/>
              <a:buNone/>
              <a:defRPr/>
            </a:lvl2pPr>
            <a:lvl3pPr marL="914400" indent="0" rtl="0">
              <a:spcBef>
                <a:spcPts val="0"/>
              </a:spcBef>
              <a:buFont typeface="Quattrocento"/>
              <a:buNone/>
              <a:defRPr/>
            </a:lvl3pPr>
            <a:lvl4pPr marL="1371600" indent="0" rtl="0">
              <a:spcBef>
                <a:spcPts val="0"/>
              </a:spcBef>
              <a:buFont typeface="Quattrocento"/>
              <a:buNone/>
              <a:defRPr/>
            </a:lvl4pPr>
            <a:lvl5pPr marL="1828800" indent="0" rtl="0">
              <a:spcBef>
                <a:spcPts val="0"/>
              </a:spcBef>
              <a:buFont typeface="Quattrocento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attrocento"/>
              <a:buNone/>
              <a:defRPr/>
            </a:lvl1pPr>
            <a:lvl2pPr marL="457200" indent="0" rtl="0">
              <a:spcBef>
                <a:spcPts val="0"/>
              </a:spcBef>
              <a:buFont typeface="Quattrocento"/>
              <a:buNone/>
              <a:defRPr/>
            </a:lvl2pPr>
            <a:lvl3pPr marL="914400" indent="0" rtl="0">
              <a:spcBef>
                <a:spcPts val="0"/>
              </a:spcBef>
              <a:buFont typeface="Quattrocento"/>
              <a:buNone/>
              <a:defRPr/>
            </a:lvl3pPr>
            <a:lvl4pPr marL="1371600" indent="0" rtl="0">
              <a:spcBef>
                <a:spcPts val="0"/>
              </a:spcBef>
              <a:buFont typeface="Quattrocento"/>
              <a:buNone/>
              <a:defRPr/>
            </a:lvl4pPr>
            <a:lvl5pPr marL="1828800" indent="0" rtl="0">
              <a:spcBef>
                <a:spcPts val="0"/>
              </a:spcBef>
              <a:buFont typeface="Quattrocento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attrocento"/>
              <a:buNone/>
              <a:defRPr/>
            </a:lvl1pPr>
            <a:lvl2pPr marL="457200" indent="0" rtl="0">
              <a:spcBef>
                <a:spcPts val="0"/>
              </a:spcBef>
              <a:buFont typeface="Quattrocento"/>
              <a:buNone/>
              <a:defRPr/>
            </a:lvl2pPr>
            <a:lvl3pPr marL="914400" indent="0" rtl="0">
              <a:spcBef>
                <a:spcPts val="0"/>
              </a:spcBef>
              <a:buFont typeface="Quattrocento"/>
              <a:buNone/>
              <a:defRPr/>
            </a:lvl3pPr>
            <a:lvl4pPr marL="1371600" indent="0" rtl="0">
              <a:spcBef>
                <a:spcPts val="0"/>
              </a:spcBef>
              <a:buFont typeface="Quattrocento"/>
              <a:buNone/>
              <a:defRPr/>
            </a:lvl4pPr>
            <a:lvl5pPr marL="1828800" indent="0" rtl="0">
              <a:spcBef>
                <a:spcPts val="0"/>
              </a:spcBef>
              <a:buFont typeface="Quattrocento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 rot="5400000">
            <a:off x="1523999" y="-762000"/>
            <a:ext cx="6096000" cy="914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 rot="5400000">
            <a:off x="4788838" y="1966050"/>
            <a:ext cx="6132300" cy="22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311263" y="-158850"/>
            <a:ext cx="6132300" cy="6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6868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26399" cy="23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28600" y="3789362"/>
            <a:ext cx="8726399" cy="23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34400" y="6492875"/>
            <a:ext cx="609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8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3203575" y="1932524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x = 1, y = 1</a:t>
            </a:r>
          </a:p>
        </p:txBody>
      </p:sp>
      <p:sp>
        <p:nvSpPr>
          <p:cNvPr id="301" name="Shape 301"/>
          <p:cNvSpPr/>
          <p:nvPr/>
        </p:nvSpPr>
        <p:spPr>
          <a:xfrm>
            <a:off x="3203575" y="2528808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x = </a:t>
            </a:r>
            <a:r>
              <a:rPr lang="en-US" sz="1800" dirty="0" smtClean="0"/>
              <a:t>3</a:t>
            </a:r>
            <a:r>
              <a:rPr lang="en" sz="1800" dirty="0" smtClean="0"/>
              <a:t>, </a:t>
            </a:r>
            <a:r>
              <a:rPr lang="en" sz="1800" dirty="0"/>
              <a:t>y = 1</a:t>
            </a:r>
          </a:p>
        </p:txBody>
      </p:sp>
      <p:sp>
        <p:nvSpPr>
          <p:cNvPr id="302" name="Shape 302"/>
          <p:cNvSpPr/>
          <p:nvPr/>
        </p:nvSpPr>
        <p:spPr>
          <a:xfrm>
            <a:off x="3203575" y="2929896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x = </a:t>
            </a:r>
            <a:r>
              <a:rPr lang="en-US" sz="1800" dirty="0" smtClean="0"/>
              <a:t>3</a:t>
            </a:r>
            <a:r>
              <a:rPr lang="en" sz="1800" dirty="0" smtClean="0"/>
              <a:t>, </a:t>
            </a:r>
            <a:r>
              <a:rPr lang="en" sz="1800" dirty="0"/>
              <a:t>y = 1</a:t>
            </a:r>
          </a:p>
        </p:txBody>
      </p:sp>
      <p:sp>
        <p:nvSpPr>
          <p:cNvPr id="303" name="Shape 303"/>
          <p:cNvSpPr/>
          <p:nvPr/>
        </p:nvSpPr>
        <p:spPr>
          <a:xfrm>
            <a:off x="837150" y="3072108"/>
            <a:ext cx="183899" cy="116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/>
          <p:nvPr/>
        </p:nvSpPr>
        <p:spPr>
          <a:xfrm>
            <a:off x="3203575" y="1932524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x = 1, y = 1</a:t>
            </a:r>
          </a:p>
        </p:txBody>
      </p:sp>
      <p:sp>
        <p:nvSpPr>
          <p:cNvPr id="312" name="Shape 312"/>
          <p:cNvSpPr/>
          <p:nvPr/>
        </p:nvSpPr>
        <p:spPr>
          <a:xfrm>
            <a:off x="3203575" y="2528808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x = </a:t>
            </a:r>
            <a:r>
              <a:rPr lang="en-US" sz="1800" dirty="0" smtClean="0"/>
              <a:t>3</a:t>
            </a:r>
            <a:r>
              <a:rPr lang="en" sz="1800" dirty="0" smtClean="0"/>
              <a:t>, </a:t>
            </a:r>
            <a:r>
              <a:rPr lang="en" sz="1800" dirty="0"/>
              <a:t>y = 1</a:t>
            </a:r>
          </a:p>
        </p:txBody>
      </p:sp>
      <p:sp>
        <p:nvSpPr>
          <p:cNvPr id="313" name="Shape 313"/>
          <p:cNvSpPr/>
          <p:nvPr/>
        </p:nvSpPr>
        <p:spPr>
          <a:xfrm>
            <a:off x="3203575" y="2929896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x = </a:t>
            </a:r>
            <a:r>
              <a:rPr lang="en-US" sz="1800" dirty="0" smtClean="0"/>
              <a:t>3</a:t>
            </a:r>
            <a:r>
              <a:rPr lang="en" sz="1800" dirty="0" smtClean="0"/>
              <a:t>, </a:t>
            </a:r>
            <a:r>
              <a:rPr lang="en" sz="1800" dirty="0"/>
              <a:t>y = 1</a:t>
            </a:r>
          </a:p>
        </p:txBody>
      </p:sp>
      <p:sp>
        <p:nvSpPr>
          <p:cNvPr id="314" name="Shape 314"/>
          <p:cNvSpPr/>
          <p:nvPr/>
        </p:nvSpPr>
        <p:spPr>
          <a:xfrm>
            <a:off x="3203575" y="3460887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x = 1, y = 1</a:t>
            </a:r>
          </a:p>
        </p:txBody>
      </p:sp>
      <p:sp>
        <p:nvSpPr>
          <p:cNvPr id="315" name="Shape 315"/>
          <p:cNvSpPr/>
          <p:nvPr/>
        </p:nvSpPr>
        <p:spPr>
          <a:xfrm>
            <a:off x="673575" y="3603108"/>
            <a:ext cx="183899" cy="116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788"/>
            <a:ext cx="9144000" cy="609599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A hole in the Scope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3578" y="4710042"/>
            <a:ext cx="7328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Redefine a name creates a “hole”: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So the 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expression (+ x y) is a hole in the scope of the first definition of </a:t>
            </a: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x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Shape 3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332" y="1978481"/>
            <a:ext cx="2467825" cy="222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6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893300" y="1937933"/>
            <a:ext cx="638099" cy="4281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276600" y="1847183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 of y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253225" y="3277658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scope of y</a:t>
            </a:r>
          </a:p>
        </p:txBody>
      </p:sp>
      <p:sp>
        <p:nvSpPr>
          <p:cNvPr id="230" name="Shape 230"/>
          <p:cNvSpPr/>
          <p:nvPr/>
        </p:nvSpPr>
        <p:spPr>
          <a:xfrm>
            <a:off x="3253225" y="1858858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 of y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2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sp>
        <p:nvSpPr>
          <p:cNvPr id="233" name="Shape 233"/>
          <p:cNvSpPr/>
          <p:nvPr/>
        </p:nvSpPr>
        <p:spPr>
          <a:xfrm>
            <a:off x="687862" y="1626662"/>
            <a:ext cx="2205599" cy="22989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869925" y="1949608"/>
            <a:ext cx="638099" cy="4281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299975" y="1862383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definition1 of x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1253650" y="1951033"/>
            <a:ext cx="594300" cy="43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276600" y="1817133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definition1 of x</a:t>
            </a:r>
          </a:p>
        </p:txBody>
      </p:sp>
      <p:sp>
        <p:nvSpPr>
          <p:cNvPr id="251" name="Shape 251"/>
          <p:cNvSpPr/>
          <p:nvPr/>
        </p:nvSpPr>
        <p:spPr>
          <a:xfrm>
            <a:off x="3276600" y="3356658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scope of x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72200" y="1626675"/>
            <a:ext cx="2182200" cy="22604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253625" y="1905783"/>
            <a:ext cx="594300" cy="43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294100" y="2471333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definition2 of x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1470700" y="2559975"/>
            <a:ext cx="1230300" cy="43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256150" y="2992283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Scope of x</a:t>
            </a:r>
          </a:p>
        </p:txBody>
      </p:sp>
      <p:sp>
        <p:nvSpPr>
          <p:cNvPr id="271" name="Shape 271"/>
          <p:cNvSpPr/>
          <p:nvPr/>
        </p:nvSpPr>
        <p:spPr>
          <a:xfrm>
            <a:off x="3256150" y="2471320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definition2 of x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1421954" y="2559975"/>
            <a:ext cx="1310699" cy="43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244875" y="2894675"/>
            <a:ext cx="868499" cy="43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3203575" y="1932524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x = 1, y = 1</a:t>
            </a:r>
          </a:p>
        </p:txBody>
      </p:sp>
      <p:sp>
        <p:nvSpPr>
          <p:cNvPr id="282" name="Shape 282"/>
          <p:cNvSpPr/>
          <p:nvPr/>
        </p:nvSpPr>
        <p:spPr>
          <a:xfrm>
            <a:off x="790425" y="2074733"/>
            <a:ext cx="183899" cy="116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3203575" y="1932524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x = 1, y = 1</a:t>
            </a:r>
          </a:p>
        </p:txBody>
      </p:sp>
      <p:sp>
        <p:nvSpPr>
          <p:cNvPr id="291" name="Shape 291"/>
          <p:cNvSpPr/>
          <p:nvPr/>
        </p:nvSpPr>
        <p:spPr>
          <a:xfrm>
            <a:off x="3203575" y="2528808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x = </a:t>
            </a:r>
            <a:r>
              <a:rPr lang="en-US" sz="1800" dirty="0" smtClean="0"/>
              <a:t>3</a:t>
            </a:r>
            <a:r>
              <a:rPr lang="en" sz="1800" dirty="0" smtClean="0"/>
              <a:t>, </a:t>
            </a:r>
            <a:r>
              <a:rPr lang="en" sz="1800" dirty="0"/>
              <a:t>y = 1</a:t>
            </a:r>
          </a:p>
        </p:txBody>
      </p:sp>
      <p:sp>
        <p:nvSpPr>
          <p:cNvPr id="292" name="Shape 292"/>
          <p:cNvSpPr/>
          <p:nvPr/>
        </p:nvSpPr>
        <p:spPr>
          <a:xfrm>
            <a:off x="837150" y="2717770"/>
            <a:ext cx="183899" cy="116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va_template">
  <a:themeElements>
    <a:clrScheme name="uva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239</Words>
  <Application>Microsoft Office PowerPoint</Application>
  <PresentationFormat>On-screen Show (4:3)</PresentationFormat>
  <Paragraphs>44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Noto Symbol</vt:lpstr>
      <vt:lpstr>Quattrocento</vt:lpstr>
      <vt:lpstr>Arial</vt:lpstr>
      <vt:lpstr>Tahoma</vt:lpstr>
      <vt:lpstr>uva_template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A hole in the Scope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S 342: Principles of Programming Languages</dc:title>
  <dc:creator>Le, Wei [COM S]</dc:creator>
  <cp:lastModifiedBy>Le, Wei [COM S]</cp:lastModifiedBy>
  <cp:revision>165</cp:revision>
  <dcterms:modified xsi:type="dcterms:W3CDTF">2018-08-30T19:31:40Z</dcterms:modified>
</cp:coreProperties>
</file>