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
      <p:font typeface="Maven Pro"/>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19" Type="http://schemas.openxmlformats.org/officeDocument/2006/relationships/font" Target="fonts/MavenPro-regular.fntdata"/><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Jake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c0233d6c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c0233d6c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“Mine” -Jake 2020</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ac0233d6c9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ac0233d6c9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Jake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ac0233d6c9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ac0233d6c9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Hi, my name is Sean Gordon, and I’ll be explaining the attacks used in this project.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began with several smaller DoS attacks against our sample web server. Our attacker on client A sent large amounts of ping requests to the </a:t>
            </a:r>
            <a:r>
              <a:rPr lang="en"/>
              <a:t>web server</a:t>
            </a:r>
            <a:r>
              <a:rPr lang="en"/>
              <a:t>, exhausting the server’s resources in serving the single client. As a</a:t>
            </a:r>
            <a:r>
              <a:rPr lang="en"/>
              <a:t> </a:t>
            </a:r>
            <a:r>
              <a:rPr lang="en"/>
              <a:t>solution, the server admin blocked client A’s IP.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counter, the attacker moved to client B, continuing the attack from there. Rather than simply block client B’s IP, which would just trigger another move, the server admin created a rule to limit the frequency of ICMP packets from a single IP allowed through the network. This limited our attacker’s client B to network traffic equivalent of that of a normal user, stopping the attack.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we moved to larger scale DDoS attacks. As the attacker on a single client cannot impact the web server because of the standing IPTable rules, the attacker employs the use of a large number of clients in a botnet. While each of these clients is limited to a normal amount of traffic, so many of them sending requests at a time halted the use of the server to other clients. In response, the server admin is forced to block all ICMP requests, cutting off the attack.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Script runtime: 1:19</a:t>
            </a:r>
            <a:endParaRPr/>
          </a:p>
          <a:p>
            <a:pPr indent="0" lvl="0" marL="0" rtl="0" algn="l">
              <a:spcBef>
                <a:spcPts val="0"/>
              </a:spcBef>
              <a:spcAft>
                <a:spcPts val="0"/>
              </a:spcAft>
              <a:buNone/>
            </a:pPr>
            <a:r>
              <a:rPr lang="en"/>
              <a:t>Total runtime: 1:46</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ac0233d6c9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ac0233d6c9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Xin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ac0233d6c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ac0233d6c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Xin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ac0233d6c9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ac0233d6c9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Richa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ac0233d6c9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ac0233d6c9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Lorenzo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ac0233d6c9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ac0233d6c9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project focused on understanding DoS and DDoS attacks, exploring the dangers they pose to a web server and some strategies to mitigate their effects.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project centered around working examples of the attacks against a test web server, starting with DoS and moving to DDoS once it was rendered ineffective.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Solutions involving the use of IPTables were employed, and more information was gathered to help identify these types of attacks in the future.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Script runtime: 0:27</a:t>
            </a:r>
            <a:endParaRPr/>
          </a:p>
          <a:p>
            <a:pPr indent="0" lvl="0" marL="0" rtl="0" algn="l">
              <a:spcBef>
                <a:spcPts val="0"/>
              </a:spcBef>
              <a:spcAft>
                <a:spcPts val="0"/>
              </a:spcAft>
              <a:buClr>
                <a:schemeClr val="dk1"/>
              </a:buClr>
              <a:buSzPts val="1100"/>
              <a:buFont typeface="Arial"/>
              <a:buNone/>
            </a:pPr>
            <a:r>
              <a:rPr lang="en">
                <a:solidFill>
                  <a:schemeClr val="dk1"/>
                </a:solidFill>
              </a:rPr>
              <a:t>Total runtime: 1:46</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YbBAwPTDJEWkU5EvBSbGNn5-YbzyfK4W/view" TargetMode="Externa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rive.google.com/file/d/1sLfXQDU6nuQZUOEqkncttYY5fRhuPqco/view" TargetMode="Externa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226550" y="1635300"/>
            <a:ext cx="5450400" cy="1872900"/>
          </a:xfrm>
          <a:prstGeom prst="rect">
            <a:avLst/>
          </a:prstGeom>
        </p:spPr>
        <p:txBody>
          <a:bodyPr anchorCtr="0" anchor="ctr" bIns="91425" lIns="91425" spcFirstLastPara="1" rIns="91425" wrap="square" tIns="91425">
            <a:noAutofit/>
          </a:bodyPr>
          <a:lstStyle/>
          <a:p>
            <a:pPr indent="0" lvl="0" marL="0" rtl="0" algn="l">
              <a:lnSpc>
                <a:spcPct val="115000"/>
              </a:lnSpc>
              <a:spcBef>
                <a:spcPts val="2400"/>
              </a:spcBef>
              <a:spcAft>
                <a:spcPts val="0"/>
              </a:spcAft>
              <a:buNone/>
            </a:pPr>
            <a:r>
              <a:rPr lang="en"/>
              <a:t>CprE-431 </a:t>
            </a:r>
            <a:r>
              <a:rPr lang="en"/>
              <a:t>Final Project:</a:t>
            </a:r>
            <a:endParaRPr/>
          </a:p>
          <a:p>
            <a:pPr indent="0" lvl="0" marL="0" rtl="0" algn="l">
              <a:lnSpc>
                <a:spcPct val="115000"/>
              </a:lnSpc>
              <a:spcBef>
                <a:spcPts val="2400"/>
              </a:spcBef>
              <a:spcAft>
                <a:spcPts val="0"/>
              </a:spcAft>
              <a:buNone/>
            </a:pPr>
            <a:r>
              <a:rPr lang="en"/>
              <a:t>DoS and DDoS</a:t>
            </a:r>
            <a:endParaRPr/>
          </a:p>
          <a:p>
            <a:pPr indent="0" lvl="0" marL="0" rtl="0" algn="l">
              <a:spcBef>
                <a:spcPts val="600"/>
              </a:spcBef>
              <a:spcAft>
                <a:spcPts val="0"/>
              </a:spcAft>
              <a:buNone/>
            </a:pPr>
            <a:r>
              <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Sean Gordon, Lorenzo Chavarria, Richa Patel, Jacob Vaughn, Xin Wang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DoS Attack</a:t>
            </a:r>
            <a:endParaRPr/>
          </a:p>
        </p:txBody>
      </p:sp>
      <p:sp>
        <p:nvSpPr>
          <p:cNvPr id="284" name="Google Shape;284;p14"/>
          <p:cNvSpPr txBox="1"/>
          <p:nvPr>
            <p:ph idx="1" type="body"/>
          </p:nvPr>
        </p:nvSpPr>
        <p:spPr>
          <a:xfrm>
            <a:off x="1303800" y="1422850"/>
            <a:ext cx="7030500" cy="3370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The </a:t>
            </a:r>
            <a:r>
              <a:rPr b="1" lang="en"/>
              <a:t>Denial of Service (DoS)</a:t>
            </a:r>
            <a:r>
              <a:rPr lang="en"/>
              <a:t> attack is an attempt by hackers to make a network resource unavailable. It usually interrupts the host, temporary or indefinitely, which is connected to the Internet. The target of these attacks can be anyone and everyone, but most attacks target mission critical web servers.  Examples of this would include credit card payment gateways, banks, commerce, media companies, government, and trade organizations.  </a:t>
            </a:r>
            <a:endParaRPr/>
          </a:p>
          <a:p>
            <a:pPr indent="-311150" lvl="0" marL="457200" marR="0" rtl="0" algn="l">
              <a:lnSpc>
                <a:spcPct val="115000"/>
              </a:lnSpc>
              <a:spcBef>
                <a:spcPts val="1600"/>
              </a:spcBef>
              <a:spcAft>
                <a:spcPts val="0"/>
              </a:spcAft>
              <a:buSzPts val="1300"/>
              <a:buChar char="●"/>
            </a:pPr>
            <a:r>
              <a:rPr b="1" lang="en"/>
              <a:t>SYN flood</a:t>
            </a:r>
            <a:r>
              <a:rPr lang="en"/>
              <a:t> – sends a request to connect to a server, but never completes the handshake. Continues until all open ports are saturated with requests and none are available for legitimate users to connect to.</a:t>
            </a:r>
            <a:br>
              <a:rPr lang="en"/>
            </a:br>
            <a:endParaRPr/>
          </a:p>
          <a:p>
            <a:pPr indent="-311150" lvl="0" marL="457200" marR="0" rtl="0" algn="l">
              <a:lnSpc>
                <a:spcPct val="115000"/>
              </a:lnSpc>
              <a:spcBef>
                <a:spcPts val="0"/>
              </a:spcBef>
              <a:spcAft>
                <a:spcPts val="0"/>
              </a:spcAft>
              <a:buSzPts val="1300"/>
              <a:buChar char="●"/>
            </a:pPr>
            <a:r>
              <a:rPr b="1" lang="en"/>
              <a:t>Ping flood</a:t>
            </a:r>
            <a:r>
              <a:rPr lang="en"/>
              <a:t> – Is a common attack in which an attacker attempts to overwhelm a targeted device with ICMP echo-requests or “pings”.  By flooding the target with request packets, the network is forced to respond with an equal number of reply packets. This causes the target to become inaccessible to normal traffic.</a:t>
            </a:r>
            <a:endParaRPr/>
          </a:p>
          <a:p>
            <a:pPr indent="0" lvl="0" marL="0" marR="0" rtl="0" algn="l">
              <a:lnSpc>
                <a:spcPct val="115000"/>
              </a:lnSpc>
              <a:spcBef>
                <a:spcPts val="1600"/>
              </a:spcBef>
              <a:spcAft>
                <a:spcPts val="0"/>
              </a:spcAft>
              <a:buNone/>
            </a:pPr>
            <a:r>
              <a:t/>
            </a:r>
            <a:endParaRPr/>
          </a:p>
          <a:p>
            <a:pPr indent="0" lvl="0" marL="0" marR="0" rtl="0" algn="l">
              <a:lnSpc>
                <a:spcPct val="115000"/>
              </a:lnSpc>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DDoS Attack</a:t>
            </a:r>
            <a:endParaRPr/>
          </a:p>
        </p:txBody>
      </p:sp>
      <p:sp>
        <p:nvSpPr>
          <p:cNvPr id="290" name="Google Shape;290;p15"/>
          <p:cNvSpPr txBox="1"/>
          <p:nvPr>
            <p:ph idx="1" type="body"/>
          </p:nvPr>
        </p:nvSpPr>
        <p:spPr>
          <a:xfrm>
            <a:off x="1303800" y="188230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distributed denial-of-service (DDoS) attack occurs when multiple machines are operating together to DoS attack one selected target. An attacker is able to use a group of hijacked devices called a botnet to carry out large scale attacks. The location of the attack is difficult to detect due to the random distribution of attacking systems. It is also more difficult to shut down multiple machines than one. </a:t>
            </a:r>
            <a:br>
              <a:rPr lang="en"/>
            </a:br>
            <a:r>
              <a:rPr lang="en"/>
              <a:t>The true attacking party is very difficult </a:t>
            </a:r>
            <a:br>
              <a:rPr lang="en"/>
            </a:br>
            <a:r>
              <a:rPr lang="en"/>
              <a:t>to identify, as they are disguised behind </a:t>
            </a:r>
            <a:br>
              <a:rPr lang="en"/>
            </a:br>
            <a:r>
              <a:rPr lang="en"/>
              <a:t>many (mostly compromised) systems.</a:t>
            </a:r>
            <a:endParaRPr/>
          </a:p>
          <a:p>
            <a:pPr indent="0" lvl="0" marL="0" rtl="0" algn="l">
              <a:spcBef>
                <a:spcPts val="1600"/>
              </a:spcBef>
              <a:spcAft>
                <a:spcPts val="1600"/>
              </a:spcAft>
              <a:buNone/>
            </a:pPr>
            <a:r>
              <a:t/>
            </a:r>
            <a:endParaRPr/>
          </a:p>
        </p:txBody>
      </p:sp>
      <p:pic>
        <p:nvPicPr>
          <p:cNvPr id="291" name="Google Shape;291;p15"/>
          <p:cNvPicPr preferRelativeResize="0"/>
          <p:nvPr/>
        </p:nvPicPr>
        <p:blipFill>
          <a:blip r:embed="rId3">
            <a:alphaModFix/>
          </a:blip>
          <a:stretch>
            <a:fillRect/>
          </a:stretch>
        </p:blipFill>
        <p:spPr>
          <a:xfrm>
            <a:off x="4874175" y="2959769"/>
            <a:ext cx="3851300" cy="2059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Attack Explanation</a:t>
            </a:r>
            <a:endParaRPr/>
          </a:p>
        </p:txBody>
      </p:sp>
      <p:sp>
        <p:nvSpPr>
          <p:cNvPr id="297" name="Google Shape;297;p16"/>
          <p:cNvSpPr txBox="1"/>
          <p:nvPr>
            <p:ph idx="1" type="body"/>
          </p:nvPr>
        </p:nvSpPr>
        <p:spPr>
          <a:xfrm>
            <a:off x="1198850" y="13734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began with several smaller DoS attacks against the webserver.</a:t>
            </a:r>
            <a:endParaRPr/>
          </a:p>
          <a:p>
            <a:pPr indent="-311150" lvl="0" marL="457200" rtl="0" algn="l">
              <a:spcBef>
                <a:spcPts val="0"/>
              </a:spcBef>
              <a:spcAft>
                <a:spcPts val="0"/>
              </a:spcAft>
              <a:buSzPts val="1300"/>
              <a:buChar char="●"/>
            </a:pPr>
            <a:r>
              <a:rPr lang="en"/>
              <a:t>Attacker sent large amounts of ping requests to </a:t>
            </a:r>
            <a:r>
              <a:rPr lang="en"/>
              <a:t>web server</a:t>
            </a:r>
            <a:r>
              <a:rPr lang="en"/>
              <a:t>. </a:t>
            </a:r>
            <a:endParaRPr/>
          </a:p>
          <a:p>
            <a:pPr indent="-311150" lvl="0" marL="457200" rtl="0" algn="l">
              <a:spcBef>
                <a:spcPts val="0"/>
              </a:spcBef>
              <a:spcAft>
                <a:spcPts val="0"/>
              </a:spcAft>
              <a:buSzPts val="1300"/>
              <a:buChar char="●"/>
            </a:pPr>
            <a:r>
              <a:rPr lang="en"/>
              <a:t>Sol. 1: Server admin blocked attacker IP.</a:t>
            </a:r>
            <a:endParaRPr/>
          </a:p>
          <a:p>
            <a:pPr indent="-311150" lvl="0" marL="457200" rtl="0" algn="l">
              <a:spcBef>
                <a:spcPts val="0"/>
              </a:spcBef>
              <a:spcAft>
                <a:spcPts val="0"/>
              </a:spcAft>
              <a:buSzPts val="1300"/>
              <a:buChar char="●"/>
            </a:pPr>
            <a:r>
              <a:rPr lang="en"/>
              <a:t>Attacker on another client sent large amounts of ping requests.</a:t>
            </a:r>
            <a:endParaRPr/>
          </a:p>
          <a:p>
            <a:pPr indent="-311150" lvl="0" marL="457200" rtl="0" algn="l">
              <a:spcBef>
                <a:spcPts val="0"/>
              </a:spcBef>
              <a:spcAft>
                <a:spcPts val="0"/>
              </a:spcAft>
              <a:buSzPts val="1300"/>
              <a:buChar char="●"/>
            </a:pPr>
            <a:r>
              <a:rPr lang="en"/>
              <a:t>Sol. 2: Server admin limits the frequency of ping requests </a:t>
            </a:r>
            <a:r>
              <a:rPr lang="en"/>
              <a:t>allowed</a:t>
            </a:r>
            <a:r>
              <a:rPr lang="en"/>
              <a:t>.</a:t>
            </a:r>
            <a:endParaRPr/>
          </a:p>
          <a:p>
            <a:pPr indent="0" lvl="0" marL="0" rtl="0" algn="l">
              <a:spcBef>
                <a:spcPts val="1000"/>
              </a:spcBef>
              <a:spcAft>
                <a:spcPts val="0"/>
              </a:spcAft>
              <a:buNone/>
            </a:pPr>
            <a:r>
              <a:rPr lang="en"/>
              <a:t>We then moved to larger scale DDoS attacks</a:t>
            </a:r>
            <a:endParaRPr/>
          </a:p>
          <a:p>
            <a:pPr indent="-311150" lvl="0" marL="457200" rtl="0" algn="l">
              <a:spcBef>
                <a:spcPts val="0"/>
              </a:spcBef>
              <a:spcAft>
                <a:spcPts val="0"/>
              </a:spcAft>
              <a:buSzPts val="1300"/>
              <a:buChar char="●"/>
            </a:pPr>
            <a:r>
              <a:rPr lang="en"/>
              <a:t>Attacker on 2 clients sending ping requests does nothing due to standing ping limit.</a:t>
            </a:r>
            <a:endParaRPr/>
          </a:p>
          <a:p>
            <a:pPr indent="-311150" lvl="0" marL="457200" rtl="0" algn="l">
              <a:spcBef>
                <a:spcPts val="0"/>
              </a:spcBef>
              <a:spcAft>
                <a:spcPts val="0"/>
              </a:spcAft>
              <a:buSzPts val="1300"/>
              <a:buChar char="●"/>
            </a:pPr>
            <a:r>
              <a:rPr lang="en"/>
              <a:t>Attacker employs larger botnet, each sending ping requests.</a:t>
            </a:r>
            <a:endParaRPr/>
          </a:p>
          <a:p>
            <a:pPr indent="-311150" lvl="0" marL="457200" rtl="0" algn="l">
              <a:spcBef>
                <a:spcPts val="0"/>
              </a:spcBef>
              <a:spcAft>
                <a:spcPts val="0"/>
              </a:spcAft>
              <a:buSzPts val="1300"/>
              <a:buChar char="●"/>
            </a:pPr>
            <a:r>
              <a:rPr lang="en"/>
              <a:t>Admin has no choice but to drop all icmp requests.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DoS Demos</a:t>
            </a:r>
            <a:endParaRPr/>
          </a:p>
        </p:txBody>
      </p:sp>
      <p:pic>
        <p:nvPicPr>
          <p:cNvPr id="303" name="Google Shape;303;p17" title="Dos-Xin.mp4">
            <a:hlinkClick r:id="rId3"/>
          </p:cNvPr>
          <p:cNvPicPr preferRelativeResize="0"/>
          <p:nvPr/>
        </p:nvPicPr>
        <p:blipFill>
          <a:blip r:embed="rId4">
            <a:alphaModFix/>
          </a:blip>
          <a:stretch>
            <a:fillRect/>
          </a:stretch>
        </p:blipFill>
        <p:spPr>
          <a:xfrm>
            <a:off x="1605675" y="1434200"/>
            <a:ext cx="6426749" cy="36150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DDos Demo</a:t>
            </a:r>
            <a:endParaRPr/>
          </a:p>
        </p:txBody>
      </p:sp>
      <p:pic>
        <p:nvPicPr>
          <p:cNvPr id="309" name="Google Shape;309;p18" title="DDos-Xin.mp4">
            <a:hlinkClick r:id="rId3"/>
          </p:cNvPr>
          <p:cNvPicPr preferRelativeResize="0"/>
          <p:nvPr/>
        </p:nvPicPr>
        <p:blipFill>
          <a:blip r:embed="rId4">
            <a:alphaModFix/>
          </a:blip>
          <a:stretch>
            <a:fillRect/>
          </a:stretch>
        </p:blipFill>
        <p:spPr>
          <a:xfrm>
            <a:off x="1299350" y="1355525"/>
            <a:ext cx="6545323" cy="3681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a:t>
            </a:r>
            <a:endParaRPr/>
          </a:p>
        </p:txBody>
      </p:sp>
      <p:sp>
        <p:nvSpPr>
          <p:cNvPr id="315" name="Google Shape;315;p19"/>
          <p:cNvSpPr txBox="1"/>
          <p:nvPr>
            <p:ph idx="1" type="body"/>
          </p:nvPr>
        </p:nvSpPr>
        <p:spPr>
          <a:xfrm>
            <a:off x="1198850" y="1597875"/>
            <a:ext cx="39987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Realizing that computer is slowing down</a:t>
            </a:r>
            <a:endParaRPr/>
          </a:p>
          <a:p>
            <a:pPr indent="0" lvl="0" marL="0" rtl="0" algn="l">
              <a:spcBef>
                <a:spcPts val="1600"/>
              </a:spcBef>
              <a:spcAft>
                <a:spcPts val="0"/>
              </a:spcAft>
              <a:buNone/>
            </a:pPr>
            <a:r>
              <a:rPr lang="en"/>
              <a:t>There are incoming </a:t>
            </a:r>
            <a:r>
              <a:rPr lang="en"/>
              <a:t>ICMP</a:t>
            </a:r>
            <a:r>
              <a:rPr lang="en"/>
              <a:t> packets</a:t>
            </a:r>
            <a:endParaRPr/>
          </a:p>
          <a:p>
            <a:pPr indent="0" lvl="0" marL="0" rtl="0" algn="l">
              <a:spcBef>
                <a:spcPts val="1600"/>
              </a:spcBef>
              <a:spcAft>
                <a:spcPts val="0"/>
              </a:spcAft>
              <a:buNone/>
            </a:pPr>
            <a:r>
              <a:rPr lang="en"/>
              <a:t>All incoming traffic to target network is routed again to one or more distributed data center.</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16" name="Google Shape;316;p19"/>
          <p:cNvPicPr preferRelativeResize="0"/>
          <p:nvPr/>
        </p:nvPicPr>
        <p:blipFill>
          <a:blip r:embed="rId3">
            <a:alphaModFix/>
          </a:blip>
          <a:stretch>
            <a:fillRect/>
          </a:stretch>
        </p:blipFill>
        <p:spPr>
          <a:xfrm>
            <a:off x="5197475" y="895050"/>
            <a:ext cx="3744550" cy="394725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Defend</a:t>
            </a:r>
            <a:endParaRPr/>
          </a:p>
        </p:txBody>
      </p:sp>
      <p:sp>
        <p:nvSpPr>
          <p:cNvPr id="322" name="Google Shape;322;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Iptables can be used to defend against these types of attacks.</a:t>
            </a:r>
            <a:endParaRPr/>
          </a:p>
          <a:p>
            <a:pPr indent="-311150" lvl="0" marL="457200" rtl="0" algn="l">
              <a:spcBef>
                <a:spcPts val="0"/>
              </a:spcBef>
              <a:spcAft>
                <a:spcPts val="0"/>
              </a:spcAft>
              <a:buSzPts val="1300"/>
              <a:buChar char="●"/>
            </a:pPr>
            <a:r>
              <a:rPr lang="en"/>
              <a:t>Iptables is a command-line tool that allows to control traffic.</a:t>
            </a:r>
            <a:endParaRPr/>
          </a:p>
          <a:p>
            <a:pPr indent="-311150" lvl="0" marL="457200" rtl="0" algn="l">
              <a:spcBef>
                <a:spcPts val="0"/>
              </a:spcBef>
              <a:spcAft>
                <a:spcPts val="0"/>
              </a:spcAft>
              <a:buSzPts val="1300"/>
              <a:buChar char="●"/>
            </a:pPr>
            <a:r>
              <a:rPr lang="en"/>
              <a:t>Iptable command examples:</a:t>
            </a:r>
            <a:endParaRPr/>
          </a:p>
          <a:p>
            <a:pPr indent="-298450" lvl="1" marL="914400" rtl="0" algn="l">
              <a:spcBef>
                <a:spcPts val="0"/>
              </a:spcBef>
              <a:spcAft>
                <a:spcPts val="0"/>
              </a:spcAft>
              <a:buSzPts val="1100"/>
              <a:buChar char="○"/>
            </a:pPr>
            <a:r>
              <a:rPr lang="en"/>
              <a:t>sudo iptables -A FORWARD  -p icmp -s 10.10.1.1 -j DROP</a:t>
            </a:r>
            <a:endParaRPr/>
          </a:p>
          <a:p>
            <a:pPr indent="-298450" lvl="1" marL="914400" rtl="0" algn="l">
              <a:spcBef>
                <a:spcPts val="0"/>
              </a:spcBef>
              <a:spcAft>
                <a:spcPts val="0"/>
              </a:spcAft>
              <a:buSzPts val="1100"/>
              <a:buChar char="○"/>
            </a:pPr>
            <a:r>
              <a:rPr lang="en"/>
              <a:t>Sudo iptables -A FORWARD -p icmp --icmp --icmp-type echo-request -j DROP</a:t>
            </a:r>
            <a:endParaRPr/>
          </a:p>
          <a:p>
            <a:pPr indent="-311150" lvl="0" marL="457200" rtl="0" algn="l">
              <a:spcBef>
                <a:spcPts val="0"/>
              </a:spcBef>
              <a:spcAft>
                <a:spcPts val="0"/>
              </a:spcAft>
              <a:buSzPts val="1300"/>
              <a:buChar char="●"/>
            </a:pPr>
            <a:r>
              <a:rPr lang="en"/>
              <a:t>Other Actions to help defend:</a:t>
            </a:r>
            <a:endParaRPr/>
          </a:p>
          <a:p>
            <a:pPr indent="-298450" lvl="1" marL="914400" rtl="0" algn="l">
              <a:spcBef>
                <a:spcPts val="0"/>
              </a:spcBef>
              <a:spcAft>
                <a:spcPts val="0"/>
              </a:spcAft>
              <a:buSzPts val="1100"/>
              <a:buChar char="○"/>
            </a:pPr>
            <a:r>
              <a:rPr lang="en"/>
              <a:t>Study traffic and look for changes that are not normal to identify an attack early.</a:t>
            </a:r>
            <a:endParaRPr/>
          </a:p>
          <a:p>
            <a:pPr indent="-298450" lvl="1" marL="914400" rtl="0" algn="l">
              <a:spcBef>
                <a:spcPts val="0"/>
              </a:spcBef>
              <a:spcAft>
                <a:spcPts val="0"/>
              </a:spcAft>
              <a:buSzPts val="1100"/>
              <a:buChar char="○"/>
            </a:pPr>
            <a:r>
              <a:rPr lang="en"/>
              <a:t>Have overprovision bandwidth </a:t>
            </a:r>
            <a:endParaRPr/>
          </a:p>
          <a:p>
            <a:pPr indent="-298450" lvl="1" marL="914400" rtl="0" algn="l">
              <a:spcBef>
                <a:spcPts val="0"/>
              </a:spcBef>
              <a:spcAft>
                <a:spcPts val="0"/>
              </a:spcAft>
              <a:buSzPts val="1100"/>
              <a:buChar char="○"/>
            </a:pPr>
            <a:r>
              <a:rPr lang="en"/>
              <a:t>Have a plan to help stop the attack.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28" name="Google Shape;328;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focused on DoS and DDoS attacks</a:t>
            </a:r>
            <a:endParaRPr/>
          </a:p>
          <a:p>
            <a:pPr indent="-311150" lvl="0" marL="457200" rtl="0" algn="l">
              <a:spcBef>
                <a:spcPts val="0"/>
              </a:spcBef>
              <a:spcAft>
                <a:spcPts val="0"/>
              </a:spcAft>
              <a:buSzPts val="1300"/>
              <a:buChar char="●"/>
            </a:pPr>
            <a:r>
              <a:rPr lang="en"/>
              <a:t>Explored dangers to web servers.</a:t>
            </a:r>
            <a:endParaRPr/>
          </a:p>
          <a:p>
            <a:pPr indent="-311150" lvl="0" marL="457200" rtl="0" algn="l">
              <a:spcBef>
                <a:spcPts val="0"/>
              </a:spcBef>
              <a:spcAft>
                <a:spcPts val="0"/>
              </a:spcAft>
              <a:buSzPts val="1300"/>
              <a:buChar char="●"/>
            </a:pPr>
            <a:r>
              <a:rPr lang="en"/>
              <a:t>Explored possible strategies for mitigation.</a:t>
            </a:r>
            <a:endParaRPr/>
          </a:p>
          <a:p>
            <a:pPr indent="0" lvl="0" marL="0" rtl="0" algn="l">
              <a:spcBef>
                <a:spcPts val="1600"/>
              </a:spcBef>
              <a:spcAft>
                <a:spcPts val="0"/>
              </a:spcAft>
              <a:buNone/>
            </a:pPr>
            <a:r>
              <a:rPr lang="en"/>
              <a:t>Project centered around working examples of DoS and DDoS attacks</a:t>
            </a:r>
            <a:endParaRPr/>
          </a:p>
          <a:p>
            <a:pPr indent="-311150" lvl="0" marL="457200" rtl="0" algn="l">
              <a:spcBef>
                <a:spcPts val="0"/>
              </a:spcBef>
              <a:spcAft>
                <a:spcPts val="0"/>
              </a:spcAft>
              <a:buSzPts val="1300"/>
              <a:buChar char="●"/>
            </a:pPr>
            <a:r>
              <a:rPr lang="en"/>
              <a:t>Began with DoS from single client.</a:t>
            </a:r>
            <a:endParaRPr/>
          </a:p>
          <a:p>
            <a:pPr indent="-311150" lvl="0" marL="457200" rtl="0" algn="l">
              <a:spcBef>
                <a:spcPts val="0"/>
              </a:spcBef>
              <a:spcAft>
                <a:spcPts val="0"/>
              </a:spcAft>
              <a:buSzPts val="1300"/>
              <a:buChar char="●"/>
            </a:pPr>
            <a:r>
              <a:rPr lang="en"/>
              <a:t>Moved to DDoS after DoS was rendered </a:t>
            </a:r>
            <a:r>
              <a:rPr lang="en"/>
              <a:t>ineffective</a:t>
            </a:r>
            <a:r>
              <a:rPr lang="en"/>
              <a:t>.</a:t>
            </a:r>
            <a:endParaRPr/>
          </a:p>
          <a:p>
            <a:pPr indent="0" lvl="0" marL="0" rtl="0" algn="l">
              <a:spcBef>
                <a:spcPts val="1600"/>
              </a:spcBef>
              <a:spcAft>
                <a:spcPts val="1600"/>
              </a:spcAft>
              <a:buNone/>
            </a:pPr>
            <a:r>
              <a:rPr lang="en"/>
              <a:t>Solutions involved the use of IPTables to slow or stop the attacks.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