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B0604020202020204" charset="0"/>
      <p:regular r:id="rId9"/>
      <p:bold r:id="rId10"/>
      <p:italic r:id="rId11"/>
      <p:boldItalic r:id="rId12"/>
    </p:embeddedFont>
    <p:embeddedFont>
      <p:font typeface="Raleway"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75" y="45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47447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and welcome to our senior design project requirements and engineering standards overview. The overall goal of our project is to build a satellite receiver that will receive image products from the Geostationary Operational Environmental Satellite - 16, also referred to as the GOES-16.  This weather satellite is in geostationary orbit. We will begin by discussing the functional requirements for the project.</a:t>
            </a:r>
            <a:endParaRPr/>
          </a:p>
        </p:txBody>
      </p:sp>
    </p:spTree>
    <p:extLst>
      <p:ext uri="{BB962C8B-B14F-4D97-AF65-F5344CB8AC3E}">
        <p14:creationId xmlns:p14="http://schemas.microsoft.com/office/powerpoint/2010/main" val="264329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939bd576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939bd576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antenna for this project is a balance between physical size and cost. NOAA suggests a dish size of at least 1 meter for reliable reception and there have been projects published on NOAA’s website that make use of wifi dish antennas which happen to be just over 1 meter in diameter.</a:t>
            </a:r>
            <a:endParaRPr/>
          </a:p>
          <a:p>
            <a:pPr marL="0" lvl="0" indent="0" algn="l" rtl="0">
              <a:spcBef>
                <a:spcPts val="0"/>
              </a:spcBef>
              <a:spcAft>
                <a:spcPts val="0"/>
              </a:spcAft>
              <a:buNone/>
            </a:pPr>
            <a:endParaRPr/>
          </a:p>
          <a:p>
            <a:pPr marL="0" lvl="0" indent="0" algn="l" rtl="0">
              <a:spcBef>
                <a:spcPts val="0"/>
              </a:spcBef>
              <a:spcAft>
                <a:spcPts val="0"/>
              </a:spcAft>
              <a:buNone/>
            </a:pPr>
            <a:r>
              <a:rPr lang="en"/>
              <a:t>The dishes feed horn has to be modified to work at the 1.69 GHz frequency that we care about. The mounting system for the antenna needs to be both precise enough to aim within 2 degrees in both rotation and elevation and sturdy enough to keep the antenna pointed correctly as reception for a single image can take over 15 minutes.</a:t>
            </a:r>
            <a:endParaRPr/>
          </a:p>
          <a:p>
            <a:pPr marL="0" lvl="0" indent="0" algn="l" rtl="0">
              <a:spcBef>
                <a:spcPts val="0"/>
              </a:spcBef>
              <a:spcAft>
                <a:spcPts val="0"/>
              </a:spcAft>
              <a:buNone/>
            </a:pPr>
            <a:endParaRPr/>
          </a:p>
          <a:p>
            <a:pPr marL="0" lvl="0" indent="0" algn="l" rtl="0">
              <a:spcBef>
                <a:spcPts val="0"/>
              </a:spcBef>
              <a:spcAft>
                <a:spcPts val="0"/>
              </a:spcAft>
              <a:buNone/>
            </a:pPr>
            <a:r>
              <a:rPr lang="en"/>
              <a:t>Due to the low signal levels of the received signal, we will apply band filtering immediately after the antenna, followed by a low noise amplifier, and then a narrow band filter to ensure we only obtain the signal that we care about.</a:t>
            </a:r>
            <a:endParaRPr/>
          </a:p>
        </p:txBody>
      </p:sp>
    </p:spTree>
    <p:extLst>
      <p:ext uri="{BB962C8B-B14F-4D97-AF65-F5344CB8AC3E}">
        <p14:creationId xmlns:p14="http://schemas.microsoft.com/office/powerpoint/2010/main" val="623710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3939bd57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3939bd57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Once we have the filtered and amplified signal from the antenna we need to down convert the frequency from the received 1.69 GHz to something that can be easily digitized. The exact IF frequency and down conversion architecture is still under consideration and review.</a:t>
            </a:r>
            <a:endParaRPr/>
          </a:p>
          <a:p>
            <a:pPr marL="0" lvl="0" indent="0" algn="l" rtl="0">
              <a:spcBef>
                <a:spcPts val="0"/>
              </a:spcBef>
              <a:spcAft>
                <a:spcPts val="0"/>
              </a:spcAft>
              <a:buNone/>
            </a:pPr>
            <a:endParaRPr/>
          </a:p>
          <a:p>
            <a:pPr marL="0" lvl="0" indent="0" algn="l" rtl="0">
              <a:spcBef>
                <a:spcPts val="0"/>
              </a:spcBef>
              <a:spcAft>
                <a:spcPts val="0"/>
              </a:spcAft>
              <a:buNone/>
            </a:pPr>
            <a:r>
              <a:rPr lang="en"/>
              <a:t>Regardless of the final IF frequency, we need to be able to sample at least 1.205 MHz of spectrum thus we will need a sample rate greater than about 2.5 mega samples per second at our IF frequency.</a:t>
            </a:r>
            <a:endParaRPr/>
          </a:p>
          <a:p>
            <a:pPr marL="0" lvl="0" indent="0" algn="l" rtl="0">
              <a:spcBef>
                <a:spcPts val="0"/>
              </a:spcBef>
              <a:spcAft>
                <a:spcPts val="0"/>
              </a:spcAft>
              <a:buNone/>
            </a:pPr>
            <a:endParaRPr/>
          </a:p>
          <a:p>
            <a:pPr marL="0" lvl="0" indent="0" algn="l" rtl="0">
              <a:spcBef>
                <a:spcPts val="0"/>
              </a:spcBef>
              <a:spcAft>
                <a:spcPts val="0"/>
              </a:spcAft>
              <a:buNone/>
            </a:pPr>
            <a:r>
              <a:rPr lang="en"/>
              <a:t>The software needs to take the sampled signal, decode it, packetize it, and extract the images from the transmission.</a:t>
            </a:r>
            <a:endParaRPr/>
          </a:p>
        </p:txBody>
      </p:sp>
    </p:spTree>
    <p:extLst>
      <p:ext uri="{BB962C8B-B14F-4D97-AF65-F5344CB8AC3E}">
        <p14:creationId xmlns:p14="http://schemas.microsoft.com/office/powerpoint/2010/main" val="2413869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3939bd57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3939bd57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environmental requirements for our project include the physical location of the antenna, a clear view of the sky, and the weather. Due to the costs associated with mounting anything to ISU owned buildings, the antenna will need to be easily setup and taken down. At the same time, any testing or reception of images requires extended periods of time with the antenna setup in a fixed location.</a:t>
            </a:r>
            <a:endParaRPr/>
          </a:p>
          <a:p>
            <a:pPr marL="0" lvl="0" indent="0" algn="l" rtl="0">
              <a:spcBef>
                <a:spcPts val="0"/>
              </a:spcBef>
              <a:spcAft>
                <a:spcPts val="0"/>
              </a:spcAft>
              <a:buNone/>
            </a:pPr>
            <a:endParaRPr/>
          </a:p>
          <a:p>
            <a:pPr marL="0" lvl="0" indent="0" algn="l" rtl="0">
              <a:spcBef>
                <a:spcPts val="0"/>
              </a:spcBef>
              <a:spcAft>
                <a:spcPts val="0"/>
              </a:spcAft>
              <a:buNone/>
            </a:pPr>
            <a:r>
              <a:rPr lang="en"/>
              <a:t>Cloud cover and rain should not negatively impact reception, but all of the equipment will need to be weather resistant for extended outdoor usage.</a:t>
            </a:r>
            <a:endParaRPr/>
          </a:p>
        </p:txBody>
      </p:sp>
    </p:spTree>
    <p:extLst>
      <p:ext uri="{BB962C8B-B14F-4D97-AF65-F5344CB8AC3E}">
        <p14:creationId xmlns:p14="http://schemas.microsoft.com/office/powerpoint/2010/main" val="16863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3939bd57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3939bd57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project has a budget of $1000. We must stay within this budget for all of our research, prototyping, and final design costs. We plan to use commercial, off-the-shelf components where possible for the larger parts of the project. The RF and Digitization section is the primary hardware design focus of this project.</a:t>
            </a:r>
            <a:endParaRPr/>
          </a:p>
        </p:txBody>
      </p:sp>
    </p:spTree>
    <p:extLst>
      <p:ext uri="{BB962C8B-B14F-4D97-AF65-F5344CB8AC3E}">
        <p14:creationId xmlns:p14="http://schemas.microsoft.com/office/powerpoint/2010/main" val="3423239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3939bd57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3939bd57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engineering standards used for this project will be consistent with the current industry standards. We plan on incorporating many CAD tools that are used by engineers in the professional world. We will be using PSPICE, along with prototyping and testing to validate our circuit designs. Schematics will be included for all hardware designs. </a:t>
            </a:r>
            <a:endParaRPr/>
          </a:p>
          <a:p>
            <a:pPr marL="0" lvl="0" indent="0" algn="l" rtl="0">
              <a:spcBef>
                <a:spcPts val="0"/>
              </a:spcBef>
              <a:spcAft>
                <a:spcPts val="0"/>
              </a:spcAft>
              <a:buNone/>
            </a:pPr>
            <a:endParaRPr/>
          </a:p>
          <a:p>
            <a:pPr marL="0" lvl="0" indent="0" algn="l" rtl="0">
              <a:spcBef>
                <a:spcPts val="0"/>
              </a:spcBef>
              <a:spcAft>
                <a:spcPts val="0"/>
              </a:spcAft>
              <a:buNone/>
            </a:pPr>
            <a:r>
              <a:rPr lang="en"/>
              <a:t>We will also use efficient coding methodologies in all of our software and FPGAs. The software will make use of existing software libraries when practical, documented, and organized to allow engineers outside of the project to be able to understand our system.</a:t>
            </a:r>
            <a:endParaRPr/>
          </a:p>
        </p:txBody>
      </p:sp>
    </p:spTree>
    <p:extLst>
      <p:ext uri="{BB962C8B-B14F-4D97-AF65-F5344CB8AC3E}">
        <p14:creationId xmlns:p14="http://schemas.microsoft.com/office/powerpoint/2010/main" val="3378005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GOES-16 Satellite Receiver</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Requirements and Engineering Standards</a:t>
            </a:r>
            <a:endParaRPr/>
          </a:p>
        </p:txBody>
      </p:sp>
      <p:sp>
        <p:nvSpPr>
          <p:cNvPr id="88" name="Google Shape;88;p13"/>
          <p:cNvSpPr txBox="1"/>
          <p:nvPr/>
        </p:nvSpPr>
        <p:spPr>
          <a:xfrm>
            <a:off x="308425" y="4072500"/>
            <a:ext cx="8539500" cy="6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Theodore Mathews IV, Jonathan Massner, Riley Stuart, Jordan Tillotson, Nicholas Butts, Yong Lim</a:t>
            </a:r>
            <a:endParaRPr>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3000"/>
    </mc:Choice>
    <mc:Fallback xmlns="">
      <p:transition spd="slow" advClick="0" advTm="3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Requirements - Functional</a:t>
            </a:r>
            <a:endParaRPr/>
          </a:p>
        </p:txBody>
      </p:sp>
      <p:sp>
        <p:nvSpPr>
          <p:cNvPr id="95" name="Google Shape;95;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b="1"/>
              <a:t>Antenna: </a:t>
            </a:r>
            <a:r>
              <a:rPr lang="en" sz="1200"/>
              <a:t>The antenna for this receiver will be a Wifi grid antenna with a design frequency of 2.4 GHz</a:t>
            </a:r>
            <a:endParaRPr sz="1200"/>
          </a:p>
          <a:p>
            <a:pPr marL="914400" lvl="1" indent="-298450" algn="l" rtl="0">
              <a:spcBef>
                <a:spcPts val="0"/>
              </a:spcBef>
              <a:spcAft>
                <a:spcPts val="0"/>
              </a:spcAft>
              <a:buSzPts val="1100"/>
              <a:buChar char="○"/>
            </a:pPr>
            <a:r>
              <a:rPr lang="en" b="1"/>
              <a:t>Size Requirement:</a:t>
            </a:r>
            <a:r>
              <a:rPr lang="en"/>
              <a:t> 1.1 m in diameter</a:t>
            </a:r>
            <a:endParaRPr/>
          </a:p>
          <a:p>
            <a:pPr marL="914400" lvl="1" indent="-298450" algn="l" rtl="0">
              <a:spcBef>
                <a:spcPts val="0"/>
              </a:spcBef>
              <a:spcAft>
                <a:spcPts val="0"/>
              </a:spcAft>
              <a:buSzPts val="1100"/>
              <a:buChar char="○"/>
            </a:pPr>
            <a:r>
              <a:rPr lang="en" b="1"/>
              <a:t>Frequency:</a:t>
            </a:r>
            <a:r>
              <a:rPr lang="en"/>
              <a:t> 1694.1 MHz. The antenna is designed for wifi, the feedhorn must be modified for this frequency.</a:t>
            </a:r>
            <a:endParaRPr/>
          </a:p>
          <a:p>
            <a:pPr marL="914400" lvl="1" indent="-298450" algn="l" rtl="0">
              <a:spcBef>
                <a:spcPts val="0"/>
              </a:spcBef>
              <a:spcAft>
                <a:spcPts val="0"/>
              </a:spcAft>
              <a:buSzPts val="1100"/>
              <a:buChar char="○"/>
            </a:pPr>
            <a:r>
              <a:rPr lang="en" b="1"/>
              <a:t>Connector: </a:t>
            </a:r>
            <a:r>
              <a:rPr lang="en"/>
              <a:t>N or SMA</a:t>
            </a:r>
            <a:endParaRPr/>
          </a:p>
          <a:p>
            <a:pPr marL="914400" lvl="1" indent="-298450" algn="l" rtl="0">
              <a:spcBef>
                <a:spcPts val="0"/>
              </a:spcBef>
              <a:spcAft>
                <a:spcPts val="0"/>
              </a:spcAft>
              <a:buSzPts val="1100"/>
              <a:buChar char="○"/>
            </a:pPr>
            <a:r>
              <a:rPr lang="en" b="1"/>
              <a:t>Polarization:</a:t>
            </a:r>
            <a:r>
              <a:rPr lang="en"/>
              <a:t> Linear, vertical orientation</a:t>
            </a:r>
            <a:endParaRPr/>
          </a:p>
          <a:p>
            <a:pPr marL="914400" lvl="1" indent="-298450" algn="l" rtl="0">
              <a:spcBef>
                <a:spcPts val="0"/>
              </a:spcBef>
              <a:spcAft>
                <a:spcPts val="0"/>
              </a:spcAft>
              <a:buSzPts val="1100"/>
              <a:buChar char="○"/>
            </a:pPr>
            <a:r>
              <a:rPr lang="en" b="1"/>
              <a:t>Aiming: </a:t>
            </a:r>
            <a:r>
              <a:rPr lang="en"/>
              <a:t>± 2° in both rotation and elevation to ensure maximum gain</a:t>
            </a:r>
            <a:br>
              <a:rPr lang="en"/>
            </a:br>
            <a:endParaRPr/>
          </a:p>
          <a:p>
            <a:pPr marL="457200" lvl="0" indent="-311150" algn="l" rtl="0">
              <a:spcBef>
                <a:spcPts val="0"/>
              </a:spcBef>
              <a:spcAft>
                <a:spcPts val="0"/>
              </a:spcAft>
              <a:buSzPts val="1300"/>
              <a:buChar char="●"/>
            </a:pPr>
            <a:r>
              <a:rPr lang="en" b="1"/>
              <a:t>Filtering &amp; Amplification: </a:t>
            </a:r>
            <a:r>
              <a:rPr lang="en" sz="1200"/>
              <a:t>Following the Antenna, the signal needs to be filtered and amplified.</a:t>
            </a:r>
            <a:endParaRPr sz="1200"/>
          </a:p>
          <a:p>
            <a:pPr marL="914400" lvl="1" indent="-298450" algn="l" rtl="0">
              <a:spcBef>
                <a:spcPts val="0"/>
              </a:spcBef>
              <a:spcAft>
                <a:spcPts val="0"/>
              </a:spcAft>
              <a:buSzPts val="1100"/>
              <a:buChar char="○"/>
            </a:pPr>
            <a:r>
              <a:rPr lang="en" b="1"/>
              <a:t>Gain: </a:t>
            </a:r>
            <a:r>
              <a:rPr lang="en"/>
              <a:t>&gt; 20 dB</a:t>
            </a:r>
            <a:endParaRPr/>
          </a:p>
          <a:p>
            <a:pPr marL="914400" lvl="1" indent="-298450" algn="l" rtl="0">
              <a:spcBef>
                <a:spcPts val="0"/>
              </a:spcBef>
              <a:spcAft>
                <a:spcPts val="0"/>
              </a:spcAft>
              <a:buSzPts val="1100"/>
              <a:buChar char="○"/>
            </a:pPr>
            <a:r>
              <a:rPr lang="en" b="1"/>
              <a:t>Bandwidth: </a:t>
            </a:r>
            <a:r>
              <a:rPr lang="en"/>
              <a:t>&gt;1.205 MHz and &lt;10 MHz. Recent spectrum auctions now allow cell phone use on similar bands.</a:t>
            </a:r>
            <a:endParaRPr/>
          </a:p>
          <a:p>
            <a:pPr marL="0" lvl="0" indent="0" algn="l" rtl="0">
              <a:spcBef>
                <a:spcPts val="1600"/>
              </a:spcBef>
              <a:spcAft>
                <a:spcPts val="0"/>
              </a:spcAft>
              <a:buNone/>
            </a:pPr>
            <a:endParaRPr/>
          </a:p>
          <a:p>
            <a:pPr marL="914400" lvl="0" indent="0" algn="l" rtl="0">
              <a:spcBef>
                <a:spcPts val="1600"/>
              </a:spcBef>
              <a:spcAft>
                <a:spcPts val="0"/>
              </a:spcAft>
              <a:buNone/>
            </a:pPr>
            <a:endParaRPr/>
          </a:p>
          <a:p>
            <a:pPr marL="457200" lvl="0" indent="0" algn="l" rtl="0">
              <a:spcBef>
                <a:spcPts val="1600"/>
              </a:spcBef>
              <a:spcAft>
                <a:spcPts val="1600"/>
              </a:spcAft>
              <a:buNone/>
            </a:pPr>
            <a:endParaRPr sz="1200"/>
          </a:p>
        </p:txBody>
      </p:sp>
    </p:spTree>
  </p:cSld>
  <p:clrMapOvr>
    <a:masterClrMapping/>
  </p:clrMapOvr>
  <mc:AlternateContent xmlns:mc="http://schemas.openxmlformats.org/markup-compatibility/2006" xmlns:p14="http://schemas.microsoft.com/office/powerpoint/2010/main">
    <mc:Choice Requires="p14">
      <p:transition spd="slow" p14:dur="2000" advClick="0" advTm="73000"/>
    </mc:Choice>
    <mc:Fallback xmlns="">
      <p:transition spd="slow" advClick="0" advTm="7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Requirements - Functional</a:t>
            </a:r>
            <a:endParaRPr/>
          </a:p>
        </p:txBody>
      </p:sp>
      <p:sp>
        <p:nvSpPr>
          <p:cNvPr id="102" name="Google Shape;102;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b="1"/>
              <a:t>Downconverter</a:t>
            </a:r>
            <a:r>
              <a:rPr lang="en"/>
              <a:t>:</a:t>
            </a:r>
            <a:r>
              <a:rPr lang="en" sz="1200"/>
              <a:t> Downmix the received HRIT signal for digitization</a:t>
            </a:r>
            <a:endParaRPr sz="1200"/>
          </a:p>
          <a:p>
            <a:pPr marL="914400" lvl="1" indent="-298450" algn="l" rtl="0">
              <a:spcBef>
                <a:spcPts val="0"/>
              </a:spcBef>
              <a:spcAft>
                <a:spcPts val="0"/>
              </a:spcAft>
              <a:buSzPts val="1100"/>
              <a:buChar char="○"/>
            </a:pPr>
            <a:r>
              <a:rPr lang="en" b="1"/>
              <a:t>Frequency: </a:t>
            </a:r>
            <a:r>
              <a:rPr lang="en"/>
              <a:t>1694.1 MHz</a:t>
            </a:r>
            <a:endParaRPr/>
          </a:p>
          <a:p>
            <a:pPr marL="914400" lvl="1" indent="-298450" algn="l" rtl="0">
              <a:spcBef>
                <a:spcPts val="0"/>
              </a:spcBef>
              <a:spcAft>
                <a:spcPts val="0"/>
              </a:spcAft>
              <a:buSzPts val="1100"/>
              <a:buChar char="○"/>
            </a:pPr>
            <a:r>
              <a:rPr lang="en" b="1"/>
              <a:t>Bandwidth:</a:t>
            </a:r>
            <a:r>
              <a:rPr lang="en"/>
              <a:t> &gt; 1.205 MHz</a:t>
            </a:r>
            <a:br>
              <a:rPr lang="en"/>
            </a:br>
            <a:endParaRPr b="1"/>
          </a:p>
          <a:p>
            <a:pPr marL="457200" lvl="0" indent="-311150" algn="l" rtl="0">
              <a:spcBef>
                <a:spcPts val="0"/>
              </a:spcBef>
              <a:spcAft>
                <a:spcPts val="0"/>
              </a:spcAft>
              <a:buSzPts val="1300"/>
              <a:buChar char="●"/>
            </a:pPr>
            <a:r>
              <a:rPr lang="en" b="1"/>
              <a:t>Digitizer:</a:t>
            </a:r>
            <a:r>
              <a:rPr lang="en" sz="1200" b="1"/>
              <a:t> </a:t>
            </a:r>
            <a:r>
              <a:rPr lang="en" sz="1200"/>
              <a:t>Digitizes the IF from the downconverter</a:t>
            </a:r>
            <a:endParaRPr sz="1200"/>
          </a:p>
          <a:p>
            <a:pPr marL="914400" lvl="1" indent="-298450" algn="l" rtl="0">
              <a:spcBef>
                <a:spcPts val="0"/>
              </a:spcBef>
              <a:spcAft>
                <a:spcPts val="0"/>
              </a:spcAft>
              <a:buSzPts val="1100"/>
              <a:buChar char="○"/>
            </a:pPr>
            <a:r>
              <a:rPr lang="en" b="1"/>
              <a:t>Sample Rate: </a:t>
            </a:r>
            <a:r>
              <a:rPr lang="en"/>
              <a:t>&gt; 2.5 Msps at the IF frequency</a:t>
            </a:r>
            <a:br>
              <a:rPr lang="en" b="1"/>
            </a:br>
            <a:endParaRPr b="1"/>
          </a:p>
          <a:p>
            <a:pPr marL="457200" lvl="0" indent="-311150" algn="l" rtl="0">
              <a:spcBef>
                <a:spcPts val="0"/>
              </a:spcBef>
              <a:spcAft>
                <a:spcPts val="0"/>
              </a:spcAft>
              <a:buSzPts val="1300"/>
              <a:buChar char="●"/>
            </a:pPr>
            <a:r>
              <a:rPr lang="en" b="1"/>
              <a:t>Software: </a:t>
            </a:r>
            <a:r>
              <a:rPr lang="en" sz="1200"/>
              <a:t>Decodes and processes the HRIT/EMWIN data from the received signal</a:t>
            </a:r>
            <a:endParaRPr sz="1200"/>
          </a:p>
          <a:p>
            <a:pPr marL="914400" lvl="1" indent="-298450" algn="l" rtl="0">
              <a:spcBef>
                <a:spcPts val="0"/>
              </a:spcBef>
              <a:spcAft>
                <a:spcPts val="0"/>
              </a:spcAft>
              <a:buSzPts val="1100"/>
              <a:buChar char="○"/>
            </a:pPr>
            <a:r>
              <a:rPr lang="en"/>
              <a:t>Ability to successfully decode the received signal and produce weather product output (images).</a:t>
            </a:r>
            <a:endParaRPr/>
          </a:p>
          <a:p>
            <a:pPr marL="0" lvl="0" indent="0" algn="l" rtl="0">
              <a:spcBef>
                <a:spcPts val="160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7000"/>
    </mc:Choice>
    <mc:Fallback xmlns="">
      <p:transition spd="slow" advClick="0" advTm="57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Requirements - Environmental</a:t>
            </a:r>
            <a:endParaRPr/>
          </a:p>
        </p:txBody>
      </p:sp>
      <p:sp>
        <p:nvSpPr>
          <p:cNvPr id="109" name="Google Shape;109;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b="1"/>
              <a:t>Line of Sight:</a:t>
            </a:r>
            <a:endParaRPr b="1"/>
          </a:p>
          <a:p>
            <a:pPr marL="914400" lvl="1" indent="-298450" algn="l" rtl="0">
              <a:spcBef>
                <a:spcPts val="0"/>
              </a:spcBef>
              <a:spcAft>
                <a:spcPts val="0"/>
              </a:spcAft>
              <a:buSzPts val="1100"/>
              <a:buChar char="○"/>
            </a:pPr>
            <a:r>
              <a:rPr lang="en"/>
              <a:t>The antenna needs a clear line of sight to the satellite, limiting possible setup locations.</a:t>
            </a:r>
            <a:br>
              <a:rPr lang="en"/>
            </a:br>
            <a:r>
              <a:rPr lang="en"/>
              <a:t> </a:t>
            </a:r>
            <a:endParaRPr/>
          </a:p>
          <a:p>
            <a:pPr marL="457200" lvl="0" indent="-311150" algn="l" rtl="0">
              <a:spcBef>
                <a:spcPts val="0"/>
              </a:spcBef>
              <a:spcAft>
                <a:spcPts val="0"/>
              </a:spcAft>
              <a:buSzPts val="1300"/>
              <a:buChar char="●"/>
            </a:pPr>
            <a:r>
              <a:rPr lang="en" b="1"/>
              <a:t>Semi-Portable:</a:t>
            </a:r>
            <a:endParaRPr b="1"/>
          </a:p>
          <a:p>
            <a:pPr marL="914400" lvl="1" indent="-298450" algn="l" rtl="0">
              <a:spcBef>
                <a:spcPts val="0"/>
              </a:spcBef>
              <a:spcAft>
                <a:spcPts val="0"/>
              </a:spcAft>
              <a:buSzPts val="1100"/>
              <a:buChar char="○"/>
            </a:pPr>
            <a:r>
              <a:rPr lang="en"/>
              <a:t>Unable to permanently mount the antenna on campus due to cost and planning requirements</a:t>
            </a:r>
            <a:endParaRPr/>
          </a:p>
          <a:p>
            <a:pPr marL="914400" lvl="1" indent="-298450" algn="l" rtl="0">
              <a:spcBef>
                <a:spcPts val="0"/>
              </a:spcBef>
              <a:spcAft>
                <a:spcPts val="0"/>
              </a:spcAft>
              <a:buSzPts val="1100"/>
              <a:buChar char="○"/>
            </a:pPr>
            <a:r>
              <a:rPr lang="en"/>
              <a:t>Long reception times complicate testing</a:t>
            </a:r>
            <a:br>
              <a:rPr lang="en"/>
            </a:br>
            <a:endParaRPr/>
          </a:p>
          <a:p>
            <a:pPr marL="457200" lvl="0" indent="-311150" algn="l" rtl="0">
              <a:spcBef>
                <a:spcPts val="0"/>
              </a:spcBef>
              <a:spcAft>
                <a:spcPts val="0"/>
              </a:spcAft>
              <a:buSzPts val="1300"/>
              <a:buChar char="●"/>
            </a:pPr>
            <a:r>
              <a:rPr lang="en" b="1"/>
              <a:t>Clouds &amp; Weather:</a:t>
            </a:r>
            <a:endParaRPr b="1"/>
          </a:p>
          <a:p>
            <a:pPr marL="914400" lvl="1" indent="-298450" algn="l" rtl="0">
              <a:spcBef>
                <a:spcPts val="0"/>
              </a:spcBef>
              <a:spcAft>
                <a:spcPts val="0"/>
              </a:spcAft>
              <a:buSzPts val="1100"/>
              <a:buChar char="○"/>
            </a:pPr>
            <a:r>
              <a:rPr lang="en"/>
              <a:t>Cloud cover should not impact reception.</a:t>
            </a:r>
            <a:endParaRPr/>
          </a:p>
          <a:p>
            <a:pPr marL="914400" lvl="1" indent="-298450" algn="l" rtl="0">
              <a:spcBef>
                <a:spcPts val="0"/>
              </a:spcBef>
              <a:spcAft>
                <a:spcPts val="0"/>
              </a:spcAft>
              <a:buSzPts val="1100"/>
              <a:buChar char="○"/>
            </a:pPr>
            <a:r>
              <a:rPr lang="en"/>
              <a:t>Equipment will need to be weather resistant if a permanent installation is desired.</a:t>
            </a:r>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45000"/>
    </mc:Choice>
    <mc:Fallback xmlns="">
      <p:transition spd="slow" advClick="0" advTm="4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Requirements - Economic </a:t>
            </a:r>
            <a:endParaRPr/>
          </a:p>
        </p:txBody>
      </p:sp>
      <p:sp>
        <p:nvSpPr>
          <p:cNvPr id="116" name="Google Shape;116;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b="1"/>
              <a:t>Budget:</a:t>
            </a:r>
            <a:endParaRPr b="1"/>
          </a:p>
          <a:p>
            <a:pPr marL="914400" lvl="1" indent="-298450" algn="l" rtl="0">
              <a:spcBef>
                <a:spcPts val="0"/>
              </a:spcBef>
              <a:spcAft>
                <a:spcPts val="0"/>
              </a:spcAft>
              <a:buSzPts val="1100"/>
              <a:buChar char="○"/>
            </a:pPr>
            <a:r>
              <a:rPr lang="en"/>
              <a:t>~ $1,000</a:t>
            </a:r>
            <a:br>
              <a:rPr lang="en"/>
            </a:br>
            <a:endParaRPr/>
          </a:p>
          <a:p>
            <a:pPr marL="457200" marR="0" lvl="0" indent="-311150" algn="l" rtl="0">
              <a:lnSpc>
                <a:spcPct val="115000"/>
              </a:lnSpc>
              <a:spcBef>
                <a:spcPts val="0"/>
              </a:spcBef>
              <a:spcAft>
                <a:spcPts val="0"/>
              </a:spcAft>
              <a:buClr>
                <a:schemeClr val="accent1"/>
              </a:buClr>
              <a:buSzPts val="1300"/>
              <a:buChar char="●"/>
            </a:pPr>
            <a:r>
              <a:rPr lang="en" b="1"/>
              <a:t>Components:</a:t>
            </a:r>
            <a:endParaRPr b="1"/>
          </a:p>
          <a:p>
            <a:pPr marL="914400" marR="0" lvl="1" indent="-298450" algn="l" rtl="0">
              <a:lnSpc>
                <a:spcPct val="115000"/>
              </a:lnSpc>
              <a:spcBef>
                <a:spcPts val="0"/>
              </a:spcBef>
              <a:spcAft>
                <a:spcPts val="0"/>
              </a:spcAft>
              <a:buSzPts val="1100"/>
              <a:buChar char="○"/>
            </a:pPr>
            <a:r>
              <a:rPr lang="en"/>
              <a:t>Use COTS (Commercial off-the-shelf) where possible for larger components (antenna, preamps, computers).</a:t>
            </a:r>
            <a:endParaRPr/>
          </a:p>
          <a:p>
            <a:pPr marL="914400" marR="0" lvl="1" indent="-298450" algn="l" rtl="0">
              <a:lnSpc>
                <a:spcPct val="115000"/>
              </a:lnSpc>
              <a:spcBef>
                <a:spcPts val="0"/>
              </a:spcBef>
              <a:spcAft>
                <a:spcPts val="0"/>
              </a:spcAft>
              <a:buSzPts val="1100"/>
              <a:buChar char="○"/>
            </a:pPr>
            <a:r>
              <a:rPr lang="en"/>
              <a:t>RF and Digitization section are the primary hardware design focus.</a:t>
            </a:r>
            <a:endParaRPr/>
          </a:p>
          <a:p>
            <a:pPr marL="457200" marR="0" lvl="0" indent="0" algn="l" rtl="0">
              <a:lnSpc>
                <a:spcPct val="115000"/>
              </a:lnSpc>
              <a:spcBef>
                <a:spcPts val="160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Engineering Standards - Documentation</a:t>
            </a:r>
            <a:endParaRPr/>
          </a:p>
        </p:txBody>
      </p:sp>
      <p:sp>
        <p:nvSpPr>
          <p:cNvPr id="123" name="Google Shape;123;p18"/>
          <p:cNvSpPr txBox="1">
            <a:spLocks noGrp="1"/>
          </p:cNvSpPr>
          <p:nvPr>
            <p:ph type="body" idx="1"/>
          </p:nvPr>
        </p:nvSpPr>
        <p:spPr>
          <a:xfrm>
            <a:off x="729450" y="2078875"/>
            <a:ext cx="7688700" cy="2733600"/>
          </a:xfrm>
          <a:prstGeom prst="rect">
            <a:avLst/>
          </a:prstGeom>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accent1"/>
              </a:buClr>
              <a:buSzPts val="1300"/>
              <a:buFont typeface="Lato"/>
              <a:buChar char="●"/>
            </a:pPr>
            <a:r>
              <a:rPr lang="en" b="1"/>
              <a:t>Circuits:</a:t>
            </a:r>
            <a:endParaRPr b="1"/>
          </a:p>
          <a:p>
            <a:pPr marL="914400" marR="0" lvl="1" indent="-298450" algn="l" rtl="0">
              <a:lnSpc>
                <a:spcPct val="115000"/>
              </a:lnSpc>
              <a:spcBef>
                <a:spcPts val="0"/>
              </a:spcBef>
              <a:spcAft>
                <a:spcPts val="0"/>
              </a:spcAft>
              <a:buSzPts val="1100"/>
              <a:buChar char="○"/>
            </a:pPr>
            <a:r>
              <a:rPr lang="en"/>
              <a:t>Schematics</a:t>
            </a:r>
            <a:endParaRPr/>
          </a:p>
          <a:p>
            <a:pPr marL="914400" marR="0" lvl="1" indent="-298450" algn="l" rtl="0">
              <a:lnSpc>
                <a:spcPct val="115000"/>
              </a:lnSpc>
              <a:spcBef>
                <a:spcPts val="0"/>
              </a:spcBef>
              <a:spcAft>
                <a:spcPts val="0"/>
              </a:spcAft>
              <a:buClr>
                <a:schemeClr val="accent1"/>
              </a:buClr>
              <a:buSzPts val="1100"/>
              <a:buFont typeface="Lato"/>
              <a:buChar char="○"/>
            </a:pPr>
            <a:r>
              <a:rPr lang="en"/>
              <a:t>Parts lists</a:t>
            </a:r>
            <a:endParaRPr/>
          </a:p>
          <a:p>
            <a:pPr marL="914400" marR="0" lvl="1" indent="-298450" algn="l" rtl="0">
              <a:lnSpc>
                <a:spcPct val="115000"/>
              </a:lnSpc>
              <a:spcBef>
                <a:spcPts val="0"/>
              </a:spcBef>
              <a:spcAft>
                <a:spcPts val="0"/>
              </a:spcAft>
              <a:buClr>
                <a:schemeClr val="accent1"/>
              </a:buClr>
              <a:buSzPts val="1100"/>
              <a:buFont typeface="Lato"/>
              <a:buChar char="○"/>
            </a:pPr>
            <a:r>
              <a:rPr lang="en"/>
              <a:t>Simulation results</a:t>
            </a:r>
            <a:endParaRPr/>
          </a:p>
          <a:p>
            <a:pPr marL="457200" lvl="0" indent="-311150" algn="l" rtl="0">
              <a:spcBef>
                <a:spcPts val="0"/>
              </a:spcBef>
              <a:spcAft>
                <a:spcPts val="0"/>
              </a:spcAft>
              <a:buSzPts val="1300"/>
              <a:buChar char="●"/>
            </a:pPr>
            <a:r>
              <a:rPr lang="en" b="1"/>
              <a:t>Digital Design:</a:t>
            </a:r>
            <a:endParaRPr b="1"/>
          </a:p>
          <a:p>
            <a:pPr marL="914400" lvl="1" indent="-298450" algn="l" rtl="0">
              <a:spcBef>
                <a:spcPts val="0"/>
              </a:spcBef>
              <a:spcAft>
                <a:spcPts val="0"/>
              </a:spcAft>
              <a:buSzPts val="1100"/>
              <a:buChar char="○"/>
            </a:pPr>
            <a:r>
              <a:rPr lang="en"/>
              <a:t>High and low level schematics</a:t>
            </a:r>
            <a:endParaRPr/>
          </a:p>
          <a:p>
            <a:pPr marL="914400" lvl="1" indent="-298450" algn="l" rtl="0">
              <a:spcBef>
                <a:spcPts val="0"/>
              </a:spcBef>
              <a:spcAft>
                <a:spcPts val="0"/>
              </a:spcAft>
              <a:buSzPts val="1100"/>
              <a:buChar char="○"/>
            </a:pPr>
            <a:r>
              <a:rPr lang="en"/>
              <a:t>Simulation results</a:t>
            </a:r>
            <a:endParaRPr/>
          </a:p>
          <a:p>
            <a:pPr marL="457200" lvl="0" indent="-311150" algn="l" rtl="0">
              <a:spcBef>
                <a:spcPts val="0"/>
              </a:spcBef>
              <a:spcAft>
                <a:spcPts val="0"/>
              </a:spcAft>
              <a:buSzPts val="1300"/>
              <a:buChar char="●"/>
            </a:pPr>
            <a:r>
              <a:rPr lang="en" b="1"/>
              <a:t>Software:</a:t>
            </a:r>
            <a:endParaRPr b="1"/>
          </a:p>
          <a:p>
            <a:pPr marL="914400" lvl="1" indent="-298450" algn="l" rtl="0">
              <a:spcBef>
                <a:spcPts val="0"/>
              </a:spcBef>
              <a:spcAft>
                <a:spcPts val="0"/>
              </a:spcAft>
              <a:buSzPts val="1100"/>
              <a:buChar char="○"/>
            </a:pPr>
            <a:r>
              <a:rPr lang="en"/>
              <a:t>Source code</a:t>
            </a:r>
            <a:endParaRPr/>
          </a:p>
          <a:p>
            <a:pPr marL="914400" lvl="1" indent="-298450" algn="l" rtl="0">
              <a:spcBef>
                <a:spcPts val="0"/>
              </a:spcBef>
              <a:spcAft>
                <a:spcPts val="0"/>
              </a:spcAft>
              <a:buSzPts val="1100"/>
              <a:buChar char="○"/>
            </a:pPr>
            <a:r>
              <a:rPr lang="en"/>
              <a:t>In-line comments</a:t>
            </a:r>
            <a:endParaRPr/>
          </a:p>
          <a:p>
            <a:pPr marL="914400" lvl="1" indent="-298450" algn="l" rtl="0">
              <a:spcBef>
                <a:spcPts val="0"/>
              </a:spcBef>
              <a:spcAft>
                <a:spcPts val="0"/>
              </a:spcAft>
              <a:buSzPts val="1100"/>
              <a:buChar char="○"/>
            </a:pPr>
            <a:r>
              <a:rPr lang="en"/>
              <a:t>External documentation</a:t>
            </a:r>
            <a:endParaRPr/>
          </a:p>
          <a:p>
            <a:pPr marL="914400" lvl="1" indent="-298450" algn="l" rtl="0">
              <a:spcBef>
                <a:spcPts val="0"/>
              </a:spcBef>
              <a:spcAft>
                <a:spcPts val="0"/>
              </a:spcAft>
              <a:buSzPts val="1100"/>
              <a:buChar char="○"/>
            </a:pPr>
            <a:r>
              <a:rPr lang="en"/>
              <a:t>Consistent and organized file structure</a:t>
            </a:r>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2000"/>
    </mc:Choice>
    <mc:Fallback xmlns="">
      <p:transition spd="slow" advClick="0" advTm="52000"/>
    </mc:Fallback>
  </mc:AlternateContent>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969</Words>
  <Application>Microsoft Office PowerPoint</Application>
  <PresentationFormat>On-screen Show (16:9)</PresentationFormat>
  <Paragraphs>68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Raleway</vt:lpstr>
      <vt:lpstr>Arial</vt:lpstr>
      <vt:lpstr>Lato</vt:lpstr>
      <vt:lpstr>Streamline</vt:lpstr>
      <vt:lpstr>GOES-16 Satellite Receiver</vt:lpstr>
      <vt:lpstr>Requirements - Functional</vt:lpstr>
      <vt:lpstr>Requirements - Functional</vt:lpstr>
      <vt:lpstr>Requirements - Environmental</vt:lpstr>
      <vt:lpstr>Requirements - Economic </vt:lpstr>
      <vt:lpstr>Engineering Standards -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GOES-16 Satellite Receiver</dc:title>
  <dc:creator>Jordan Tillotson</dc:creator>
  <cp:lastModifiedBy>Theodore Mathews IV</cp:lastModifiedBy>
  <cp:revision>3</cp:revision>
  <dcterms:modified xsi:type="dcterms:W3CDTF">2020-02-03T16:16:57Z</dcterms:modified>
</cp:coreProperties>
</file>