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Proxima Nova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Proxima Nova Semibold"/>
      <p:regular r:id="rId44"/>
      <p:bold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44" Type="http://schemas.openxmlformats.org/officeDocument/2006/relationships/font" Target="fonts/ProximaNovaSemibold-regular.fntdata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font" Target="fonts/MontserratSemiBold-regular.fntdata"/><Relationship Id="rId46" Type="http://schemas.openxmlformats.org/officeDocument/2006/relationships/font" Target="fonts/ProximaNovaSemibold-boldItalic.fntdata"/><Relationship Id="rId23" Type="http://schemas.openxmlformats.org/officeDocument/2006/relationships/slide" Target="slides/slide18.xml"/><Relationship Id="rId45" Type="http://schemas.openxmlformats.org/officeDocument/2006/relationships/font" Target="fonts/ProximaNova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ProximaNova-regular.fntdata"/><Relationship Id="rId27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83fc1d07e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83fc1d07e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83fc1d07e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83fc1d07e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83fc1d07e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83fc1d07e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860bb8c3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860bb8c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83fc1d07e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83fc1d07e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83fc1d07e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83fc1d07e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860bb8c3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860bb8c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860bb8c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860bb8c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860bb8c3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860bb8c3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3e525d3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3e525d3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83fc1d07e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83fc1d07e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8527846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8527846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860bb8c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860bb8c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83fc1d07e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83fc1d07e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83fc1d07e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83fc1d07e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83fc1d07e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83fc1d07e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83fc1d07e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83fc1d07e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Backtesting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 Grimm, Samantha Stabile, Zachary Waits, Siddhesh Gore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900">
                <a:solidFill>
                  <a:srgbClr val="EEEEE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ROIC - Heegaard &amp; Sorensen (2013)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17475" y="1224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500"/>
              <a:t>We would expect the sign to be positive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ROIC is useful when determining how well a company allocates its capital to profitable projects or investments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If the ROIC is higher than the WACC, that means the company creates positive value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If the ROIC is lower than the WACC, that means the company's value is declining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50" u="sng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Calculation:</a:t>
            </a:r>
            <a:endParaRPr b="1" sz="1650" u="sng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600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ROIC = Net Operating Profit After Tax / Invested Capital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7603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Factor Selection</a:t>
            </a:r>
            <a:endParaRPr b="1" sz="2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Factors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013" y="1020100"/>
            <a:ext cx="5643924" cy="38120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/>
        </p:nvSpPr>
        <p:spPr>
          <a:xfrm>
            <a:off x="328300" y="1431800"/>
            <a:ext cx="2334600" cy="3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 factors have low correlation with one another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Factors that had high correlation included: AG and IA, AG and NOA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Because of low correlation overall, there is assumption of no multicollinearity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932700" y="193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Sample Model - Factor Premia</a:t>
            </a:r>
            <a:endParaRPr/>
          </a:p>
        </p:txBody>
      </p:sp>
      <p:sp>
        <p:nvSpPr>
          <p:cNvPr id="208" name="Google Shape;208;p25"/>
          <p:cNvSpPr txBox="1"/>
          <p:nvPr>
            <p:ph type="title"/>
          </p:nvPr>
        </p:nvSpPr>
        <p:spPr>
          <a:xfrm>
            <a:off x="857250" y="1317825"/>
            <a:ext cx="39306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Criteria for Factors: T-value above 1.5 and/or sign meets theoretical expectation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Mom and BM have larger means when compared to other factors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On average, standard deviation of all factors is </a:t>
            </a:r>
            <a:r>
              <a:rPr lang="en" sz="1800"/>
              <a:t>roughly the same</a:t>
            </a:r>
            <a:endParaRPr sz="1800"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074" y="720475"/>
            <a:ext cx="2154375" cy="416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8174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Portfolio Performance &amp; Comparison</a:t>
            </a:r>
            <a:endParaRPr b="1" sz="2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Portfolio’s Returns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63" y="1677376"/>
            <a:ext cx="7439275" cy="11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/>
        </p:nvSpPr>
        <p:spPr>
          <a:xfrm>
            <a:off x="1114363" y="3198525"/>
            <a:ext cx="69153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Long portfolio generated the highest returns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short portfolio performed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extremely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well - the positive return indicates that the securities value has declined as hoped and profits were made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relatively low returns of the Long short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portfolio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could be due to the diversification of the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portfolio, while it reduces risk the returns can also decrease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Long Portfolio Performance</a:t>
            </a:r>
            <a:endParaRPr b="1"/>
          </a:p>
        </p:txBody>
      </p:sp>
      <p:sp>
        <p:nvSpPr>
          <p:cNvPr id="227" name="Google Shape;227;p28"/>
          <p:cNvSpPr txBox="1"/>
          <p:nvPr/>
        </p:nvSpPr>
        <p:spPr>
          <a:xfrm>
            <a:off x="1684950" y="3706850"/>
            <a:ext cx="5774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u="sng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u="sng"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375" y="1307850"/>
            <a:ext cx="3185175" cy="28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/>
          <p:nvPr/>
        </p:nvSpPr>
        <p:spPr>
          <a:xfrm>
            <a:off x="4674850" y="1307875"/>
            <a:ext cx="4114800" cy="28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Across all models, the </a:t>
            </a: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intercept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not statistically 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significant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MKT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statistically significant at 1% level across all models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SMB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statistically significant at 1% level in the Long FF3 and Long CH4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HML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statistically significant at 1% level  in the Long FF3 and Long CH4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MOM - 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statistically significant, not a significant predictor of our model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 squared is high across all models indicating that the variation in portfolio returns can be explained by our factors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Long-Short Portfolio </a:t>
            </a:r>
            <a:r>
              <a:rPr b="1" lang="en"/>
              <a:t>Performance</a:t>
            </a:r>
            <a:endParaRPr b="1"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425" y="1588775"/>
            <a:ext cx="3772575" cy="24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 txBox="1"/>
          <p:nvPr/>
        </p:nvSpPr>
        <p:spPr>
          <a:xfrm>
            <a:off x="5097775" y="1188725"/>
            <a:ext cx="3692100" cy="3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Across all models, the </a:t>
            </a: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intercept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not statistically significant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MKT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not  statistically significant across all models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SMB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statistically significant at 1% level in the LS FF3 and LS CH4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HML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statistically significant at 5% level  in the LS FF3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MOM - 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statistically significant at 5% level  in the LS CH4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 squared is low across all models indicating that the variation in portfolio returns can not be explained by our factors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 vs Long Only</a:t>
            </a:r>
            <a:endParaRPr/>
          </a:p>
        </p:txBody>
      </p:sp>
      <p:sp>
        <p:nvSpPr>
          <p:cNvPr id="242" name="Google Shape;242;p30"/>
          <p:cNvSpPr txBox="1"/>
          <p:nvPr/>
        </p:nvSpPr>
        <p:spPr>
          <a:xfrm>
            <a:off x="1684950" y="3706850"/>
            <a:ext cx="57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u="sng"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350" y="1732975"/>
            <a:ext cx="7510625" cy="113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0"/>
          <p:cNvSpPr txBox="1"/>
          <p:nvPr/>
        </p:nvSpPr>
        <p:spPr>
          <a:xfrm>
            <a:off x="1143000" y="3166100"/>
            <a:ext cx="6316200" cy="1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Long portfolio has a Sharpe ratio of almost 1, classifying its risk adjusted returns to be “good”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Short portfolio has a Sharpe ratio of .72, meaning that it the risk adjusted returns are relatively not as good as the long portfolio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LS Sharpe ratio is extremely low indicating that the risk adjusted returns are very poor, and this portfolio is not performing as well as the other two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Our Factors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Factor Selection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Our Model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Portfolio Performance &amp; Comparison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109500" y="255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Factors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461" y="816774"/>
            <a:ext cx="5480576" cy="39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Removed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-52550" y="1779100"/>
            <a:ext cx="3926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Factors removed due to opposite signs and/or low t-statistics (Less than 1.5), example shown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550" y="2571750"/>
            <a:ext cx="4965650" cy="185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Chosen</a:t>
            </a:r>
            <a:endParaRPr/>
          </a:p>
        </p:txBody>
      </p:sp>
      <p:sp>
        <p:nvSpPr>
          <p:cNvPr id="160" name="Google Shape;160;p17"/>
          <p:cNvSpPr txBox="1"/>
          <p:nvPr>
            <p:ph type="title"/>
          </p:nvPr>
        </p:nvSpPr>
        <p:spPr>
          <a:xfrm>
            <a:off x="433350" y="1546200"/>
            <a:ext cx="4446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All </a:t>
            </a:r>
            <a:r>
              <a:rPr lang="en" sz="1800"/>
              <a:t> factors chosen due to t-stat above 1.5 and/or sign was as expected</a:t>
            </a:r>
            <a:endParaRPr sz="18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501" y="1042000"/>
            <a:ext cx="4584662" cy="39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51467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Factor Creation</a:t>
            </a:r>
            <a:endParaRPr b="1"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Cash Flow </a:t>
            </a:r>
            <a:r>
              <a:rPr b="1" lang="en"/>
              <a:t>Volatility (Huang 2009)</a:t>
            </a:r>
            <a:endParaRPr b="1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12605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We would expect the sign to be negative </a:t>
            </a:r>
            <a:endParaRPr sz="1650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50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With increased volatility, there is a greater risk associated with the company's future CF </a:t>
            </a:r>
            <a:endParaRPr sz="1650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50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In turn, Investor demands higher return , which lower stock price &amp; future returns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50" u="sng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Calculation:</a:t>
            </a:r>
            <a:endParaRPr b="1" sz="1650" u="sng">
              <a:solidFill>
                <a:srgbClr val="EEEEE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3375" lvl="0" marL="457200" rtl="0" algn="l">
              <a:spcBef>
                <a:spcPts val="1000"/>
              </a:spcBef>
              <a:spcAft>
                <a:spcPts val="0"/>
              </a:spcAft>
              <a:buClr>
                <a:srgbClr val="EEEEEE"/>
              </a:buClr>
              <a:buSzPts val="1650"/>
              <a:buFont typeface="Proxima Nova"/>
              <a:buChar char="●"/>
            </a:pPr>
            <a:r>
              <a:rPr lang="en" sz="1650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Rolling standard deviation of cash flow margins over the past 16 </a:t>
            </a:r>
            <a:r>
              <a:rPr lang="en" sz="1650" u="sng">
                <a:solidFill>
                  <a:srgbClr val="EEEEEE"/>
                </a:solidFill>
                <a:latin typeface="Proxima Nova"/>
                <a:ea typeface="Proxima Nova"/>
                <a:cs typeface="Proxima Nova"/>
                <a:sym typeface="Proxima Nova"/>
              </a:rPr>
              <a:t>months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2758"/>
              <a:buFont typeface="Arial"/>
              <a:buNone/>
            </a:pPr>
            <a:r>
              <a:rPr lang="en" sz="2900">
                <a:solidFill>
                  <a:srgbClr val="EEEEEE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Inventory Turnover - Gaur &amp; Kesavan (2009)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500"/>
              <a:buChar char="●"/>
            </a:pPr>
            <a:r>
              <a:rPr b="1" lang="en" sz="1500">
                <a:solidFill>
                  <a:srgbClr val="EEEEEE"/>
                </a:solidFill>
              </a:rPr>
              <a:t>We would expect the sign to be positive </a:t>
            </a:r>
            <a:endParaRPr b="1" sz="1500">
              <a:solidFill>
                <a:srgbClr val="EEEEE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500"/>
              <a:buChar char="●"/>
            </a:pPr>
            <a:r>
              <a:rPr lang="en" sz="1500">
                <a:solidFill>
                  <a:srgbClr val="EEEEEE"/>
                </a:solidFill>
              </a:rPr>
              <a:t>A higher inventory turnover leads to sales growth, therefore </a:t>
            </a:r>
            <a:r>
              <a:rPr lang="en" sz="1500">
                <a:solidFill>
                  <a:srgbClr val="EEEEEE"/>
                </a:solidFill>
              </a:rPr>
              <a:t>higher</a:t>
            </a:r>
            <a:r>
              <a:rPr lang="en" sz="1500">
                <a:solidFill>
                  <a:srgbClr val="EEEEEE"/>
                </a:solidFill>
              </a:rPr>
              <a:t> returns</a:t>
            </a:r>
            <a:endParaRPr sz="1500">
              <a:solidFill>
                <a:srgbClr val="EEEEE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EEEE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EEEEEE"/>
                </a:solidFill>
              </a:rPr>
              <a:t>Calculation:</a:t>
            </a:r>
            <a:endParaRPr b="1" sz="1500" u="sng">
              <a:solidFill>
                <a:srgbClr val="EEEEE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500"/>
              <a:buChar char="●"/>
            </a:pPr>
            <a:r>
              <a:rPr lang="en" sz="1500">
                <a:solidFill>
                  <a:srgbClr val="EEEEEE"/>
                </a:solidFill>
              </a:rPr>
              <a:t>COGS as a fraction of the average Inventories based on the most recent two periods</a:t>
            </a:r>
            <a:endParaRPr sz="1500">
              <a:solidFill>
                <a:srgbClr val="EEEEE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2758"/>
              <a:buFont typeface="Arial"/>
              <a:buNone/>
            </a:pPr>
            <a:r>
              <a:rPr lang="en" sz="2900">
                <a:solidFill>
                  <a:srgbClr val="EEEEEE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Enterprise Value - Crawford, Gray, and Vogel (2019)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We would expect the sign to be negative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Relationship is similar to size factor, as market value and enterprise value are related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size (and enterprise value) increases, the expected future return decreases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Stocks of smaller size (lower EV) have higher expected returns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Calculation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WRDS financial ratios - multiple of enterprise value to EBITDA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