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294" r:id="rId40"/>
    <p:sldId id="344" r:id="rId41"/>
    <p:sldId id="295" r:id="rId42"/>
    <p:sldId id="296" r:id="rId43"/>
    <p:sldId id="297" r:id="rId44"/>
    <p:sldId id="298" r:id="rId45"/>
    <p:sldId id="299" r:id="rId46"/>
    <p:sldId id="301" r:id="rId47"/>
    <p:sldId id="350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45" r:id="rId56"/>
    <p:sldId id="311" r:id="rId57"/>
    <p:sldId id="312" r:id="rId58"/>
    <p:sldId id="314" r:id="rId59"/>
    <p:sldId id="315" r:id="rId60"/>
    <p:sldId id="347" r:id="rId61"/>
    <p:sldId id="348" r:id="rId62"/>
    <p:sldId id="34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0DBB-0CA8-4F10-90DA-D38A020A3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0F7C0-7363-4D20-94D1-4161B7AB8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4A02-FD6E-482E-B222-FF8D2432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BFA9-4D07-4469-895C-10E6348F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E317-9CDE-43EA-A74B-0C7E8B8C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7270-1F64-4FDB-AC09-43CC4EC1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50AC-0A5D-4B31-B5E5-ECE57F1D5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300D-36E4-4156-9865-F70A10A3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7BD9-57B9-4BDA-988A-48DF517A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9E28-C5F5-4606-836B-1ECC4C7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3AF0A-BD52-44A7-93E7-D2FCB54BE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9B8FA-FE42-4B82-8E7D-8B228BF9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8AA-71D4-4B8F-A013-6CC2F742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D7BE-F7B8-481E-80BB-FA72826D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D299-6C62-4F0E-9BFC-755B9632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3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F98-DAD0-42A3-AF28-6820C6D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DF8A-5E12-472B-B269-ABDFCDDA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7DA94-E365-4A3C-920E-6C0F2A91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2F4F-B6AB-4E25-960F-CFBD49AC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0689-1001-42F6-8E5E-2DD27F7F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949B-95A7-47F4-9BC0-AB3C8027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59A9-C40F-47E0-897A-B38C6007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1CC5-0E93-4B61-935F-41CF648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DCCD-C740-4078-8994-99FA8290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3EF7-2B8B-4AFE-9454-B18E41B5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3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020D-3AED-484B-9957-A55403A1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2B80-090C-4D49-A146-8D11F0738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AA00C-F8AB-49B7-B53D-D0F39560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E5969-EE07-4DAE-ACE0-02CCCD25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2E616-5F00-4F71-B2EF-1D364E2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93FA-BBBD-48AF-B06D-AF9C27CE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2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2773-7085-45AA-B443-43D96D66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98DEA-280A-4ABD-B6C8-3BC062B0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6C29-1202-43A4-AB38-CDCC0E93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3C2BE-3D03-4E5C-ABED-174EB0D10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3376A-DDAD-4CFE-BAE1-D43CAD6E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8C471-0B21-4950-B1CB-8236BFFF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56C6A-67A0-4853-A659-3A713F15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48B0B-2F46-4417-AC2F-774B7B35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1D56-D0B7-4075-AA05-35F28C22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9B2D7-EA4A-464E-9B5F-EF12ECA1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AB350-EBF4-4FCE-A2B2-053BE896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F6158-202C-4349-BAB4-FBC27D78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0437E-04ED-4C15-B2E8-57A742C1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5C0A9-DED2-4D02-873A-C2DE6660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64512-5243-4555-A020-A494D66E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3587-94FB-4CCE-B091-98E5554B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BEB6-2CE8-465F-AB25-069D9E07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9518F-50AF-47C8-8D04-A620E5E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DC49-C6C5-4AD4-86DC-EF29787D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2755-74E5-43F4-8E6C-65FAA788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AF8D4-E20F-494B-99DE-6FDE28F1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E235-4C8A-40ED-B54E-EE342733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D1C1E-1044-4C9C-9DAF-64118DF63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5ECF7-B942-4A83-B239-FD87916E4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6BFC7-BAB6-42CA-86AD-8ED38998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AD689-E4F0-471D-8B6B-578AC43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3D27-BF3D-490F-9268-8A7DE347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19FF4-CA00-4155-9A3F-3394C002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4E17-75B9-4463-8BC7-8DBB16D1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11F4-379C-431B-9191-0AD25634E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8E64-D2AE-4338-A51D-ED60231ED3C8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41A6-175A-4DF6-9F4F-D180743C6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4636-FD10-4DC0-9416-4CFB7C8DD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DF9D-A7C1-43D5-A84A-60967018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777A-84B0-41FD-9C8E-6C6640E80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A1C8-73EB-4797-8665-F7EB23C4F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Graham</a:t>
            </a:r>
          </a:p>
        </p:txBody>
      </p:sp>
    </p:spTree>
    <p:extLst>
      <p:ext uri="{BB962C8B-B14F-4D97-AF65-F5344CB8AC3E}">
        <p14:creationId xmlns:p14="http://schemas.microsoft.com/office/powerpoint/2010/main" val="410778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Set training and validation data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CCDCA7-5B36-DC6F-D833-18331C2A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There are 15,619 training images and 3,123 validation images.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3A3AF6-05B3-4400-82ED-3EDC2DF44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2" y="3309443"/>
            <a:ext cx="5468112" cy="2323947"/>
          </a:xfrm>
          <a:prstGeom prst="rect">
            <a:avLst/>
          </a:prstGeom>
        </p:spPr>
      </p:pic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B907B21-4B0D-4BB8-A3AB-4F6B9C71B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3336784"/>
            <a:ext cx="5468112" cy="2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1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Visualize as matrices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6EFDB6-306E-4315-B9C6-1A4D40003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r="1925"/>
          <a:stretch/>
        </p:blipFill>
        <p:spPr>
          <a:xfrm>
            <a:off x="723900" y="2440107"/>
            <a:ext cx="10744200" cy="37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7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/>
              <a:t>Plot 4x4 sample of images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61B1E-D1A2-F4B7-1E6F-CD471644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Use appropriate labels.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5858B51-ED7E-4435-83CD-83ED984D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02" y="2290936"/>
            <a:ext cx="636040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>
            <a:normAutofit/>
          </a:bodyPr>
          <a:lstStyle/>
          <a:p>
            <a:r>
              <a:rPr lang="en-US" sz="4100"/>
              <a:t>Double check parameters and configure the dataset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ACA142-83BD-492E-B8AA-9F0A3CD2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6" y="514890"/>
            <a:ext cx="8395827" cy="11334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C608FDD-B640-4B30-B55C-EB9ACCD4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6" y="1960769"/>
            <a:ext cx="8395827" cy="107046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414995-42F9-3705-3096-AEC8E79A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706" y="3884449"/>
            <a:ext cx="5714093" cy="2398713"/>
          </a:xfrm>
        </p:spPr>
        <p:txBody>
          <a:bodyPr>
            <a:normAutofit/>
          </a:bodyPr>
          <a:lstStyle/>
          <a:p>
            <a:r>
              <a:rPr lang="en-US" sz="2000" dirty="0"/>
              <a:t>Apply caching, shuffle, and prefetch.</a:t>
            </a:r>
          </a:p>
        </p:txBody>
      </p:sp>
    </p:spTree>
    <p:extLst>
      <p:ext uri="{BB962C8B-B14F-4D97-AF65-F5344CB8AC3E}">
        <p14:creationId xmlns:p14="http://schemas.microsoft.com/office/powerpoint/2010/main" val="250882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Build a baseline convolutional neural network on the training dataset and evaluate it on the test dataset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664421-1331-D694-5923-C358D2C6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to model layer by layer.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3E42CD9-96D8-4DD9-B65F-F27568F27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5"/>
          <a:stretch/>
        </p:blipFill>
        <p:spPr>
          <a:xfrm>
            <a:off x="320040" y="2840613"/>
            <a:ext cx="11548872" cy="3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Summarize the model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982E53E-7095-4C1B-84B3-AE586726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93401"/>
            <a:ext cx="6903720" cy="54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81D55-CA4A-436A-9444-A4F39010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23"/>
          <a:stretch/>
        </p:blipFill>
        <p:spPr>
          <a:xfrm>
            <a:off x="1610220" y="2970214"/>
            <a:ext cx="6844968" cy="48180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B5164E-1B24-4DDF-8C42-2FA96D5DA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7"/>
          <a:stretch/>
        </p:blipFill>
        <p:spPr>
          <a:xfrm>
            <a:off x="1610220" y="3452020"/>
            <a:ext cx="8971560" cy="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7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Train the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966063-D313-05BF-7467-9DB47E794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Epochs are set to 5 and patience to 3.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BDF9EE26-7E56-4D19-8AFA-CDFA4AF94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0" y="2290936"/>
            <a:ext cx="1041934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2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Make plots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38B1153-2F51-41DA-BEF9-9D39BF5CB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7" y="2642616"/>
            <a:ext cx="4097481" cy="36057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8CAD76D-AB12-4619-A61C-B9888004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18" y="2642616"/>
            <a:ext cx="4922572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9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classification report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BA36D0C-34B3-4E16-8095-1EA7624E5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79" y="2352513"/>
            <a:ext cx="5255156" cy="1243824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37F7544-8208-480D-9F2D-8934ADDA4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79" y="3747174"/>
            <a:ext cx="6528442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B4E8-5A75-4869-B0C4-1B0DC5BD2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02954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2700"/>
              <a:t>Step 3: Build a second CNN model with data augmentation and dropout layers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5C8896-5C8E-9A88-8A92-2A5F56AE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Apply transformations to images.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0E9CC12-D214-4399-A8B5-49DC65D0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/>
          <a:stretch/>
        </p:blipFill>
        <p:spPr>
          <a:xfrm>
            <a:off x="557784" y="3886630"/>
            <a:ext cx="11164824" cy="11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9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Normalize images and print sample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261E76-5934-EDB5-6BC2-3E6C559A8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Fix height and width, divide by 255, and produce 16 images.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3E8AAB-9C4E-408C-8DE7-E10D6020B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7" y="2734056"/>
            <a:ext cx="633429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8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Build the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74985A-BEF4-16C3-BDE7-F6A770EE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Build layers with necessary changes.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B2AB6B6-2F86-4DC9-9699-1C57A637A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" y="2856373"/>
            <a:ext cx="10515595" cy="29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0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C370945-F7C6-49BF-8B98-6E0ECD6E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56461"/>
            <a:ext cx="5458968" cy="51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7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CE999-A2D2-4916-A080-77B2D1DD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6"/>
          <a:stretch/>
        </p:blipFill>
        <p:spPr>
          <a:xfrm>
            <a:off x="1673889" y="2987198"/>
            <a:ext cx="6749754" cy="44180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6670C5-5F7C-4BAC-BF31-45FA6757E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4"/>
          <a:stretch/>
        </p:blipFill>
        <p:spPr>
          <a:xfrm>
            <a:off x="1673889" y="3429000"/>
            <a:ext cx="8844221" cy="4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32582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Training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FBA4C58-4A53-43AA-8266-78E79C34B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0" y="2290936"/>
            <a:ext cx="1041934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Make plots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EFD40BE-84B0-4AAF-AEA4-235001475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51" y="2569464"/>
            <a:ext cx="4204498" cy="367893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395DC37-0475-497E-BA9E-347978D97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74" y="2569464"/>
            <a:ext cx="5005355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B7348681-BB72-4041-863C-3016E6FD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24" y="2380414"/>
            <a:ext cx="4449771" cy="1048586"/>
          </a:xfr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9FC05A97-043D-4352-BEE2-C493A479A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24" y="3429000"/>
            <a:ext cx="5870351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2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4: Build a CNN model based on a pre-trained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B5E863-E72E-F5E2-7BF0-625398DB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to use the same parameters.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730EF07-7C7A-4F9D-8131-D0ECF35EC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8" b="-1"/>
          <a:stretch/>
        </p:blipFill>
        <p:spPr>
          <a:xfrm>
            <a:off x="320040" y="3829911"/>
            <a:ext cx="11548872" cy="11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7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summary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2346EC7-E315-4CFC-B990-4F48FF6D1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2" y="1845426"/>
            <a:ext cx="9175882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9890D-6273-4426-8FD7-6B7261C4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Load packages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53ABE8-311B-A0CC-ECD5-E7B20061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Import the necessary items first.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FEFA7D1-6188-44D4-9DB5-00B51EAA4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11" y="640080"/>
            <a:ext cx="67202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Freeze convolutional base and import function from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21BAF-662F-4CCB-AF5E-AB524198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12" y="3383280"/>
            <a:ext cx="8480375" cy="9113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914922-DDEC-40A1-81BE-26FDC61F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Ensure the weights aren’t updated.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60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dimensions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A4AD1AA-A1A0-40A5-A090-DB6EF5A7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4" y="4156062"/>
            <a:ext cx="6559952" cy="11842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A05E8-C058-4A03-971C-BBF32804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Convert 4D to 2D using GlobalAveragePooling2D.</a:t>
            </a:r>
            <a:endParaRPr lang="en-US" dirty="0"/>
          </a:p>
        </p:txBody>
      </p:sp>
      <p:pic>
        <p:nvPicPr>
          <p:cNvPr id="1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D9BAFE-1EDC-420F-B853-38313DF1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4" y="2836874"/>
            <a:ext cx="5431220" cy="11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7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Customize top layer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5662D3-7C30-3F12-AC57-88C6CFB6A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Outputs a 32x67 matrix.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CCE3057-8023-47DF-B676-CF647A98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85811"/>
            <a:ext cx="6903720" cy="34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42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Create model using transfer learning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73E7B1-2782-3E29-FC30-490417FD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Add the layers that have been created.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A17A30-C9E8-4862-B242-C05E15CD8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99470"/>
            <a:ext cx="6903720" cy="44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45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6C6A1-41D5-4F27-91DB-D7BE26FC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encoded as integers.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FF40616-4BD4-48FB-BAD1-E1BEB79E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78" y="3429000"/>
            <a:ext cx="8973444" cy="10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52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summary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A88DDC30-2CFC-4861-B91F-63719CC5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09" y="640080"/>
            <a:ext cx="676879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Train the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2C0830C4-C1D1-40B5-931D-0B7D38D8C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8" y="2290936"/>
            <a:ext cx="1028403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4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Make plots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16303C8-8668-4CFC-A0DC-4DBA7BF2E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7" y="2569464"/>
            <a:ext cx="4253105" cy="367893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095A08F-EF36-4D7E-843B-EE12DE52C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67" y="2569464"/>
            <a:ext cx="4938169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3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E0E4E5E5-3F66-4586-BA20-BB34B9725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65" y="2354766"/>
            <a:ext cx="5814803" cy="1325563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A7E7502-2DC6-44C9-AC65-73989CD08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65" y="3668276"/>
            <a:ext cx="6366069" cy="102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0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Step 5: Which of the three models is best?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9E8B-737A-4F94-BCD0-6AA9CCAE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Question 2 has the best model; the accuracy is highest.</a:t>
            </a:r>
          </a:p>
        </p:txBody>
      </p:sp>
    </p:spTree>
    <p:extLst>
      <p:ext uri="{BB962C8B-B14F-4D97-AF65-F5344CB8AC3E}">
        <p14:creationId xmlns:p14="http://schemas.microsoft.com/office/powerpoint/2010/main" val="258646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2700" dirty="0"/>
              <a:t>Step 1: Download the dataset from Kaggle into the local disk and unzip 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D3E411-B9E2-8C35-18F8-E77C171F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Save to “</a:t>
            </a:r>
            <a:r>
              <a:rPr lang="en-US" sz="1800" dirty="0" err="1"/>
              <a:t>img_dir</a:t>
            </a:r>
            <a:r>
              <a:rPr lang="en-US" sz="1800" dirty="0"/>
              <a:t>.”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C39DD67-5358-4716-B804-7E58EA2CC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2"/>
          <a:stretch/>
        </p:blipFill>
        <p:spPr>
          <a:xfrm>
            <a:off x="557784" y="3856522"/>
            <a:ext cx="11164824" cy="12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6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D40-6851-49E4-A457-55B2B611A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22062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BA38-8E4F-47EF-B3B3-D545C5CC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necessary items first.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68FA63-C6DD-4BD4-B09E-1B950E27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51009"/>
            <a:ext cx="11548872" cy="35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13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1: Download the dataset from Kaggle into the local disk and unzip it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2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Clean and preprocess the text data and split it into training and test data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6A11FF-45BB-44FC-8D27-1C2F8A96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" r="50000" b="84993"/>
          <a:stretch/>
        </p:blipFill>
        <p:spPr>
          <a:xfrm>
            <a:off x="1404986" y="2761508"/>
            <a:ext cx="4686038" cy="191436"/>
          </a:xfrm>
        </p:spPr>
      </p:pic>
      <p:pic>
        <p:nvPicPr>
          <p:cNvPr id="7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8BE0D691-FBEE-414C-B990-8CB3B5B1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27" y="3192343"/>
            <a:ext cx="4647273" cy="1560523"/>
          </a:xfrm>
          <a:prstGeom prst="rect">
            <a:avLst/>
          </a:prstGeom>
        </p:spPr>
      </p:pic>
      <p:pic>
        <p:nvPicPr>
          <p:cNvPr id="6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FFCA6B-473C-4464-BD92-57685B357C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2" r="51739"/>
          <a:stretch/>
        </p:blipFill>
        <p:spPr>
          <a:xfrm>
            <a:off x="1409961" y="3192343"/>
            <a:ext cx="4681063" cy="2264899"/>
          </a:xfrm>
          <a:prstGeom prst="rect">
            <a:avLst/>
          </a:prstGeom>
        </p:spPr>
      </p:pic>
      <p:pic>
        <p:nvPicPr>
          <p:cNvPr id="8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37B375-4A05-422E-B7B1-122290950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8" t="7550" b="83312"/>
          <a:stretch/>
        </p:blipFill>
        <p:spPr>
          <a:xfrm>
            <a:off x="1404986" y="2959978"/>
            <a:ext cx="4686039" cy="2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07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 special characters, punctuation, spaces, and words shorter than 2 letters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944EB1B-0006-460E-A629-F3AB1B7E8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" y="2633472"/>
            <a:ext cx="1103493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9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data, turn into numerical values, perform text vectorization, and fit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D6806-5B34-4527-A9A6-576102DB1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7" y="2738726"/>
            <a:ext cx="9371706" cy="8036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CC009-B119-4E48-A6E7-6DD5DDEA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7" y="3566649"/>
            <a:ext cx="7343480" cy="772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6FB1A-C6C6-4621-A327-76F46F706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7" y="4590442"/>
            <a:ext cx="10070466" cy="817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0CCAC-20DA-4BDA-A9DB-B40B48C4DE89}"/>
              </a:ext>
            </a:extLst>
          </p:cNvPr>
          <p:cNvSpPr txBox="1"/>
          <p:nvPr/>
        </p:nvSpPr>
        <p:spPr>
          <a:xfrm>
            <a:off x="833870" y="2034303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Specify a vocabulary size of 1000.</a:t>
            </a:r>
          </a:p>
        </p:txBody>
      </p:sp>
    </p:spTree>
    <p:extLst>
      <p:ext uri="{BB962C8B-B14F-4D97-AF65-F5344CB8AC3E}">
        <p14:creationId xmlns:p14="http://schemas.microsoft.com/office/powerpoint/2010/main" val="2237915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Build a baseline RNN using and embedding layer and GRU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9E7AE9-9985-436C-954F-B68511D6B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8" r="53960"/>
          <a:stretch/>
        </p:blipFill>
        <p:spPr>
          <a:xfrm>
            <a:off x="1634161" y="2633472"/>
            <a:ext cx="892062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FA39-69AB-408C-8336-3D22E0AB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 and train the model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966E69-BFE9-4280-BE1F-B912532CD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7" y="1690689"/>
            <a:ext cx="6416640" cy="771158"/>
          </a:xfrm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F64DE89F-700C-456B-8817-F3782B5A3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36" y="2682654"/>
            <a:ext cx="9820185" cy="35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Make plots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48260BC-A0D2-4649-A855-2B951F3AE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35" y="2642616"/>
            <a:ext cx="4006426" cy="36057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34DE87C-4DD5-4A34-9504-99637C445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89" y="2642616"/>
            <a:ext cx="493943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5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Forecast labels and get confusion matrix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D0017-59C0-468A-99AC-CD6108E32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65" y="3149691"/>
            <a:ext cx="8151670" cy="558617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FFC5E97-002B-4E37-874D-B288A2C03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65" y="3927797"/>
            <a:ext cx="5637927" cy="1617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4C3CF3-0675-4FD9-9151-2089867812B8}"/>
              </a:ext>
            </a:extLst>
          </p:cNvPr>
          <p:cNvSpPr txBox="1"/>
          <p:nvPr/>
        </p:nvSpPr>
        <p:spPr>
          <a:xfrm>
            <a:off x="838200" y="1690688"/>
            <a:ext cx="7807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the confusion matrix, (79 + 77) / (79 + 21 + 23 + 77) = 0.78.</a:t>
            </a:r>
          </a:p>
        </p:txBody>
      </p:sp>
    </p:spTree>
    <p:extLst>
      <p:ext uri="{BB962C8B-B14F-4D97-AF65-F5344CB8AC3E}">
        <p14:creationId xmlns:p14="http://schemas.microsoft.com/office/powerpoint/2010/main" val="36329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Find number of images in each subfolder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7905DC-A111-6F82-5714-86AC8C9C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There are 15,619 images total.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908C2F3-52CA-4636-ABE8-6AC5D53B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702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Classification report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469F60B-DAB8-446A-862C-BBC5C9BB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332678"/>
            <a:ext cx="10917936" cy="38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3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/>
              <a:t>Step 4: build a RNN using embedding and LSTM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E5876B-9F9F-4506-9FBA-481F75CB3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9" r="35547"/>
          <a:stretch/>
        </p:blipFill>
        <p:spPr>
          <a:xfrm>
            <a:off x="2577553" y="2841674"/>
            <a:ext cx="7036894" cy="28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6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train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8C1B5-FD3A-44E4-831C-B61427752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86038" cy="724488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F4DC4D-1C42-47AC-81F2-79CCE4381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0735"/>
            <a:ext cx="10102948" cy="35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8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Make plots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5C0A74B-8073-42A2-AE19-B38A3F24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1" y="2642616"/>
            <a:ext cx="4040094" cy="36057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0D3B23E-76BC-4B3F-8892-29E080CA3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05" y="2642616"/>
            <a:ext cx="488919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554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labels and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F4F0A-C4B8-4F11-9D0B-8C0253FF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4" y="3178326"/>
            <a:ext cx="7500932" cy="501348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30AE4-D3D4-4994-BCE8-3E60BEF37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4" y="3869576"/>
            <a:ext cx="5192377" cy="1654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2B0B8F-9E3D-4890-B45F-7B060F96EA7A}"/>
              </a:ext>
            </a:extLst>
          </p:cNvPr>
          <p:cNvSpPr txBox="1"/>
          <p:nvPr/>
        </p:nvSpPr>
        <p:spPr>
          <a:xfrm>
            <a:off x="838200" y="1609078"/>
            <a:ext cx="852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For the confusion matrix, (84 + 78) / (84 + 16 + 22 + 78) = 0.81.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4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394B-441F-4817-BC8C-E8286C6A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7904D40-93A1-4CB7-BFF1-ECE940E0E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26" y="2138315"/>
            <a:ext cx="8611348" cy="31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9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2700"/>
              <a:t>Step 5: Build a RNN model using embedding, GRU, and LSTM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620351-C332-4E36-BA80-46468031F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4" r="40484"/>
          <a:stretch/>
        </p:blipFill>
        <p:spPr>
          <a:xfrm>
            <a:off x="2773563" y="3052919"/>
            <a:ext cx="6644874" cy="29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5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train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0F940-1572-4104-9B4E-79D573B6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4" y="1690688"/>
            <a:ext cx="6554038" cy="688057"/>
          </a:xfrm>
        </p:spPr>
      </p:pic>
      <p:pic>
        <p:nvPicPr>
          <p:cNvPr id="4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E5BF937-69E1-467D-A222-FD21ED136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4" y="2555898"/>
            <a:ext cx="10025491" cy="35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4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Make Plots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C2316FB-827B-40D2-9606-93A4CABD2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0" y="2642616"/>
            <a:ext cx="3973315" cy="360578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9FB95A8-0855-407D-B7B6-20ADD277B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90" y="2642616"/>
            <a:ext cx="490582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6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labels and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DA347-A65F-4611-A9E6-6DBF93B4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91" y="3354669"/>
            <a:ext cx="6841017" cy="507390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9DB92D1-20C4-4028-9264-BF2694DE3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91" y="4037855"/>
            <a:ext cx="4864796" cy="1565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34BAF-0407-4945-9033-C652D74DBE41}"/>
              </a:ext>
            </a:extLst>
          </p:cNvPr>
          <p:cNvSpPr txBox="1"/>
          <p:nvPr/>
        </p:nvSpPr>
        <p:spPr>
          <a:xfrm>
            <a:off x="838200" y="1684605"/>
            <a:ext cx="906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For the confusion matrix, (78 + 73) / (78 + 22 + 27 + 73) = 0.76.</a:t>
            </a:r>
          </a:p>
        </p:txBody>
      </p:sp>
    </p:spTree>
    <p:extLst>
      <p:ext uri="{BB962C8B-B14F-4D97-AF65-F5344CB8AC3E}">
        <p14:creationId xmlns:p14="http://schemas.microsoft.com/office/powerpoint/2010/main" val="511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Print subfolder names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A76C60-1B0E-877C-61D6-3EF8141A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There are 67 in total.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EA0F17-2626-4565-8928-0024DE75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86" y="2290936"/>
            <a:ext cx="829183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5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0E9F1-F1F4-427D-AB76-277F9D2A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/>
              <a:t>Classification Report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10019185-E195-4EBA-AF51-BC23E434D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9" y="2734056"/>
            <a:ext cx="974507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53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Step 6: Which of the three models is best?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9E8B-737A-4F94-BCD0-6AA9CCAE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Question 4 has the best model; the accuracy is highest.</a:t>
            </a:r>
          </a:p>
          <a:p>
            <a:r>
              <a:rPr lang="en-US" sz="2200" dirty="0"/>
              <a:t>Running again may produce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64930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CDEF7-7C37-4A41-AFA9-9610AFEBD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56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Remove corrupted images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988DD0-31C8-F38E-9FE8-0B6D1A9A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Bad pathways were removed previously.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59BF79-4A6C-4CF0-A697-557359ED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313650"/>
            <a:ext cx="5458968" cy="42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Fix output and display sample images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E360D6-4DE6-6575-7906-B680F10A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Use seed value of 777.</a:t>
            </a:r>
          </a:p>
          <a:p>
            <a:r>
              <a:rPr lang="en-US" sz="2200" dirty="0"/>
              <a:t>Display one from each folder.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2DE76EA-69C1-431A-9C33-E7945C15B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01032"/>
            <a:ext cx="6903720" cy="4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1167C-1FB7-4917-9E8A-438B0F6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Set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D2DF1B-EF45-B604-B1DD-7487C1CE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Establish batch size, height, width, and split.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F6B24E7-7E09-4207-915D-9F5B95FD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03" y="3570035"/>
            <a:ext cx="2766872" cy="14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611</Words>
  <Application>Microsoft Office PowerPoint</Application>
  <PresentationFormat>Widescreen</PresentationFormat>
  <Paragraphs>93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Deep Learning Final Presentation</vt:lpstr>
      <vt:lpstr>Part 1</vt:lpstr>
      <vt:lpstr>Load packages</vt:lpstr>
      <vt:lpstr>Step 1: Download the dataset from Kaggle into the local disk and unzip it</vt:lpstr>
      <vt:lpstr>Find number of images in each subfolder</vt:lpstr>
      <vt:lpstr>Print subfolder names</vt:lpstr>
      <vt:lpstr>Remove corrupted images</vt:lpstr>
      <vt:lpstr>Fix output and display sample images</vt:lpstr>
      <vt:lpstr>Set values</vt:lpstr>
      <vt:lpstr>Set training and validation data</vt:lpstr>
      <vt:lpstr>Visualize as matrices</vt:lpstr>
      <vt:lpstr>Plot 4x4 sample of images</vt:lpstr>
      <vt:lpstr>Double check parameters and configure the dataset</vt:lpstr>
      <vt:lpstr>Step 2: Build a baseline convolutional neural network on the training dataset and evaluate it on the test dataset</vt:lpstr>
      <vt:lpstr>Summarize the model</vt:lpstr>
      <vt:lpstr>Configure the model</vt:lpstr>
      <vt:lpstr>Train the model</vt:lpstr>
      <vt:lpstr>Make plots</vt:lpstr>
      <vt:lpstr>Run classification report</vt:lpstr>
      <vt:lpstr>Step 3: Build a second CNN model with data augmentation and dropout layers</vt:lpstr>
      <vt:lpstr>Normalize images and print sample</vt:lpstr>
      <vt:lpstr>Build the model</vt:lpstr>
      <vt:lpstr>Summary</vt:lpstr>
      <vt:lpstr>Model configuration</vt:lpstr>
      <vt:lpstr>Training</vt:lpstr>
      <vt:lpstr>Make plots</vt:lpstr>
      <vt:lpstr>Classification report</vt:lpstr>
      <vt:lpstr>Step 4: Build a CNN model based on a pre-trained model</vt:lpstr>
      <vt:lpstr>Run summary</vt:lpstr>
      <vt:lpstr>Freeze convolutional base and import function from model</vt:lpstr>
      <vt:lpstr>Adjust dimensions</vt:lpstr>
      <vt:lpstr>Customize top layer</vt:lpstr>
      <vt:lpstr>Create model using transfer learning</vt:lpstr>
      <vt:lpstr>Configure model</vt:lpstr>
      <vt:lpstr>Run summary</vt:lpstr>
      <vt:lpstr>Train the model</vt:lpstr>
      <vt:lpstr>Make plots</vt:lpstr>
      <vt:lpstr>Classification Report</vt:lpstr>
      <vt:lpstr>Step 5: Which of the three models is best?</vt:lpstr>
      <vt:lpstr>Part 2</vt:lpstr>
      <vt:lpstr>Load Packages</vt:lpstr>
      <vt:lpstr>Step 1: Download the dataset from Kaggle into the local disk and unzip it</vt:lpstr>
      <vt:lpstr>Step 2: Clean and preprocess the text data and split it into training and test data</vt:lpstr>
      <vt:lpstr>Remove special characters, punctuation, spaces, and words shorter than 2 letters</vt:lpstr>
      <vt:lpstr>Split the data, turn into numerical values, perform text vectorization, and fit layer</vt:lpstr>
      <vt:lpstr>Step 3: Build a baseline RNN using and embedding layer and GRU</vt:lpstr>
      <vt:lpstr>Compile and train the model</vt:lpstr>
      <vt:lpstr>Make plots</vt:lpstr>
      <vt:lpstr>Forecast labels and get confusion matrix</vt:lpstr>
      <vt:lpstr>Classification report</vt:lpstr>
      <vt:lpstr>Step 4: build a RNN using embedding and LSTM</vt:lpstr>
      <vt:lpstr>Compile and train the model</vt:lpstr>
      <vt:lpstr>Make plots</vt:lpstr>
      <vt:lpstr>Forecast labels and confusion matrix</vt:lpstr>
      <vt:lpstr>Classification report</vt:lpstr>
      <vt:lpstr>Step 5: Build a RNN model using embedding, GRU, and LSTM</vt:lpstr>
      <vt:lpstr>Compile and train model</vt:lpstr>
      <vt:lpstr>Make Plots</vt:lpstr>
      <vt:lpstr>Forecast labels and confusion matrix</vt:lpstr>
      <vt:lpstr>Classification Report</vt:lpstr>
      <vt:lpstr>Step 6: Which of the three models is best?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G</dc:creator>
  <cp:lastModifiedBy>Sean G</cp:lastModifiedBy>
  <cp:revision>29</cp:revision>
  <dcterms:created xsi:type="dcterms:W3CDTF">2022-04-20T19:57:12Z</dcterms:created>
  <dcterms:modified xsi:type="dcterms:W3CDTF">2022-04-22T21:46:30Z</dcterms:modified>
</cp:coreProperties>
</file>