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FBDFD8-23D5-45E1-B001-93A46B21258E}">
  <a:tblStyle styleId="{3DFBDFD8-23D5-45E1-B001-93A46B2125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8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433cb8a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433cb8a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433cb8a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433cb8a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433cb8a0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433cb8a0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433cb8a0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433cb8a0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433cb8a0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433cb8a0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433cb8a0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433cb8a0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433cb8a0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433cb8a0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Fleury’s Algorithm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Jay Helm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Fleury’s Algorithm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find Euler Cycle or Trail for an undirected Graph.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building Euler Cycle, start at any vertex. If building Euler Trail, start at one vertex of odd degree.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</a:t>
            </a:r>
            <a:r>
              <a:rPr lang="en"/>
              <a:t>cycle</a:t>
            </a:r>
            <a:r>
              <a:rPr lang="en"/>
              <a:t> and erase edges as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not erase edge that will disconnect the rest of the graph.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Continue until finished.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705044" y="2209401"/>
            <a:ext cx="202500" cy="22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705044" y="4199859"/>
            <a:ext cx="202500" cy="22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697540" y="2209401"/>
            <a:ext cx="202500" cy="22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5697540" y="4199859"/>
            <a:ext cx="202500" cy="22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2940265" y="3067558"/>
            <a:ext cx="202500" cy="22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5"/>
          <p:cNvCxnSpPr>
            <a:stCxn id="72" idx="6"/>
            <a:endCxn id="73" idx="0"/>
          </p:cNvCxnSpPr>
          <p:nvPr/>
        </p:nvCxnSpPr>
        <p:spPr>
          <a:xfrm flipH="1">
            <a:off x="806144" y="2320851"/>
            <a:ext cx="101400" cy="18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5"/>
          <p:cNvCxnSpPr>
            <a:stCxn id="74" idx="6"/>
            <a:endCxn id="75" idx="1"/>
          </p:cNvCxnSpPr>
          <p:nvPr/>
        </p:nvCxnSpPr>
        <p:spPr>
          <a:xfrm flipH="1">
            <a:off x="5727240" y="2320851"/>
            <a:ext cx="172800" cy="19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>
            <a:stCxn id="73" idx="1"/>
            <a:endCxn id="76" idx="4"/>
          </p:cNvCxnSpPr>
          <p:nvPr/>
        </p:nvCxnSpPr>
        <p:spPr>
          <a:xfrm flipH="1" rot="10800000">
            <a:off x="734700" y="3290502"/>
            <a:ext cx="2306700" cy="9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>
            <a:stCxn id="76" idx="5"/>
            <a:endCxn id="74" idx="6"/>
          </p:cNvCxnSpPr>
          <p:nvPr/>
        </p:nvCxnSpPr>
        <p:spPr>
          <a:xfrm flipH="1" rot="10800000">
            <a:off x="3113110" y="2320915"/>
            <a:ext cx="2787000" cy="9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>
            <a:stCxn id="76" idx="4"/>
            <a:endCxn id="75" idx="6"/>
          </p:cNvCxnSpPr>
          <p:nvPr/>
        </p:nvCxnSpPr>
        <p:spPr>
          <a:xfrm>
            <a:off x="3041515" y="3290458"/>
            <a:ext cx="2858400" cy="10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>
            <a:stCxn id="76" idx="5"/>
            <a:endCxn id="72" idx="6"/>
          </p:cNvCxnSpPr>
          <p:nvPr/>
        </p:nvCxnSpPr>
        <p:spPr>
          <a:xfrm rot="10800000">
            <a:off x="907510" y="2320915"/>
            <a:ext cx="2205600" cy="9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5"/>
          <p:cNvSpPr txBox="1"/>
          <p:nvPr/>
        </p:nvSpPr>
        <p:spPr>
          <a:xfrm>
            <a:off x="313248" y="2092026"/>
            <a:ext cx="2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6011505" y="2125038"/>
            <a:ext cx="3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6051338" y="4353473"/>
            <a:ext cx="3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26100" y="4115496"/>
            <a:ext cx="3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833629" y="2679805"/>
            <a:ext cx="3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4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88" name="Google Shape;88;p15"/>
          <p:cNvGraphicFramePr/>
          <p:nvPr/>
        </p:nvGraphicFramePr>
        <p:xfrm>
          <a:off x="6006525" y="4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{3DFBDFD8-23D5-45E1-B001-93A46B21258E}</a:tableStyleId>
              </a:tblPr>
              <a:tblGrid>
                <a:gridCol w="647650"/>
                <a:gridCol w="552125"/>
                <a:gridCol w="571250"/>
                <a:gridCol w="582100"/>
                <a:gridCol w="653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9" name="Google Shape;89;p15"/>
          <p:cNvSpPr txBox="1"/>
          <p:nvPr/>
        </p:nvSpPr>
        <p:spPr>
          <a:xfrm>
            <a:off x="726625" y="1208325"/>
            <a:ext cx="469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Euler Cycle: 0 - 4 - 1 - 2- 4 - 3 - 0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535025" y="1509250"/>
            <a:ext cx="207000" cy="22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535025" y="2457900"/>
            <a:ext cx="207000" cy="22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535025" y="3453850"/>
            <a:ext cx="207000" cy="22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2082025" y="1509250"/>
            <a:ext cx="207000" cy="22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2082025" y="2457900"/>
            <a:ext cx="207000" cy="22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2082025" y="3453850"/>
            <a:ext cx="207000" cy="22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6"/>
          <p:cNvCxnSpPr>
            <a:stCxn id="95" idx="4"/>
            <a:endCxn id="96" idx="4"/>
          </p:cNvCxnSpPr>
          <p:nvPr/>
        </p:nvCxnSpPr>
        <p:spPr>
          <a:xfrm>
            <a:off x="638525" y="1736950"/>
            <a:ext cx="0" cy="9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>
            <a:stCxn id="96" idx="4"/>
            <a:endCxn id="97" idx="4"/>
          </p:cNvCxnSpPr>
          <p:nvPr/>
        </p:nvCxnSpPr>
        <p:spPr>
          <a:xfrm>
            <a:off x="638525" y="2685600"/>
            <a:ext cx="0" cy="9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>
            <a:stCxn id="97" idx="2"/>
            <a:endCxn id="100" idx="6"/>
          </p:cNvCxnSpPr>
          <p:nvPr/>
        </p:nvCxnSpPr>
        <p:spPr>
          <a:xfrm>
            <a:off x="535025" y="3567700"/>
            <a:ext cx="175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>
            <a:stCxn id="100" idx="6"/>
            <a:endCxn id="99" idx="6"/>
          </p:cNvCxnSpPr>
          <p:nvPr/>
        </p:nvCxnSpPr>
        <p:spPr>
          <a:xfrm rot="10800000">
            <a:off x="2289025" y="2571700"/>
            <a:ext cx="0" cy="9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>
            <a:stCxn id="99" idx="7"/>
            <a:endCxn id="98" idx="5"/>
          </p:cNvCxnSpPr>
          <p:nvPr/>
        </p:nvCxnSpPr>
        <p:spPr>
          <a:xfrm rot="10800000">
            <a:off x="2258711" y="1703746"/>
            <a:ext cx="0" cy="7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6"/>
          <p:cNvCxnSpPr>
            <a:stCxn id="98" idx="7"/>
            <a:endCxn id="95" idx="2"/>
          </p:cNvCxnSpPr>
          <p:nvPr/>
        </p:nvCxnSpPr>
        <p:spPr>
          <a:xfrm flipH="1">
            <a:off x="534911" y="1542596"/>
            <a:ext cx="1723800" cy="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6"/>
          <p:cNvCxnSpPr>
            <a:stCxn id="96" idx="3"/>
            <a:endCxn id="99" idx="5"/>
          </p:cNvCxnSpPr>
          <p:nvPr/>
        </p:nvCxnSpPr>
        <p:spPr>
          <a:xfrm>
            <a:off x="565339" y="2652254"/>
            <a:ext cx="169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6"/>
          <p:cNvCxnSpPr>
            <a:stCxn id="96" idx="4"/>
            <a:endCxn id="98" idx="3"/>
          </p:cNvCxnSpPr>
          <p:nvPr/>
        </p:nvCxnSpPr>
        <p:spPr>
          <a:xfrm flipH="1" rot="10800000">
            <a:off x="638525" y="1703700"/>
            <a:ext cx="1473900" cy="9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6"/>
          <p:cNvCxnSpPr>
            <a:stCxn id="99" idx="6"/>
            <a:endCxn id="97" idx="7"/>
          </p:cNvCxnSpPr>
          <p:nvPr/>
        </p:nvCxnSpPr>
        <p:spPr>
          <a:xfrm flipH="1">
            <a:off x="711625" y="2571750"/>
            <a:ext cx="1577400" cy="9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6"/>
          <p:cNvCxnSpPr>
            <a:stCxn id="97" idx="0"/>
            <a:endCxn id="98" idx="4"/>
          </p:cNvCxnSpPr>
          <p:nvPr/>
        </p:nvCxnSpPr>
        <p:spPr>
          <a:xfrm flipH="1" rot="10800000">
            <a:off x="638525" y="1736950"/>
            <a:ext cx="1547100" cy="17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6"/>
          <p:cNvSpPr txBox="1"/>
          <p:nvPr/>
        </p:nvSpPr>
        <p:spPr>
          <a:xfrm>
            <a:off x="93700" y="1267025"/>
            <a:ext cx="2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93700" y="2285400"/>
            <a:ext cx="2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93700" y="3367600"/>
            <a:ext cx="2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4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2516625" y="1267025"/>
            <a:ext cx="2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2465600" y="2371650"/>
            <a:ext cx="2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2383475" y="3367600"/>
            <a:ext cx="2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5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117" name="Google Shape;117;p16"/>
          <p:cNvGraphicFramePr/>
          <p:nvPr/>
        </p:nvGraphicFramePr>
        <p:xfrm>
          <a:off x="5973775" y="105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{3DFBDFD8-23D5-45E1-B001-93A46B21258E}</a:tableStyleId>
              </a:tblPr>
              <a:tblGrid>
                <a:gridCol w="450650"/>
                <a:gridCol w="471800"/>
                <a:gridCol w="382850"/>
                <a:gridCol w="382850"/>
                <a:gridCol w="382850"/>
                <a:gridCol w="421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8" name="Google Shape;118;p16"/>
          <p:cNvSpPr txBox="1"/>
          <p:nvPr/>
        </p:nvSpPr>
        <p:spPr>
          <a:xfrm>
            <a:off x="3088125" y="3721650"/>
            <a:ext cx="414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Euler Cycle: 0 - 2 - 4 - 5 - 3 - 2 - 1 - 4 - 3 - 1 - 0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1314644" y="1252001"/>
            <a:ext cx="202500" cy="22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439844" y="2666601"/>
            <a:ext cx="202500" cy="22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1314644" y="1994751"/>
            <a:ext cx="202500" cy="22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2140019" y="2666601"/>
            <a:ext cx="202500" cy="22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439844" y="3725476"/>
            <a:ext cx="202500" cy="22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17"/>
          <p:cNvCxnSpPr>
            <a:stCxn id="128" idx="4"/>
            <a:endCxn id="125" idx="4"/>
          </p:cNvCxnSpPr>
          <p:nvPr/>
        </p:nvCxnSpPr>
        <p:spPr>
          <a:xfrm rot="10800000">
            <a:off x="541094" y="2889376"/>
            <a:ext cx="0" cy="10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>
            <a:stCxn id="127" idx="4"/>
            <a:endCxn id="126" idx="6"/>
          </p:cNvCxnSpPr>
          <p:nvPr/>
        </p:nvCxnSpPr>
        <p:spPr>
          <a:xfrm rot="10800000">
            <a:off x="1517069" y="2106201"/>
            <a:ext cx="724200" cy="7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>
            <a:stCxn id="127" idx="7"/>
            <a:endCxn id="124" idx="6"/>
          </p:cNvCxnSpPr>
          <p:nvPr/>
        </p:nvCxnSpPr>
        <p:spPr>
          <a:xfrm rot="10800000">
            <a:off x="1517264" y="1363344"/>
            <a:ext cx="795600" cy="13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7"/>
          <p:cNvCxnSpPr>
            <a:stCxn id="124" idx="1"/>
            <a:endCxn id="125" idx="2"/>
          </p:cNvCxnSpPr>
          <p:nvPr/>
        </p:nvCxnSpPr>
        <p:spPr>
          <a:xfrm flipH="1">
            <a:off x="439800" y="1284644"/>
            <a:ext cx="904500" cy="14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7"/>
          <p:cNvCxnSpPr>
            <a:stCxn id="126" idx="2"/>
            <a:endCxn id="125" idx="4"/>
          </p:cNvCxnSpPr>
          <p:nvPr/>
        </p:nvCxnSpPr>
        <p:spPr>
          <a:xfrm flipH="1">
            <a:off x="540944" y="2106201"/>
            <a:ext cx="773700" cy="7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34" name="Google Shape;134;p17"/>
          <p:cNvGraphicFramePr/>
          <p:nvPr/>
        </p:nvGraphicFramePr>
        <p:xfrm>
          <a:off x="5800625" y="4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{3DFBDFD8-23D5-45E1-B001-93A46B21258E}</a:tableStyleId>
              </a:tblPr>
              <a:tblGrid>
                <a:gridCol w="564775"/>
                <a:gridCol w="622750"/>
                <a:gridCol w="548475"/>
                <a:gridCol w="551525"/>
                <a:gridCol w="571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5" name="Google Shape;135;p17"/>
          <p:cNvSpPr txBox="1"/>
          <p:nvPr/>
        </p:nvSpPr>
        <p:spPr>
          <a:xfrm>
            <a:off x="857625" y="1058225"/>
            <a:ext cx="3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1244625" y="2171550"/>
            <a:ext cx="2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2426100" y="2642025"/>
            <a:ext cx="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52975" y="2560550"/>
            <a:ext cx="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755750" y="3701275"/>
            <a:ext cx="4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4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2640000" y="3609625"/>
            <a:ext cx="40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Euler Trail: 4 - 1 - 3 - 2 - 0 - 1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Euler Trails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Complexity of Algorithm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