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96702-5ABA-4E79-9F2E-D68FE969C97B}" v="16" dt="2023-04-19T13:03:39.655"/>
    <p1510:client id="{EBAAEAE6-A6C2-9B55-334A-00CCA146E0DC}" v="805" dt="2023-04-19T17:54:31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61837F-F0FF-963E-4B4A-E5B6F6F25A71}"/>
              </a:ext>
            </a:extLst>
          </p:cNvPr>
          <p:cNvSpPr txBox="1"/>
          <p:nvPr/>
        </p:nvSpPr>
        <p:spPr>
          <a:xfrm>
            <a:off x="-1" y="2144889"/>
            <a:ext cx="1219199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Razvijanje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hibridnog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sistema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koji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koristi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fazi</a:t>
            </a:r>
            <a:br>
              <a:rPr lang="en-US" sz="4400" b="1" dirty="0">
                <a:latin typeface="Aharoni"/>
                <a:ea typeface="+mn-lt"/>
                <a:cs typeface="+mn-lt"/>
              </a:rPr>
            </a:b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logiku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i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duboko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učenje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za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analizu</a:t>
            </a:r>
            <a:r>
              <a:rPr lang="en-US" sz="4400" b="1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osećanja</a:t>
            </a:r>
            <a:endParaRPr lang="en-US" sz="4400" b="1">
              <a:solidFill>
                <a:schemeClr val="bg1"/>
              </a:solidFill>
              <a:latin typeface="Aharoni"/>
              <a:cs typeface="Segoe UI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haroni"/>
              <a:cs typeface="Segoe UI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haroni"/>
              <a:cs typeface="Segoe UI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haroni"/>
              <a:cs typeface="Segoe UI"/>
            </a:endParaRPr>
          </a:p>
          <a:p>
            <a:pPr algn="ctr"/>
            <a:endParaRPr lang="en-US" dirty="0">
              <a:solidFill>
                <a:schemeClr val="bg1"/>
              </a:solidFill>
              <a:latin typeface="Aharoni"/>
              <a:cs typeface="Segoe UI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haroni"/>
                <a:cs typeface="Segoe UI"/>
              </a:rPr>
              <a:t>Aleksa </a:t>
            </a:r>
            <a:r>
              <a:rPr lang="en-US" sz="3600" b="1" dirty="0" err="1">
                <a:solidFill>
                  <a:schemeClr val="bg1"/>
                </a:solidFill>
                <a:latin typeface="Aharoni"/>
                <a:cs typeface="Segoe UI"/>
              </a:rPr>
              <a:t>Veselić</a:t>
            </a:r>
            <a:endParaRPr lang="en-US" sz="3600" b="1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D47FA-5831-2CE2-916B-57CC5004C8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524076"/>
            <a:ext cx="6591300" cy="5419524"/>
          </a:xfrm>
        </p:spPr>
        <p:txBody>
          <a:bodyPr lIns="91440" tIns="45720" rIns="91440" bIns="45720" anchor="t"/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Segoe UI"/>
              </a:rPr>
              <a:t>Mišljenja</a:t>
            </a:r>
            <a:r>
              <a:rPr lang="en-US" dirty="0">
                <a:cs typeface="Segoe UI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cs typeface="Segoe UI"/>
              </a:rPr>
              <a:t>(</a:t>
            </a:r>
            <a:r>
              <a:rPr lang="en-US" dirty="0" err="1">
                <a:cs typeface="Segoe UI"/>
              </a:rPr>
              <a:t>srednje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dugi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subjektivni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pozitivni</a:t>
            </a:r>
            <a:r>
              <a:rPr lang="en-US" dirty="0">
                <a:cs typeface="Segoe UI"/>
              </a:rPr>
              <a:t>)</a:t>
            </a:r>
          </a:p>
          <a:p>
            <a:pPr algn="ctr">
              <a:buNone/>
            </a:pPr>
            <a:r>
              <a:rPr lang="en-US" dirty="0">
                <a:cs typeface="Segoe UI"/>
              </a:rPr>
              <a:t>(</a:t>
            </a:r>
            <a:r>
              <a:rPr lang="en-US" dirty="0" err="1">
                <a:cs typeface="Segoe UI"/>
              </a:rPr>
              <a:t>srednje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dugi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subjektivni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negativni</a:t>
            </a:r>
            <a:r>
              <a:rPr lang="en-US" dirty="0">
                <a:cs typeface="Segoe UI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Segoe UI"/>
              </a:rPr>
              <a:t>Eseji</a:t>
            </a:r>
            <a:r>
              <a:rPr lang="en-US" dirty="0">
                <a:cs typeface="Segoe UI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cs typeface="Segoe UI"/>
              </a:rPr>
              <a:t>(</a:t>
            </a:r>
            <a:r>
              <a:rPr lang="en-US" dirty="0" err="1">
                <a:cs typeface="Segoe UI"/>
              </a:rPr>
              <a:t>dugi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objektivni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pozitivni</a:t>
            </a:r>
            <a:r>
              <a:rPr lang="en-US" dirty="0">
                <a:cs typeface="Segoe UI"/>
              </a:rPr>
              <a:t>)</a:t>
            </a:r>
          </a:p>
          <a:p>
            <a:pPr algn="ctr">
              <a:buNone/>
            </a:pPr>
            <a:r>
              <a:rPr lang="en-US" dirty="0">
                <a:cs typeface="Segoe UI"/>
              </a:rPr>
              <a:t>(</a:t>
            </a:r>
            <a:r>
              <a:rPr lang="en-US" dirty="0" err="1">
                <a:cs typeface="Segoe UI"/>
              </a:rPr>
              <a:t>dugi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objektivni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neutralni</a:t>
            </a:r>
            <a:r>
              <a:rPr lang="en-US" dirty="0">
                <a:cs typeface="Segoe UI"/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cs typeface="Segoe UI"/>
              </a:rPr>
              <a:t>(</a:t>
            </a:r>
            <a:r>
              <a:rPr lang="en-US" dirty="0" err="1">
                <a:cs typeface="Segoe UI"/>
              </a:rPr>
              <a:t>srednje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dugi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objektivni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pozitivni</a:t>
            </a:r>
            <a:r>
              <a:rPr lang="en-US" dirty="0">
                <a:cs typeface="Segoe UI"/>
              </a:rPr>
              <a:t>)</a:t>
            </a:r>
          </a:p>
          <a:p>
            <a:pPr algn="ctr">
              <a:buNone/>
            </a:pPr>
            <a:r>
              <a:rPr lang="en-US" dirty="0">
                <a:cs typeface="Segoe UI"/>
              </a:rPr>
              <a:t>(</a:t>
            </a:r>
            <a:r>
              <a:rPr lang="en-US" dirty="0" err="1">
                <a:cs typeface="Segoe UI"/>
              </a:rPr>
              <a:t>srednje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dugi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objektivni</a:t>
            </a:r>
            <a:r>
              <a:rPr lang="en-US" dirty="0">
                <a:cs typeface="Segoe UI"/>
              </a:rPr>
              <a:t>) ^ (</a:t>
            </a:r>
            <a:r>
              <a:rPr lang="en-US" dirty="0" err="1">
                <a:cs typeface="Segoe UI"/>
              </a:rPr>
              <a:t>neutralni</a:t>
            </a:r>
            <a:r>
              <a:rPr lang="en-US" dirty="0">
                <a:cs typeface="Segoe UI"/>
              </a:rPr>
              <a:t>)</a:t>
            </a:r>
          </a:p>
          <a:p>
            <a:pPr>
              <a:buNone/>
            </a:pPr>
            <a:endParaRPr lang="en-US" dirty="0">
              <a:cs typeface="Segoe UI"/>
            </a:endParaRPr>
          </a:p>
          <a:p>
            <a:pPr marL="0" indent="0">
              <a:buNone/>
            </a:pPr>
            <a:endParaRPr lang="en-US" dirty="0">
              <a:cs typeface="Segoe U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3230ADA-3CB1-7B75-8F10-7EBA5429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0" y="4142270"/>
            <a:ext cx="7276617" cy="19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6026-71C4-03BD-1AED-843C282C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Transformer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FF1B-F648-622E-6E24-FA9B8EEF8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91440" tIns="45720" rIns="91440" bIns="45720" anchor="t"/>
          <a:lstStyle/>
          <a:p>
            <a:r>
              <a:rPr lang="en-US" sz="2400" dirty="0">
                <a:cs typeface="Segoe UI"/>
              </a:rPr>
              <a:t>Embedding </a:t>
            </a:r>
            <a:r>
              <a:rPr lang="en-US" sz="2400" dirty="0" err="1">
                <a:cs typeface="Segoe UI"/>
              </a:rPr>
              <a:t>sloj</a:t>
            </a:r>
            <a:endParaRPr lang="en-US" sz="2400">
              <a:cs typeface="Segoe UI"/>
            </a:endParaRPr>
          </a:p>
          <a:p>
            <a:r>
              <a:rPr lang="en-US" sz="2400" dirty="0" err="1">
                <a:cs typeface="Segoe UI"/>
              </a:rPr>
              <a:t>Višeglavna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pažnja</a:t>
            </a:r>
            <a:r>
              <a:rPr lang="en-US" sz="2400" dirty="0">
                <a:cs typeface="Segoe UI"/>
              </a:rPr>
              <a:t> (MHA)</a:t>
            </a:r>
          </a:p>
          <a:p>
            <a:r>
              <a:rPr lang="en-US" sz="2400" dirty="0" err="1">
                <a:cs typeface="Segoe UI"/>
              </a:rPr>
              <a:t>Mreža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sa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propagacijom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unapred</a:t>
            </a:r>
            <a:r>
              <a:rPr lang="en-US" sz="2400" dirty="0">
                <a:cs typeface="Segoe UI"/>
              </a:rPr>
              <a:t> (FFN)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E9C9B81-3D19-1FC8-C2AE-4CBA2FAB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3" y="407043"/>
            <a:ext cx="3708814" cy="61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2CA5-83D1-0EC6-7438-30ADE193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Segoe UI"/>
                <a:cs typeface="Segoe UI"/>
              </a:rPr>
              <a:t>Embedding </a:t>
            </a:r>
            <a:r>
              <a:rPr lang="en-US" sz="2400" dirty="0" err="1">
                <a:latin typeface="Segoe UI"/>
                <a:cs typeface="Segoe UI"/>
              </a:rPr>
              <a:t>sloj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3D64-E288-42B6-30A6-B8378D4F1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91440" tIns="45720" rIns="91440" bIns="45720" anchor="t"/>
          <a:lstStyle/>
          <a:p>
            <a:pPr>
              <a:buFont typeface="Arial"/>
              <a:buChar char="•"/>
            </a:pPr>
            <a:r>
              <a:rPr lang="en-US" dirty="0">
                <a:cs typeface="Segoe UI"/>
              </a:rPr>
              <a:t>Kako </a:t>
            </a:r>
            <a:r>
              <a:rPr lang="en-US" dirty="0" err="1">
                <a:cs typeface="Segoe UI"/>
              </a:rPr>
              <a:t>reč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kodirati</a:t>
            </a:r>
            <a:r>
              <a:rPr lang="en-US" dirty="0">
                <a:cs typeface="Segoe UI"/>
              </a:rPr>
              <a:t> u </a:t>
            </a:r>
            <a:r>
              <a:rPr lang="en-US" dirty="0" err="1">
                <a:cs typeface="Segoe UI"/>
              </a:rPr>
              <a:t>vektor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brojeva</a:t>
            </a:r>
            <a:r>
              <a:rPr lang="en-US" dirty="0">
                <a:cs typeface="Segoe UI"/>
              </a:rPr>
              <a:t>?</a:t>
            </a:r>
          </a:p>
          <a:p>
            <a:pPr>
              <a:buFont typeface="Arial"/>
              <a:buChar char="•"/>
            </a:pPr>
            <a:r>
              <a:rPr lang="en-US" dirty="0">
                <a:cs typeface="Segoe UI"/>
              </a:rPr>
              <a:t>Kako </a:t>
            </a:r>
            <a:r>
              <a:rPr lang="en-US" dirty="0" err="1">
                <a:cs typeface="Segoe UI"/>
              </a:rPr>
              <a:t>izgleda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vektorski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prostor</a:t>
            </a:r>
            <a:r>
              <a:rPr lang="en-US" dirty="0">
                <a:cs typeface="Segoe UI"/>
              </a:rPr>
              <a:t> u </a:t>
            </a:r>
            <a:r>
              <a:rPr lang="en-US" dirty="0" err="1">
                <a:cs typeface="Segoe UI"/>
              </a:rPr>
              <a:t>kome</a:t>
            </a:r>
            <a:r>
              <a:rPr lang="en-US" dirty="0">
                <a:cs typeface="Segoe UI"/>
              </a:rPr>
              <a:t> se one </a:t>
            </a:r>
            <a:r>
              <a:rPr lang="en-US" dirty="0" err="1">
                <a:cs typeface="Segoe UI"/>
              </a:rPr>
              <a:t>nalaze</a:t>
            </a:r>
            <a:r>
              <a:rPr lang="en-US" dirty="0">
                <a:cs typeface="Segoe UI"/>
              </a:rPr>
              <a:t>?</a:t>
            </a:r>
          </a:p>
          <a:p>
            <a:pPr>
              <a:buFont typeface="Arial"/>
              <a:buChar char="•"/>
            </a:pPr>
            <a:r>
              <a:rPr lang="en-US" dirty="0" err="1">
                <a:cs typeface="Segoe UI"/>
              </a:rPr>
              <a:t>Koje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su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osobine</a:t>
            </a:r>
            <a:r>
              <a:rPr lang="en-US" dirty="0">
                <a:cs typeface="Segoe UI"/>
              </a:rPr>
              <a:t> tog </a:t>
            </a:r>
            <a:r>
              <a:rPr lang="en-US" dirty="0" err="1">
                <a:cs typeface="Segoe UI"/>
              </a:rPr>
              <a:t>prostora</a:t>
            </a:r>
            <a:r>
              <a:rPr lang="en-US" dirty="0">
                <a:cs typeface="Segoe UI"/>
              </a:rPr>
              <a:t>?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22181E-540B-2E93-ECAD-B9B64980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28" y="1335742"/>
            <a:ext cx="4305782" cy="41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7A5F-0C22-2827-E580-6D82AC5D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 Light"/>
              </a:rPr>
              <a:t>Najbliži</a:t>
            </a:r>
            <a:r>
              <a:rPr lang="en-US" dirty="0">
                <a:cs typeface="Segoe UI Light"/>
              </a:rPr>
              <a:t> </a:t>
            </a:r>
            <a:r>
              <a:rPr lang="en-US" dirty="0" err="1">
                <a:cs typeface="Segoe UI Light"/>
              </a:rPr>
              <a:t>susedi</a:t>
            </a:r>
            <a:r>
              <a:rPr lang="en-US" dirty="0">
                <a:cs typeface="Segoe UI Light"/>
              </a:rPr>
              <a:t>: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85C-D039-DD29-FEAF-BFB8953CC5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3089959" cy="3413245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 err="1">
                <a:cs typeface="Segoe UI"/>
              </a:rPr>
              <a:t>Susedi</a:t>
            </a:r>
            <a:r>
              <a:rPr lang="en-US" dirty="0">
                <a:cs typeface="Segoe UI"/>
              </a:rPr>
              <a:t> </a:t>
            </a:r>
            <a:r>
              <a:rPr lang="en-US" dirty="0" err="1">
                <a:cs typeface="Segoe UI"/>
              </a:rPr>
              <a:t>reči</a:t>
            </a:r>
            <a:r>
              <a:rPr lang="en-US" dirty="0">
                <a:cs typeface="Segoe UI"/>
              </a:rPr>
              <a:t> 'frog':</a:t>
            </a:r>
          </a:p>
          <a:p>
            <a:r>
              <a:rPr lang="en-US" dirty="0">
                <a:cs typeface="Segoe UI"/>
              </a:rPr>
              <a:t>frogs </a:t>
            </a:r>
          </a:p>
          <a:p>
            <a:r>
              <a:rPr lang="en-US" dirty="0">
                <a:cs typeface="Segoe UI"/>
              </a:rPr>
              <a:t>toad</a:t>
            </a:r>
          </a:p>
          <a:p>
            <a:r>
              <a:rPr lang="en-US" dirty="0" err="1">
                <a:cs typeface="Segoe UI"/>
              </a:rPr>
              <a:t>litoria</a:t>
            </a:r>
          </a:p>
          <a:p>
            <a:r>
              <a:rPr lang="en-US" dirty="0" err="1">
                <a:cs typeface="Segoe UI"/>
              </a:rPr>
              <a:t>leplodaclyliddae</a:t>
            </a:r>
          </a:p>
          <a:p>
            <a:r>
              <a:rPr lang="en-US" dirty="0">
                <a:cs typeface="Segoe UI"/>
              </a:rPr>
              <a:t>rana</a:t>
            </a:r>
          </a:p>
          <a:p>
            <a:r>
              <a:rPr lang="en-US" dirty="0">
                <a:cs typeface="Segoe UI"/>
              </a:rPr>
              <a:t>lizard</a:t>
            </a:r>
          </a:p>
          <a:p>
            <a:r>
              <a:rPr lang="en-US" dirty="0" err="1">
                <a:ea typeface="+mn-lt"/>
                <a:cs typeface="+mn-lt"/>
              </a:rPr>
              <a:t>eleutherodactylus</a:t>
            </a:r>
            <a:endParaRPr lang="en-US" dirty="0" err="1"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  <p:pic>
        <p:nvPicPr>
          <p:cNvPr id="5" name="Picture 5" descr="A picture containing text, frog&#10;&#10;Description automatically generated">
            <a:extLst>
              <a:ext uri="{FF2B5EF4-FFF2-40B4-BE49-F238E27FC236}">
                <a16:creationId xmlns:a16="http://schemas.microsoft.com/office/drawing/2014/main" id="{C39EB047-CAA2-4845-6834-76104623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23" y="2646419"/>
            <a:ext cx="8376212" cy="21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42C8-0881-03A2-00DD-0ACB5F8A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 Light"/>
              </a:rPr>
              <a:t>Linearne</a:t>
            </a:r>
            <a:r>
              <a:rPr lang="en-US" dirty="0">
                <a:cs typeface="Segoe UI Light"/>
              </a:rPr>
              <a:t> </a:t>
            </a:r>
            <a:r>
              <a:rPr lang="en-US" dirty="0" err="1">
                <a:cs typeface="Segoe UI Light"/>
              </a:rPr>
              <a:t>podstrukture</a:t>
            </a:r>
            <a:r>
              <a:rPr lang="en-US" dirty="0">
                <a:cs typeface="Segoe UI Light"/>
              </a:rPr>
              <a:t>: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289C9EC-48CE-3A5F-5E20-722F8E3F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8" y="2366010"/>
            <a:ext cx="4913453" cy="3813954"/>
          </a:xfrm>
          <a:prstGeom prst="rect">
            <a:avLst/>
          </a:prstGeom>
        </p:spPr>
      </p:pic>
      <p:pic>
        <p:nvPicPr>
          <p:cNvPr id="6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4E394D6-C1F6-FE0A-1EF7-5449DF1E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5" y="2363267"/>
            <a:ext cx="4913453" cy="38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C0E-7E08-879A-DC5F-CBE61B5E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4" y="-1929"/>
            <a:ext cx="7467601" cy="1572768"/>
          </a:xfrm>
        </p:spPr>
        <p:txBody>
          <a:bodyPr/>
          <a:lstStyle/>
          <a:p>
            <a:r>
              <a:rPr lang="en-US" sz="2400" dirty="0" err="1">
                <a:latin typeface="Segoe UI"/>
                <a:cs typeface="Segoe UI"/>
              </a:rPr>
              <a:t>Mehanizam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pažnje</a:t>
            </a:r>
            <a:r>
              <a:rPr lang="en-US" sz="2400" dirty="0">
                <a:latin typeface="Segoe UI"/>
                <a:cs typeface="Segoe UI"/>
              </a:rPr>
              <a:t> 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DE405ED-CFE4-8C8F-8C03-70126F8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9" y="1571283"/>
            <a:ext cx="6659300" cy="500793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14DB8AB-AB0C-E289-D439-959238D2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582" y="686765"/>
            <a:ext cx="3344835" cy="56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16A4-94F5-DF9F-A3DB-B2DBF76A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52" y="441767"/>
            <a:ext cx="7467601" cy="1572768"/>
          </a:xfrm>
        </p:spPr>
        <p:txBody>
          <a:bodyPr/>
          <a:lstStyle/>
          <a:p>
            <a:r>
              <a:rPr lang="en-US" sz="2400" dirty="0" err="1">
                <a:latin typeface="Segoe UI"/>
                <a:cs typeface="Segoe UI"/>
              </a:rPr>
              <a:t>Višeglavna</a:t>
            </a:r>
            <a:r>
              <a:rPr lang="en-US" sz="2400" dirty="0">
                <a:latin typeface="Segoe UI"/>
                <a:cs typeface="Segoe UI"/>
              </a:rPr>
              <a:t> </a:t>
            </a:r>
            <a:r>
              <a:rPr lang="en-US" sz="2400" dirty="0" err="1">
                <a:latin typeface="Segoe UI"/>
                <a:cs typeface="Segoe UI"/>
              </a:rPr>
              <a:t>pažnja</a:t>
            </a:r>
            <a:r>
              <a:rPr lang="en-US" sz="2400" dirty="0">
                <a:latin typeface="Segoe UI"/>
                <a:cs typeface="Segoe UI"/>
              </a:rPr>
              <a:t> (MHA)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2EBC042-9327-7B02-EEB0-3122AA8C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93" y="1590855"/>
            <a:ext cx="7884288" cy="51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5737-CA9A-C106-D395-D1BBD115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60" y="210273"/>
            <a:ext cx="7467601" cy="1572768"/>
          </a:xfrm>
        </p:spPr>
        <p:txBody>
          <a:bodyPr/>
          <a:lstStyle/>
          <a:p>
            <a:r>
              <a:rPr lang="en-US" sz="2400" dirty="0" err="1">
                <a:latin typeface="Segoe UI"/>
                <a:cs typeface="Segoe UI"/>
              </a:rPr>
              <a:t>Mreža</a:t>
            </a:r>
            <a:r>
              <a:rPr lang="en-US" sz="2400" dirty="0">
                <a:latin typeface="Segoe UI"/>
                <a:cs typeface="Segoe UI"/>
              </a:rPr>
              <a:t> </a:t>
            </a:r>
            <a:r>
              <a:rPr lang="en-US" sz="2400" dirty="0" err="1">
                <a:latin typeface="Segoe UI"/>
                <a:cs typeface="Segoe UI"/>
              </a:rPr>
              <a:t>sa</a:t>
            </a:r>
            <a:r>
              <a:rPr lang="en-US" sz="2400" dirty="0">
                <a:latin typeface="Segoe UI"/>
                <a:cs typeface="Segoe UI"/>
              </a:rPr>
              <a:t> </a:t>
            </a:r>
            <a:r>
              <a:rPr lang="en-US" sz="2400" dirty="0" err="1">
                <a:latin typeface="Segoe UI"/>
                <a:cs typeface="Segoe UI"/>
              </a:rPr>
              <a:t>propagacijom</a:t>
            </a:r>
            <a:r>
              <a:rPr lang="en-US" sz="2400" dirty="0">
                <a:latin typeface="Segoe UI"/>
                <a:cs typeface="Segoe UI"/>
              </a:rPr>
              <a:t> </a:t>
            </a:r>
            <a:r>
              <a:rPr lang="en-US" sz="2400" dirty="0" err="1">
                <a:latin typeface="Segoe UI"/>
                <a:cs typeface="Segoe UI"/>
              </a:rPr>
              <a:t>unapred</a:t>
            </a:r>
            <a:r>
              <a:rPr lang="en-US" sz="2400" dirty="0">
                <a:latin typeface="Segoe UI"/>
                <a:cs typeface="Segoe UI"/>
              </a:rPr>
              <a:t> (FFN)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DC2C643-CEBC-6217-42E7-23EF2B00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51" y="1513619"/>
            <a:ext cx="6041984" cy="48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D533-11BD-EC21-74FA-AC4CB436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24" y="210273"/>
            <a:ext cx="7467601" cy="1572768"/>
          </a:xfrm>
        </p:spPr>
        <p:txBody>
          <a:bodyPr/>
          <a:lstStyle/>
          <a:p>
            <a:r>
              <a:rPr lang="en-US" dirty="0">
                <a:cs typeface="Segoe UI Light"/>
              </a:rPr>
              <a:t>Fazi </a:t>
            </a:r>
            <a:r>
              <a:rPr lang="en-US" dirty="0" err="1">
                <a:cs typeface="Segoe UI Light"/>
              </a:rPr>
              <a:t>pravila</a:t>
            </a:r>
            <a:endParaRPr lang="en-US" dirty="0" err="1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4249293-9650-0DDD-7981-FB4E76AC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1" y="1395458"/>
            <a:ext cx="9041756" cy="2012579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DF2F2D4C-E35E-BE6C-E8A7-A6D7D3CE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98" y="3701352"/>
            <a:ext cx="2646745" cy="2590104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B80D57F-E4E4-F4B2-EC8F-FA54E4003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84" y="3745484"/>
            <a:ext cx="4199680" cy="2579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EF260-3358-081E-8C15-07F42E225161}"/>
              </a:ext>
            </a:extLst>
          </p:cNvPr>
          <p:cNvSpPr txBox="1"/>
          <p:nvPr/>
        </p:nvSpPr>
        <p:spPr>
          <a:xfrm>
            <a:off x="1128531" y="3308430"/>
            <a:ext cx="24499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Segoe UI"/>
              </a:rPr>
              <a:t>Dužina</a:t>
            </a:r>
            <a:r>
              <a:rPr lang="en-US" sz="1200" dirty="0">
                <a:cs typeface="Segoe UI"/>
              </a:rPr>
              <a:t>: </a:t>
            </a:r>
            <a:r>
              <a:rPr lang="en-US" sz="1200" dirty="0" err="1">
                <a:cs typeface="Segoe UI"/>
              </a:rPr>
              <a:t>kratki</a:t>
            </a:r>
            <a:r>
              <a:rPr lang="en-US" sz="1200" dirty="0">
                <a:cs typeface="Segoe UI"/>
              </a:rPr>
              <a:t>, </a:t>
            </a:r>
            <a:r>
              <a:rPr lang="en-US" sz="1200" dirty="0" err="1">
                <a:cs typeface="Segoe UI"/>
              </a:rPr>
              <a:t>srednji</a:t>
            </a:r>
            <a:r>
              <a:rPr lang="en-US" sz="1200" dirty="0">
                <a:cs typeface="Segoe UI"/>
              </a:rPr>
              <a:t>, </a:t>
            </a:r>
            <a:r>
              <a:rPr lang="en-US" sz="1200" dirty="0" err="1">
                <a:cs typeface="Segoe UI"/>
              </a:rPr>
              <a:t>dugi</a:t>
            </a:r>
            <a:endParaRPr lang="en-US" sz="1200"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28899-4C17-647E-417F-8427D68977FD}"/>
              </a:ext>
            </a:extLst>
          </p:cNvPr>
          <p:cNvSpPr txBox="1"/>
          <p:nvPr/>
        </p:nvSpPr>
        <p:spPr>
          <a:xfrm>
            <a:off x="1128530" y="6327493"/>
            <a:ext cx="31637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Segoe UI"/>
              </a:rPr>
              <a:t>Sentiment: </a:t>
            </a:r>
            <a:r>
              <a:rPr lang="en-US" sz="1200" dirty="0" err="1">
                <a:cs typeface="Segoe UI"/>
              </a:rPr>
              <a:t>negativan</a:t>
            </a:r>
            <a:r>
              <a:rPr lang="en-US" sz="1200" dirty="0">
                <a:cs typeface="Segoe UI"/>
              </a:rPr>
              <a:t>, </a:t>
            </a:r>
            <a:r>
              <a:rPr lang="en-US" sz="1200" dirty="0" err="1">
                <a:cs typeface="Segoe UI"/>
              </a:rPr>
              <a:t>neutralan</a:t>
            </a:r>
            <a:r>
              <a:rPr lang="en-US" sz="1200" dirty="0">
                <a:cs typeface="Segoe UI"/>
              </a:rPr>
              <a:t>, </a:t>
            </a:r>
            <a:r>
              <a:rPr lang="en-US" sz="1200" dirty="0" err="1">
                <a:cs typeface="Segoe UI"/>
              </a:rPr>
              <a:t>negativan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2D432-271C-8A74-6CD5-DC0D29C2C2BA}"/>
              </a:ext>
            </a:extLst>
          </p:cNvPr>
          <p:cNvSpPr txBox="1"/>
          <p:nvPr/>
        </p:nvSpPr>
        <p:spPr>
          <a:xfrm>
            <a:off x="7099138" y="6327493"/>
            <a:ext cx="24499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Segoe UI"/>
              </a:rPr>
              <a:t>Subjektivnost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08841616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350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Balancing Act</vt:lpstr>
      <vt:lpstr>Wellspring</vt:lpstr>
      <vt:lpstr>Star of the show</vt:lpstr>
      <vt:lpstr>Amusements</vt:lpstr>
      <vt:lpstr>PowerPoint Presentation</vt:lpstr>
      <vt:lpstr>Transformer</vt:lpstr>
      <vt:lpstr>Embedding sloj</vt:lpstr>
      <vt:lpstr>Najbliži susedi: </vt:lpstr>
      <vt:lpstr>Linearne podstrukture:</vt:lpstr>
      <vt:lpstr>Mehanizam pažnje </vt:lpstr>
      <vt:lpstr>Višeglavna pažnja (MHA)</vt:lpstr>
      <vt:lpstr>Mreža sa propagacijom unapred (FFN)</vt:lpstr>
      <vt:lpstr>Fazi pravila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/>
  <cp:lastModifiedBy/>
  <cp:revision>241</cp:revision>
  <dcterms:created xsi:type="dcterms:W3CDTF">2023-04-19T13:02:07Z</dcterms:created>
  <dcterms:modified xsi:type="dcterms:W3CDTF">2023-04-19T18:11:09Z</dcterms:modified>
</cp:coreProperties>
</file>