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74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9" r:id="rId13"/>
    <p:sldId id="268" r:id="rId14"/>
    <p:sldId id="275" r:id="rId15"/>
    <p:sldId id="276" r:id="rId16"/>
    <p:sldId id="278" r:id="rId17"/>
    <p:sldId id="277" r:id="rId18"/>
    <p:sldId id="271" r:id="rId19"/>
    <p:sldId id="272" r:id="rId20"/>
    <p:sldId id="273" r:id="rId21"/>
    <p:sldId id="266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67B0C"/>
    <a:srgbClr val="0F0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3024C-146B-414B-B260-23D0057F8429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4AF6E-E20B-4E17-8375-DF04C9AEC5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854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Te doy un abrazo y te digo… No lo sé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4AF6E-E20B-4E17-8375-DF04C9AEC5B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718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.Descomponer en tareas</a:t>
            </a:r>
            <a:br>
              <a:rPr lang="es-ES" sz="12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s-ES" sz="12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.Estimar cada tarea</a:t>
            </a:r>
          </a:p>
          <a:p>
            <a:r>
              <a:rPr lang="es-ES" sz="12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.Sumar todas las tareas</a:t>
            </a:r>
            <a:br>
              <a:rPr lang="es-ES" sz="12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4AF6E-E20B-4E17-8375-DF04C9AEC5B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63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Montecarlo.</a:t>
            </a:r>
          </a:p>
          <a:p>
            <a:r>
              <a:rPr lang="es-ES" sz="12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Vamos a verlo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4AF6E-E20B-4E17-8375-DF04C9AEC5B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19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Cuando estimamos damos sólo una opción (con más o menos colchón de seguridad), pero sólo una.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4AF6E-E20B-4E17-8375-DF04C9AEC5B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737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i="1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ejercicio de dados:</a:t>
            </a:r>
          </a:p>
          <a:p>
            <a:r>
              <a:rPr lang="es-ES" sz="1200" i="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1 Dado: Probabilidad de que salga par</a:t>
            </a:r>
          </a:p>
          <a:p>
            <a:r>
              <a:rPr lang="es-ES" dirty="0"/>
              <a:t>2 Dados: Probabilidad de que los dos sean iguales</a:t>
            </a:r>
          </a:p>
          <a:p>
            <a:r>
              <a:rPr lang="es-ES" dirty="0"/>
              <a:t>2 Dados: Probabilidad de que la suma sea 4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4AF6E-E20B-4E17-8375-DF04C9AEC5B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1016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i="1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¿Qué probabilidad hay de que salga un 3 o un 4?. </a:t>
            </a:r>
          </a:p>
          <a:p>
            <a:r>
              <a:rPr lang="es-ES" sz="1200" i="1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Lo importante es cómo se distribuyen.</a:t>
            </a:r>
          </a:p>
          <a:p>
            <a:r>
              <a:rPr lang="es-ES" sz="1200" i="1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Ejecutar programa y Pintar un histograma de tirar 1000 veces 1 dados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4AF6E-E20B-4E17-8375-DF04C9AEC5B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7874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Estamos intentando convertir las dinámicas sociales de un grupo, la incertidumbre, </a:t>
            </a:r>
          </a:p>
          <a:p>
            <a:r>
              <a:rPr lang="es-ES" sz="12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la complejidad de desarrollar un producto </a:t>
            </a:r>
          </a:p>
          <a:p>
            <a:r>
              <a:rPr lang="es-ES" sz="12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en una función matemática.</a:t>
            </a:r>
            <a:endParaRPr lang="es-ES" sz="1200" i="1" dirty="0">
              <a:solidFill>
                <a:srgbClr val="00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4AF6E-E20B-4E17-8375-DF04C9AEC5BF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9588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Esto es como un </a:t>
            </a:r>
            <a:r>
              <a:rPr lang="es-ES" dirty="0" err="1"/>
              <a:t>Delorean</a:t>
            </a:r>
            <a:endParaRPr lang="es-ES" dirty="0"/>
          </a:p>
          <a:p>
            <a:r>
              <a:rPr lang="es-ES" dirty="0"/>
              <a:t>Se meten unos inputs</a:t>
            </a:r>
          </a:p>
          <a:p>
            <a:r>
              <a:rPr lang="es-ES" dirty="0"/>
              <a:t>Se ejecutan datos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4AF6E-E20B-4E17-8375-DF04C9AEC5BF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889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i="1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El </a:t>
            </a:r>
            <a:r>
              <a:rPr lang="es-ES" sz="1200" i="1" dirty="0" err="1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Delorean</a:t>
            </a:r>
            <a:r>
              <a:rPr lang="es-ES" sz="1200" i="1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 lo que hace es ir al futuro, se trae los datos al presente.</a:t>
            </a:r>
          </a:p>
          <a:p>
            <a:r>
              <a:rPr lang="es-ES" sz="1200" i="1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Y así una y otra vez, miles de veces.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4AF6E-E20B-4E17-8375-DF04C9AEC5BF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2388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C1D39-A5FD-4FD9-8DEC-36B21F3A5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808CC8-A86F-4C36-B533-758F96BBB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492E3C-295F-4323-A890-94D9F35A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AB2B-D09A-4E21-B30C-E0BA3556C086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216A7A-4EB1-448E-870B-CC5B5BDA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E0C54E-2DF9-4E52-B260-AD0DC3A6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BA40-DF8F-46DA-9B4C-627554DE78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37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88A87-D4F2-42E2-89A4-7703415A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605DC5-EC05-4C97-B45E-1D60FFB66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1CE3B8-B22C-4C53-9E68-E998FADE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AB2B-D09A-4E21-B30C-E0BA3556C086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F812C3-4E14-4194-AB47-CAC8C6A8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F5B9C5-E1DF-45E8-AD03-BC261BAB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BA40-DF8F-46DA-9B4C-627554DE78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41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7249BE-A6B9-4CDD-A734-39665BBA0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1B7827-8005-4F11-9A49-94004ED40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91848B-6026-4174-88C7-E229BA0A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AB2B-D09A-4E21-B30C-E0BA3556C086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7E2658-3FEF-48B8-A776-A9CC1EB8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0AFE27-1F85-4FCB-86B5-40B8296A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BA40-DF8F-46DA-9B4C-627554DE78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410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4C14C-A8A5-4971-A49E-399300FD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68FA48-686D-4925-96F4-32E856EAE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68BDAE-D852-4396-8BB2-3D0D53D6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AB2B-D09A-4E21-B30C-E0BA3556C086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862C9F-FDF8-4D1E-B03B-70D45F49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D5ADE6-1C15-4892-8239-E11649E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BA40-DF8F-46DA-9B4C-627554DE78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8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17AFE-E2BA-4B12-AD54-FC54A516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AF2D40-5EFF-42DE-B5C1-0E9379627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970C81-070B-4C64-822C-139F5ECA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AB2B-D09A-4E21-B30C-E0BA3556C086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9E2299-9C76-455E-AC94-A4FBBB75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F5775E-2A10-4087-841D-1AFD9EEB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BA40-DF8F-46DA-9B4C-627554DE78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664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B70AA-96BA-42C1-82FC-BA4092C3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018239-B86E-4218-8C66-73ADFD773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28E8ED-0780-4D59-81E1-908A35C52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BE0A11-DDCB-4B01-AF72-E9954770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AB2B-D09A-4E21-B30C-E0BA3556C086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C9B5F1-47FA-4075-8A07-EC1D3F78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5C8E35-1C8E-40F7-88ED-7BD368DC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BA40-DF8F-46DA-9B4C-627554DE78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237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DDB43-B133-4936-A9C7-F9A1FF550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2DD646-A74F-4E2C-A212-BB7BCC7A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AFE3BE-4B61-46F5-97B8-D2A7F2447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5FBDD8-6D5C-48CF-9FBA-C254714DD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FD8D6B-5718-43C0-9A13-FBC41A96D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16EA97A-608A-4C7B-93B7-DBC54794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AB2B-D09A-4E21-B30C-E0BA3556C086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9DAEA6-54E4-4D41-8260-7847599DE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1A2B51E-7ABE-425E-AFD8-0807DD5A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BA40-DF8F-46DA-9B4C-627554DE78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748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253A1-9D5E-41D7-A7FA-4F0AEF19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C1623C7-3803-4D13-B993-ACDA5B23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AB2B-D09A-4E21-B30C-E0BA3556C086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1FD7C2-7FF3-4B98-931B-E6A71A3E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3A1936-4E27-4B64-A821-E03EF84D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BA40-DF8F-46DA-9B4C-627554DE78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856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4F8D31D-4EBA-42A2-88CD-18D011172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AB2B-D09A-4E21-B30C-E0BA3556C086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A7FDCB-8BD4-4822-8A07-5E2BBA3B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EF1304-DBD9-4ADA-AE64-613D3875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BA40-DF8F-46DA-9B4C-627554DE78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43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A2F8C-4A76-41C8-84E7-5037317B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4FCFE7-5490-464E-B71A-9A089D840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94704B-AB32-4817-ABE2-5DA89EA58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52C9BA-754E-462C-8568-11157DF3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AB2B-D09A-4E21-B30C-E0BA3556C086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B71BDE-8340-41F3-8F0A-1C460F4B4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5E954C-4D05-428A-931C-0923E95A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BA40-DF8F-46DA-9B4C-627554DE78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826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989FC-9124-48E6-8CA8-487D3876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56BACA-EC98-4DA5-B6F6-5CDEB8A00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E29F63-6EBC-4961-8507-DC1D6E772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F8CE85-64BB-467F-BC4B-43ED38DE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AB2B-D09A-4E21-B30C-E0BA3556C086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FDEE03-201B-4F77-A2BB-F16A7D232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B3D98F-5780-4A50-92BF-60455040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BA40-DF8F-46DA-9B4C-627554DE78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560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88A3823-879F-4B85-A39E-9D0ECC75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66C321-CC9A-473C-9DCF-E3235F843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6DFEF2-59AC-451F-88FA-DEE1AA940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4AB2B-D09A-4E21-B30C-E0BA3556C086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0CF609-F737-4493-86A9-4603CCF1B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5D7D03-55E0-4E4E-A9FC-18FDD2A84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FBA40-DF8F-46DA-9B4C-627554DE78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820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996D398-A8FC-408C-9E39-1609A71EE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0321"/>
            <a:ext cx="9144000" cy="1208598"/>
          </a:xfrm>
        </p:spPr>
        <p:txBody>
          <a:bodyPr>
            <a:normAutofit/>
          </a:bodyPr>
          <a:lstStyle/>
          <a:p>
            <a:r>
              <a:rPr lang="es-ES" sz="72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Café Montecarlo</a:t>
            </a:r>
          </a:p>
        </p:txBody>
      </p:sp>
    </p:spTree>
    <p:extLst>
      <p:ext uri="{BB962C8B-B14F-4D97-AF65-F5344CB8AC3E}">
        <p14:creationId xmlns:p14="http://schemas.microsoft.com/office/powerpoint/2010/main" val="346466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996D398-A8FC-408C-9E39-1609A71EE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4704" y="618345"/>
            <a:ext cx="9144000" cy="845837"/>
          </a:xfrm>
        </p:spPr>
        <p:txBody>
          <a:bodyPr>
            <a:noAutofit/>
          </a:bodyPr>
          <a:lstStyle/>
          <a:p>
            <a:r>
              <a:rPr lang="es-ES" sz="40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¿Cómo se estima?</a:t>
            </a:r>
            <a:endParaRPr lang="es-ES" sz="4000" i="1" dirty="0">
              <a:solidFill>
                <a:srgbClr val="00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164BC422-BE2C-47A9-A91C-69DD51419C31}"/>
              </a:ext>
            </a:extLst>
          </p:cNvPr>
          <p:cNvSpPr txBox="1">
            <a:spLocks/>
          </p:cNvSpPr>
          <p:nvPr/>
        </p:nvSpPr>
        <p:spPr>
          <a:xfrm>
            <a:off x="1524000" y="2345268"/>
            <a:ext cx="9144000" cy="13608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Para que una estimación sea respetuosa con la incertidumbre y el riesgo ¿Cómo debería de ser?</a:t>
            </a:r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BF427609-4CB1-4B3A-B693-4BCE846008EF}"/>
              </a:ext>
            </a:extLst>
          </p:cNvPr>
          <p:cNvSpPr txBox="1">
            <a:spLocks/>
          </p:cNvSpPr>
          <p:nvPr/>
        </p:nvSpPr>
        <p:spPr>
          <a:xfrm>
            <a:off x="1494704" y="4009293"/>
            <a:ext cx="9144000" cy="923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  <a:sym typeface="Wingdings" panose="05000000000000000000" pitchFamily="2" charset="2"/>
              </a:rPr>
              <a:t> </a:t>
            </a:r>
            <a:r>
              <a:rPr lang="es-ES" sz="28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Una probabilidad y un rango</a:t>
            </a:r>
          </a:p>
        </p:txBody>
      </p:sp>
    </p:spTree>
    <p:extLst>
      <p:ext uri="{BB962C8B-B14F-4D97-AF65-F5344CB8AC3E}">
        <p14:creationId xmlns:p14="http://schemas.microsoft.com/office/powerpoint/2010/main" val="4808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996D398-A8FC-408C-9E39-1609A71EE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55274"/>
            <a:ext cx="9144000" cy="1014709"/>
          </a:xfrm>
        </p:spPr>
        <p:txBody>
          <a:bodyPr>
            <a:noAutofit/>
          </a:bodyPr>
          <a:lstStyle/>
          <a:p>
            <a:r>
              <a:rPr lang="es-ES" sz="28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¿Cuántas historias de usuario puede hacer mi equipo en una semana?</a:t>
            </a:r>
            <a:endParaRPr lang="es-ES" sz="2800" i="1" dirty="0">
              <a:solidFill>
                <a:srgbClr val="00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164BC422-BE2C-47A9-A91C-69DD51419C31}"/>
              </a:ext>
            </a:extLst>
          </p:cNvPr>
          <p:cNvSpPr txBox="1">
            <a:spLocks/>
          </p:cNvSpPr>
          <p:nvPr/>
        </p:nvSpPr>
        <p:spPr>
          <a:xfrm>
            <a:off x="1524000" y="3172058"/>
            <a:ext cx="9144000" cy="718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2800" dirty="0">
              <a:solidFill>
                <a:srgbClr val="00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BF427609-4CB1-4B3A-B693-4BCE846008EF}"/>
              </a:ext>
            </a:extLst>
          </p:cNvPr>
          <p:cNvSpPr txBox="1">
            <a:spLocks/>
          </p:cNvSpPr>
          <p:nvPr/>
        </p:nvSpPr>
        <p:spPr>
          <a:xfrm>
            <a:off x="1524000" y="3776133"/>
            <a:ext cx="9144000" cy="9453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  <a:sym typeface="Wingdings" panose="05000000000000000000" pitchFamily="2" charset="2"/>
              </a:rPr>
              <a:t>¿</a:t>
            </a:r>
            <a:r>
              <a:rPr lang="es-ES" sz="2800" dirty="0" err="1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  <a:sym typeface="Wingdings" panose="05000000000000000000" pitchFamily="2" charset="2"/>
              </a:rPr>
              <a:t>Mín</a:t>
            </a:r>
            <a:r>
              <a:rPr lang="es-ES" sz="28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  <a:sym typeface="Wingdings" panose="05000000000000000000" pitchFamily="2" charset="2"/>
              </a:rPr>
              <a:t> 1?</a:t>
            </a:r>
          </a:p>
          <a:p>
            <a:r>
              <a:rPr lang="es-ES" sz="28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¿</a:t>
            </a:r>
            <a:r>
              <a:rPr lang="es-ES" sz="2800" dirty="0" err="1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Máx</a:t>
            </a:r>
            <a:r>
              <a:rPr lang="es-ES" sz="28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 6?</a:t>
            </a:r>
            <a:endParaRPr lang="es-ES" sz="2800" dirty="0">
              <a:solidFill>
                <a:srgbClr val="00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 panose="020B0509030403020204" pitchFamily="49" charset="0"/>
              <a:ea typeface="Source Code Pro" panose="020B0509030403020204" pitchFamily="49" charset="0"/>
              <a:sym typeface="Wingdings" panose="05000000000000000000" pitchFamily="2" charset="2"/>
            </a:endParaRPr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D500F4BB-3715-4C83-AF7D-3D80CDDBAD44}"/>
              </a:ext>
            </a:extLst>
          </p:cNvPr>
          <p:cNvSpPr txBox="1">
            <a:spLocks/>
          </p:cNvSpPr>
          <p:nvPr/>
        </p:nvSpPr>
        <p:spPr>
          <a:xfrm>
            <a:off x="1518144" y="785447"/>
            <a:ext cx="9144000" cy="1014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¿Cuánto tarda mi equipo en realizar 30 historias de usuario?</a:t>
            </a:r>
            <a:endParaRPr lang="es-ES" sz="3200" i="1" dirty="0">
              <a:solidFill>
                <a:srgbClr val="00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0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996D398-A8FC-408C-9E39-1609A71EE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1643"/>
            <a:ext cx="9144000" cy="1258626"/>
          </a:xfrm>
        </p:spPr>
        <p:txBody>
          <a:bodyPr>
            <a:noAutofit/>
          </a:bodyPr>
          <a:lstStyle/>
          <a:p>
            <a:r>
              <a:rPr lang="es-ES" sz="28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Montecarlo es un algoritmo matemático que toma todos estos parámetros y los ejecuta miles de veces.</a:t>
            </a:r>
            <a:endParaRPr lang="es-ES" sz="2800" i="1" dirty="0">
              <a:solidFill>
                <a:srgbClr val="00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164BC422-BE2C-47A9-A91C-69DD51419C31}"/>
              </a:ext>
            </a:extLst>
          </p:cNvPr>
          <p:cNvSpPr txBox="1">
            <a:spLocks/>
          </p:cNvSpPr>
          <p:nvPr/>
        </p:nvSpPr>
        <p:spPr>
          <a:xfrm>
            <a:off x="1524000" y="3172058"/>
            <a:ext cx="9144000" cy="718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2800" dirty="0">
              <a:solidFill>
                <a:srgbClr val="00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090169D0-C930-4DC3-B5BA-E5DB79561707}"/>
              </a:ext>
            </a:extLst>
          </p:cNvPr>
          <p:cNvSpPr txBox="1">
            <a:spLocks/>
          </p:cNvSpPr>
          <p:nvPr/>
        </p:nvSpPr>
        <p:spPr>
          <a:xfrm>
            <a:off x="1524000" y="2664703"/>
            <a:ext cx="9144000" cy="1014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Creamos una fórmula matemática que modele cómo funciona nuestro equipo</a:t>
            </a:r>
            <a:endParaRPr lang="es-ES" sz="2800" i="1" dirty="0">
              <a:solidFill>
                <a:srgbClr val="00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A2B95921-464E-45F2-A629-3BCE9AD6FCDC}"/>
              </a:ext>
            </a:extLst>
          </p:cNvPr>
          <p:cNvSpPr txBox="1">
            <a:spLocks/>
          </p:cNvSpPr>
          <p:nvPr/>
        </p:nvSpPr>
        <p:spPr>
          <a:xfrm>
            <a:off x="1524000" y="4146539"/>
            <a:ext cx="9144000" cy="129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Estamos convirtiendo algo que es no determinista en una fórmula matemática que es determinista.</a:t>
            </a:r>
            <a:endParaRPr lang="es-ES" sz="2800" i="1" dirty="0">
              <a:solidFill>
                <a:srgbClr val="00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49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164BC422-BE2C-47A9-A91C-69DD51419C31}"/>
              </a:ext>
            </a:extLst>
          </p:cNvPr>
          <p:cNvSpPr txBox="1">
            <a:spLocks/>
          </p:cNvSpPr>
          <p:nvPr/>
        </p:nvSpPr>
        <p:spPr>
          <a:xfrm>
            <a:off x="1524000" y="3488581"/>
            <a:ext cx="9144000" cy="718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2800" dirty="0">
              <a:solidFill>
                <a:srgbClr val="00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3" name="Título 3">
            <a:extLst>
              <a:ext uri="{FF2B5EF4-FFF2-40B4-BE49-F238E27FC236}">
                <a16:creationId xmlns:a16="http://schemas.microsoft.com/office/drawing/2014/main" id="{58FC5F80-5865-42B7-9A7F-8D6D97FE4852}"/>
              </a:ext>
            </a:extLst>
          </p:cNvPr>
          <p:cNvSpPr txBox="1">
            <a:spLocks/>
          </p:cNvSpPr>
          <p:nvPr/>
        </p:nvSpPr>
        <p:spPr>
          <a:xfrm>
            <a:off x="1316893" y="2265810"/>
            <a:ext cx="9144000" cy="603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i="1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ENTRAN COSAS</a:t>
            </a:r>
          </a:p>
        </p:txBody>
      </p:sp>
      <p:sp>
        <p:nvSpPr>
          <p:cNvPr id="14" name="Título 3">
            <a:extLst>
              <a:ext uri="{FF2B5EF4-FFF2-40B4-BE49-F238E27FC236}">
                <a16:creationId xmlns:a16="http://schemas.microsoft.com/office/drawing/2014/main" id="{9CE751A5-4F54-40B2-B49F-1934E4C7FA33}"/>
              </a:ext>
            </a:extLst>
          </p:cNvPr>
          <p:cNvSpPr txBox="1">
            <a:spLocks/>
          </p:cNvSpPr>
          <p:nvPr/>
        </p:nvSpPr>
        <p:spPr>
          <a:xfrm>
            <a:off x="1319827" y="2980919"/>
            <a:ext cx="9144000" cy="603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i="1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SE HACEN COSAS</a:t>
            </a:r>
          </a:p>
        </p:txBody>
      </p:sp>
      <p:sp>
        <p:nvSpPr>
          <p:cNvPr id="15" name="Título 3">
            <a:extLst>
              <a:ext uri="{FF2B5EF4-FFF2-40B4-BE49-F238E27FC236}">
                <a16:creationId xmlns:a16="http://schemas.microsoft.com/office/drawing/2014/main" id="{88CE907A-E81F-420A-9D19-0E43A4C9B699}"/>
              </a:ext>
            </a:extLst>
          </p:cNvPr>
          <p:cNvSpPr txBox="1">
            <a:spLocks/>
          </p:cNvSpPr>
          <p:nvPr/>
        </p:nvSpPr>
        <p:spPr>
          <a:xfrm>
            <a:off x="1305174" y="3757574"/>
            <a:ext cx="9144000" cy="603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i="1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SALEN COSAS</a:t>
            </a:r>
          </a:p>
        </p:txBody>
      </p:sp>
    </p:spTree>
    <p:extLst>
      <p:ext uri="{BB962C8B-B14F-4D97-AF65-F5344CB8AC3E}">
        <p14:creationId xmlns:p14="http://schemas.microsoft.com/office/powerpoint/2010/main" val="125074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164BC422-BE2C-47A9-A91C-69DD51419C31}"/>
              </a:ext>
            </a:extLst>
          </p:cNvPr>
          <p:cNvSpPr txBox="1">
            <a:spLocks/>
          </p:cNvSpPr>
          <p:nvPr/>
        </p:nvSpPr>
        <p:spPr>
          <a:xfrm>
            <a:off x="1524000" y="3488581"/>
            <a:ext cx="9144000" cy="718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2800" dirty="0">
              <a:solidFill>
                <a:srgbClr val="00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FF224EB-2329-4712-B7C5-12099879A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4008"/>
            <a:ext cx="12192000" cy="812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80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F957653-D235-4A72-9013-67898377B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26" y="0"/>
            <a:ext cx="914714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B6F9332-F77A-4CBA-AD1B-C05F10201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7302" y="240194"/>
            <a:ext cx="3225825" cy="1196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D8C26C0-9DE4-46A0-8310-1088D9FE3C44}"/>
              </a:ext>
            </a:extLst>
          </p:cNvPr>
          <p:cNvSpPr txBox="1"/>
          <p:nvPr/>
        </p:nvSpPr>
        <p:spPr>
          <a:xfrm>
            <a:off x="186267" y="6290733"/>
            <a:ext cx="184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©Pablo Domingo</a:t>
            </a:r>
          </a:p>
        </p:txBody>
      </p:sp>
    </p:spTree>
    <p:extLst>
      <p:ext uri="{BB962C8B-B14F-4D97-AF65-F5344CB8AC3E}">
        <p14:creationId xmlns:p14="http://schemas.microsoft.com/office/powerpoint/2010/main" val="3012874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5109C53-0F67-45DA-A781-F723E041E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26" y="0"/>
            <a:ext cx="914714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B6F9332-F77A-4CBA-AD1B-C05F10201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302" y="240194"/>
            <a:ext cx="3225825" cy="1196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5E4CB02-EA23-4C01-85E0-3FF980C45D6A}"/>
              </a:ext>
            </a:extLst>
          </p:cNvPr>
          <p:cNvSpPr txBox="1"/>
          <p:nvPr/>
        </p:nvSpPr>
        <p:spPr>
          <a:xfrm>
            <a:off x="186267" y="6290733"/>
            <a:ext cx="184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©Pablo Domingo</a:t>
            </a:r>
          </a:p>
        </p:txBody>
      </p:sp>
    </p:spTree>
    <p:extLst>
      <p:ext uri="{BB962C8B-B14F-4D97-AF65-F5344CB8AC3E}">
        <p14:creationId xmlns:p14="http://schemas.microsoft.com/office/powerpoint/2010/main" val="2236549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CABD686-EE66-465C-B63E-D60C4B8C8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26" y="0"/>
            <a:ext cx="914714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B6F9332-F77A-4CBA-AD1B-C05F10201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302" y="240194"/>
            <a:ext cx="3225825" cy="1196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74F9A30-9608-4AC8-BF84-78281D8D310A}"/>
              </a:ext>
            </a:extLst>
          </p:cNvPr>
          <p:cNvSpPr txBox="1"/>
          <p:nvPr/>
        </p:nvSpPr>
        <p:spPr>
          <a:xfrm>
            <a:off x="186267" y="6290733"/>
            <a:ext cx="184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©Pablo Domingo</a:t>
            </a:r>
          </a:p>
        </p:txBody>
      </p:sp>
    </p:spTree>
    <p:extLst>
      <p:ext uri="{BB962C8B-B14F-4D97-AF65-F5344CB8AC3E}">
        <p14:creationId xmlns:p14="http://schemas.microsoft.com/office/powerpoint/2010/main" val="747985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164BC422-BE2C-47A9-A91C-69DD51419C31}"/>
              </a:ext>
            </a:extLst>
          </p:cNvPr>
          <p:cNvSpPr txBox="1">
            <a:spLocks/>
          </p:cNvSpPr>
          <p:nvPr/>
        </p:nvSpPr>
        <p:spPr>
          <a:xfrm>
            <a:off x="1524000" y="3488581"/>
            <a:ext cx="9144000" cy="718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2800" dirty="0">
              <a:solidFill>
                <a:srgbClr val="00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Título 3">
            <a:extLst>
              <a:ext uri="{FF2B5EF4-FFF2-40B4-BE49-F238E27FC236}">
                <a16:creationId xmlns:a16="http://schemas.microsoft.com/office/drawing/2014/main" id="{0A189D23-6ADA-4B84-B2D7-1AEBA51D6CA6}"/>
              </a:ext>
            </a:extLst>
          </p:cNvPr>
          <p:cNvSpPr txBox="1">
            <a:spLocks/>
          </p:cNvSpPr>
          <p:nvPr/>
        </p:nvSpPr>
        <p:spPr>
          <a:xfrm>
            <a:off x="1359877" y="2479431"/>
            <a:ext cx="9144000" cy="8899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i="1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Simulación Montecarlo</a:t>
            </a:r>
          </a:p>
        </p:txBody>
      </p:sp>
    </p:spTree>
    <p:extLst>
      <p:ext uri="{BB962C8B-B14F-4D97-AF65-F5344CB8AC3E}">
        <p14:creationId xmlns:p14="http://schemas.microsoft.com/office/powerpoint/2010/main" val="3680716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164BC422-BE2C-47A9-A91C-69DD51419C31}"/>
              </a:ext>
            </a:extLst>
          </p:cNvPr>
          <p:cNvSpPr txBox="1">
            <a:spLocks/>
          </p:cNvSpPr>
          <p:nvPr/>
        </p:nvSpPr>
        <p:spPr>
          <a:xfrm>
            <a:off x="1524000" y="3488581"/>
            <a:ext cx="9144000" cy="718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2800" dirty="0">
              <a:solidFill>
                <a:srgbClr val="00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Título 3">
            <a:extLst>
              <a:ext uri="{FF2B5EF4-FFF2-40B4-BE49-F238E27FC236}">
                <a16:creationId xmlns:a16="http://schemas.microsoft.com/office/drawing/2014/main" id="{0A189D23-6ADA-4B84-B2D7-1AEBA51D6CA6}"/>
              </a:ext>
            </a:extLst>
          </p:cNvPr>
          <p:cNvSpPr txBox="1">
            <a:spLocks/>
          </p:cNvSpPr>
          <p:nvPr/>
        </p:nvSpPr>
        <p:spPr>
          <a:xfrm>
            <a:off x="1034562" y="483577"/>
            <a:ext cx="9144000" cy="8899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Modelado de diversos factores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267BE0E-FABF-4322-8082-521BAAE8930D}"/>
              </a:ext>
            </a:extLst>
          </p:cNvPr>
          <p:cNvSpPr txBox="1">
            <a:spLocks/>
          </p:cNvSpPr>
          <p:nvPr/>
        </p:nvSpPr>
        <p:spPr>
          <a:xfrm>
            <a:off x="1034562" y="1461488"/>
            <a:ext cx="9144000" cy="8899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¿Retrabajo?</a:t>
            </a:r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3EDE3C70-F06D-49DB-82A0-1E6FE244591D}"/>
              </a:ext>
            </a:extLst>
          </p:cNvPr>
          <p:cNvSpPr txBox="1">
            <a:spLocks/>
          </p:cNvSpPr>
          <p:nvPr/>
        </p:nvSpPr>
        <p:spPr>
          <a:xfrm>
            <a:off x="1034562" y="2650413"/>
            <a:ext cx="9144000" cy="8899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Por ejemplo, cada 2 semanas perdemos entre 1 y 3 historias de usuario</a:t>
            </a:r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6D865680-2427-4405-A1D3-6B84C5D041B4}"/>
              </a:ext>
            </a:extLst>
          </p:cNvPr>
          <p:cNvSpPr txBox="1">
            <a:spLocks/>
          </p:cNvSpPr>
          <p:nvPr/>
        </p:nvSpPr>
        <p:spPr>
          <a:xfrm>
            <a:off x="1037492" y="3798280"/>
            <a:ext cx="9144000" cy="6311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¿Bloqueos?</a:t>
            </a:r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30901891-3D91-42CB-BAB4-A0882E5A1C08}"/>
              </a:ext>
            </a:extLst>
          </p:cNvPr>
          <p:cNvSpPr txBox="1">
            <a:spLocks/>
          </p:cNvSpPr>
          <p:nvPr/>
        </p:nvSpPr>
        <p:spPr>
          <a:xfrm>
            <a:off x="1034562" y="4677506"/>
            <a:ext cx="9144000" cy="8899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Por ejemplo, cada 5 semanas perdemos 1 semana de bloqueo</a:t>
            </a:r>
          </a:p>
        </p:txBody>
      </p:sp>
    </p:spTree>
    <p:extLst>
      <p:ext uri="{BB962C8B-B14F-4D97-AF65-F5344CB8AC3E}">
        <p14:creationId xmlns:p14="http://schemas.microsoft.com/office/powerpoint/2010/main" val="116689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996D398-A8FC-408C-9E39-1609A71EE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0321"/>
            <a:ext cx="9144000" cy="1208598"/>
          </a:xfrm>
        </p:spPr>
        <p:txBody>
          <a:bodyPr>
            <a:noAutofit/>
          </a:bodyPr>
          <a:lstStyle/>
          <a:p>
            <a:r>
              <a:rPr lang="es-ES" sz="54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¿Esto para cuándo va a estar?</a:t>
            </a:r>
          </a:p>
        </p:txBody>
      </p:sp>
    </p:spTree>
    <p:extLst>
      <p:ext uri="{BB962C8B-B14F-4D97-AF65-F5344CB8AC3E}">
        <p14:creationId xmlns:p14="http://schemas.microsoft.com/office/powerpoint/2010/main" val="1965388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164BC422-BE2C-47A9-A91C-69DD51419C31}"/>
              </a:ext>
            </a:extLst>
          </p:cNvPr>
          <p:cNvSpPr txBox="1">
            <a:spLocks/>
          </p:cNvSpPr>
          <p:nvPr/>
        </p:nvSpPr>
        <p:spPr>
          <a:xfrm>
            <a:off x="1524000" y="3488581"/>
            <a:ext cx="9144000" cy="718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2800" dirty="0">
              <a:solidFill>
                <a:srgbClr val="00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267BE0E-FABF-4322-8082-521BAAE8930D}"/>
              </a:ext>
            </a:extLst>
          </p:cNvPr>
          <p:cNvSpPr txBox="1">
            <a:spLocks/>
          </p:cNvSpPr>
          <p:nvPr/>
        </p:nvSpPr>
        <p:spPr>
          <a:xfrm>
            <a:off x="1034562" y="1725254"/>
            <a:ext cx="9144000" cy="18815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¿Este modelo es más o menos confiable que el que usamos habitualmente?</a:t>
            </a:r>
          </a:p>
        </p:txBody>
      </p:sp>
    </p:spTree>
    <p:extLst>
      <p:ext uri="{BB962C8B-B14F-4D97-AF65-F5344CB8AC3E}">
        <p14:creationId xmlns:p14="http://schemas.microsoft.com/office/powerpoint/2010/main" val="2335095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996D398-A8FC-408C-9E39-1609A71EE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2563"/>
            <a:ext cx="9144000" cy="1685677"/>
          </a:xfrm>
        </p:spPr>
        <p:txBody>
          <a:bodyPr>
            <a:noAutofit/>
          </a:bodyPr>
          <a:lstStyle/>
          <a:p>
            <a:r>
              <a:rPr lang="es-ES" sz="28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¿Cuánto costó la película “La guerra de las Galaxias”, de 1977?</a:t>
            </a:r>
            <a:endParaRPr lang="es-ES" sz="2800" i="1" dirty="0">
              <a:solidFill>
                <a:srgbClr val="00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164BC422-BE2C-47A9-A91C-69DD51419C31}"/>
              </a:ext>
            </a:extLst>
          </p:cNvPr>
          <p:cNvSpPr txBox="1">
            <a:spLocks/>
          </p:cNvSpPr>
          <p:nvPr/>
        </p:nvSpPr>
        <p:spPr>
          <a:xfrm>
            <a:off x="1524000" y="3172058"/>
            <a:ext cx="9144000" cy="718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8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Pongamos un intervalo de confianza del 90%. Como hay mucha incertidumbre estoy seguro que la mayoría de los números entrarían en este rango.</a:t>
            </a:r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BF427609-4CB1-4B3A-B693-4BCE846008EF}"/>
              </a:ext>
            </a:extLst>
          </p:cNvPr>
          <p:cNvSpPr txBox="1">
            <a:spLocks/>
          </p:cNvSpPr>
          <p:nvPr/>
        </p:nvSpPr>
        <p:spPr>
          <a:xfrm>
            <a:off x="1524000" y="4193932"/>
            <a:ext cx="9144000" cy="923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  <a:sym typeface="Wingdings" panose="05000000000000000000" pitchFamily="2" charset="2"/>
              </a:rPr>
              <a:t>50.000$ &gt;</a:t>
            </a:r>
          </a:p>
          <a:p>
            <a:r>
              <a:rPr lang="es-ES" sz="28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&lt; 20.000.000$</a:t>
            </a:r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26C18C8-06E9-49AB-A14D-125F99CD66F8}"/>
              </a:ext>
            </a:extLst>
          </p:cNvPr>
          <p:cNvSpPr txBox="1">
            <a:spLocks/>
          </p:cNvSpPr>
          <p:nvPr/>
        </p:nvSpPr>
        <p:spPr>
          <a:xfrm>
            <a:off x="1526936" y="5128847"/>
            <a:ext cx="9144000" cy="923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  <a:sym typeface="Wingdings" panose="05000000000000000000" pitchFamily="2" charset="2"/>
              </a:rPr>
              <a:t>Cuanto más lo acotes más precisión</a:t>
            </a:r>
            <a:endParaRPr lang="es-ES" sz="2800" dirty="0">
              <a:solidFill>
                <a:srgbClr val="00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84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996D398-A8FC-408C-9E39-1609A71EE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867" y="1359673"/>
            <a:ext cx="10202333" cy="3586039"/>
          </a:xfrm>
        </p:spPr>
        <p:txBody>
          <a:bodyPr>
            <a:noAutofit/>
          </a:bodyPr>
          <a:lstStyle/>
          <a:p>
            <a:r>
              <a:rPr lang="es-ES" sz="54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¿Cómo lo hacemos actualmente?</a:t>
            </a:r>
            <a:br>
              <a:rPr lang="es-ES" sz="54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s-ES" sz="54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endParaRPr lang="es-ES" sz="5400" dirty="0">
              <a:solidFill>
                <a:srgbClr val="00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22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996D398-A8FC-408C-9E39-1609A71EE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867" y="1359674"/>
            <a:ext cx="10202333" cy="2687394"/>
          </a:xfrm>
        </p:spPr>
        <p:txBody>
          <a:bodyPr>
            <a:noAutofit/>
          </a:bodyPr>
          <a:lstStyle/>
          <a:p>
            <a:r>
              <a:rPr lang="es-ES" sz="54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¿No hay otra manera?</a:t>
            </a:r>
            <a:br>
              <a:rPr lang="es-ES" sz="54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endParaRPr lang="es-ES" sz="5400" dirty="0">
              <a:solidFill>
                <a:srgbClr val="00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81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996D398-A8FC-408C-9E39-1609A71EE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9674"/>
            <a:ext cx="9144000" cy="934794"/>
          </a:xfrm>
        </p:spPr>
        <p:txBody>
          <a:bodyPr>
            <a:noAutofit/>
          </a:bodyPr>
          <a:lstStyle/>
          <a:p>
            <a:r>
              <a:rPr lang="es-ES" sz="40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¿Qué es la incertidumbre?</a:t>
            </a:r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2D32ED19-6F1C-4CC1-ADD8-0AFF21D6A162}"/>
              </a:ext>
            </a:extLst>
          </p:cNvPr>
          <p:cNvSpPr txBox="1">
            <a:spLocks/>
          </p:cNvSpPr>
          <p:nvPr/>
        </p:nvSpPr>
        <p:spPr>
          <a:xfrm>
            <a:off x="1676400" y="2511137"/>
            <a:ext cx="9144000" cy="11295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8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Probabilidad de que haya más de una opción distinta.</a:t>
            </a:r>
          </a:p>
        </p:txBody>
      </p:sp>
    </p:spTree>
    <p:extLst>
      <p:ext uri="{BB962C8B-B14F-4D97-AF65-F5344CB8AC3E}">
        <p14:creationId xmlns:p14="http://schemas.microsoft.com/office/powerpoint/2010/main" val="78059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996D398-A8FC-408C-9E39-1609A71EE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9186"/>
            <a:ext cx="9144000" cy="1685677"/>
          </a:xfrm>
        </p:spPr>
        <p:txBody>
          <a:bodyPr>
            <a:noAutofit/>
          </a:bodyPr>
          <a:lstStyle/>
          <a:p>
            <a:r>
              <a:rPr lang="es-ES" sz="36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Aquí se trata de dar una probabilidad dentro de un rango</a:t>
            </a:r>
            <a:br>
              <a:rPr lang="es-ES" sz="28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endParaRPr lang="es-ES" sz="2800" i="1" dirty="0">
              <a:solidFill>
                <a:srgbClr val="00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66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996D398-A8FC-408C-9E39-1609A71EE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7653"/>
            <a:ext cx="9144000" cy="939947"/>
          </a:xfrm>
        </p:spPr>
        <p:txBody>
          <a:bodyPr>
            <a:noAutofit/>
          </a:bodyPr>
          <a:lstStyle/>
          <a:p>
            <a:r>
              <a:rPr lang="es-ES" sz="40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Distribución</a:t>
            </a:r>
            <a:r>
              <a:rPr lang="es-ES" sz="36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 de los datos</a:t>
            </a:r>
            <a:endParaRPr lang="es-ES" sz="3600" i="1" dirty="0">
              <a:solidFill>
                <a:srgbClr val="00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636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996D398-A8FC-408C-9E39-1609A71EE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1762"/>
            <a:ext cx="9144000" cy="1685677"/>
          </a:xfrm>
        </p:spPr>
        <p:txBody>
          <a:bodyPr>
            <a:noAutofit/>
          </a:bodyPr>
          <a:lstStyle/>
          <a:p>
            <a:r>
              <a:rPr lang="es-ES" sz="28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Idea:</a:t>
            </a:r>
            <a:br>
              <a:rPr lang="es-ES" sz="28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s-ES" sz="28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“Cuando estamos modelando un sistema y no tenemos ni puñetera idea de nada, podemos tirar un dado”</a:t>
            </a:r>
            <a:endParaRPr lang="es-ES" sz="2800" i="1" dirty="0">
              <a:solidFill>
                <a:srgbClr val="00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164BC422-BE2C-47A9-A91C-69DD51419C31}"/>
              </a:ext>
            </a:extLst>
          </p:cNvPr>
          <p:cNvSpPr txBox="1">
            <a:spLocks/>
          </p:cNvSpPr>
          <p:nvPr/>
        </p:nvSpPr>
        <p:spPr>
          <a:xfrm>
            <a:off x="922866" y="2640481"/>
            <a:ext cx="9821333" cy="11516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“¿Cuánto vamos a tardar en entregar este proyecto?”</a:t>
            </a:r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BF427609-4CB1-4B3A-B693-4BCE846008EF}"/>
              </a:ext>
            </a:extLst>
          </p:cNvPr>
          <p:cNvSpPr txBox="1">
            <a:spLocks/>
          </p:cNvSpPr>
          <p:nvPr/>
        </p:nvSpPr>
        <p:spPr>
          <a:xfrm>
            <a:off x="1524000" y="5017975"/>
            <a:ext cx="9144000" cy="14336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Según vayamos conociendo al equipo veremos si tenemos que tirar un dado de 6 o un dado de 20.</a:t>
            </a:r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119EE99B-E7D6-4DED-8418-B32635CE6A49}"/>
              </a:ext>
            </a:extLst>
          </p:cNvPr>
          <p:cNvSpPr txBox="1">
            <a:spLocks/>
          </p:cNvSpPr>
          <p:nvPr/>
        </p:nvSpPr>
        <p:spPr>
          <a:xfrm>
            <a:off x="1524000" y="4110995"/>
            <a:ext cx="9144000" cy="6266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“¿Cuánto retrabajo hay en el equipo?</a:t>
            </a:r>
          </a:p>
        </p:txBody>
      </p:sp>
    </p:spTree>
    <p:extLst>
      <p:ext uri="{BB962C8B-B14F-4D97-AF65-F5344CB8AC3E}">
        <p14:creationId xmlns:p14="http://schemas.microsoft.com/office/powerpoint/2010/main" val="352988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996D398-A8FC-408C-9E39-1609A71EE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5033"/>
            <a:ext cx="9144000" cy="1020870"/>
          </a:xfrm>
        </p:spPr>
        <p:txBody>
          <a:bodyPr>
            <a:noAutofit/>
          </a:bodyPr>
          <a:lstStyle/>
          <a:p>
            <a:r>
              <a:rPr lang="es-ES" sz="36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¿Estimamos o no estimamos?</a:t>
            </a:r>
            <a:endParaRPr lang="es-ES" sz="3600" i="1" dirty="0">
              <a:solidFill>
                <a:srgbClr val="00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164BC422-BE2C-47A9-A91C-69DD51419C31}"/>
              </a:ext>
            </a:extLst>
          </p:cNvPr>
          <p:cNvSpPr txBox="1">
            <a:spLocks/>
          </p:cNvSpPr>
          <p:nvPr/>
        </p:nvSpPr>
        <p:spPr>
          <a:xfrm>
            <a:off x="1524000" y="2485416"/>
            <a:ext cx="9144000" cy="718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Si tenemos datos usa los datos</a:t>
            </a:r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BF427609-4CB1-4B3A-B693-4BCE846008EF}"/>
              </a:ext>
            </a:extLst>
          </p:cNvPr>
          <p:cNvSpPr txBox="1">
            <a:spLocks/>
          </p:cNvSpPr>
          <p:nvPr/>
        </p:nvSpPr>
        <p:spPr>
          <a:xfrm>
            <a:off x="1494704" y="3229560"/>
            <a:ext cx="9144000" cy="8937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Si no tenemos datos, estima.</a:t>
            </a:r>
          </a:p>
        </p:txBody>
      </p:sp>
    </p:spTree>
    <p:extLst>
      <p:ext uri="{BB962C8B-B14F-4D97-AF65-F5344CB8AC3E}">
        <p14:creationId xmlns:p14="http://schemas.microsoft.com/office/powerpoint/2010/main" val="409142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511</Words>
  <Application>Microsoft Office PowerPoint</Application>
  <PresentationFormat>Panorámica</PresentationFormat>
  <Paragraphs>73</Paragraphs>
  <Slides>21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Source Code Pro</vt:lpstr>
      <vt:lpstr>Wingdings</vt:lpstr>
      <vt:lpstr>Tema de Office</vt:lpstr>
      <vt:lpstr>Café Montecarlo</vt:lpstr>
      <vt:lpstr>¿Esto para cuándo va a estar?</vt:lpstr>
      <vt:lpstr>¿Cómo lo hacemos actualmente?  </vt:lpstr>
      <vt:lpstr>¿No hay otra manera? </vt:lpstr>
      <vt:lpstr>¿Qué es la incertidumbre?</vt:lpstr>
      <vt:lpstr>Aquí se trata de dar una probabilidad dentro de un rango </vt:lpstr>
      <vt:lpstr>Distribución de los datos</vt:lpstr>
      <vt:lpstr>Idea: “Cuando estamos modelando un sistema y no tenemos ni puñetera idea de nada, podemos tirar un dado”</vt:lpstr>
      <vt:lpstr>¿Estimamos o no estimamos?</vt:lpstr>
      <vt:lpstr>¿Cómo se estima?</vt:lpstr>
      <vt:lpstr>¿Cuántas historias de usuario puede hacer mi equipo en una semana?</vt:lpstr>
      <vt:lpstr>Montecarlo es un algoritmo matemático que toma todos estos parámetros y los ejecuta miles de veces.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¿Cuánto costó la película “La guerra de las Galaxias”, de 1977?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Steiner</dc:creator>
  <cp:lastModifiedBy>Steiner</cp:lastModifiedBy>
  <cp:revision>35</cp:revision>
  <dcterms:created xsi:type="dcterms:W3CDTF">2018-06-09T16:33:58Z</dcterms:created>
  <dcterms:modified xsi:type="dcterms:W3CDTF">2018-06-11T21:06:28Z</dcterms:modified>
</cp:coreProperties>
</file>