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59" r:id="rId2"/>
    <p:sldId id="257" r:id="rId3"/>
    <p:sldId id="265" r:id="rId4"/>
    <p:sldId id="261" r:id="rId5"/>
    <p:sldId id="262" r:id="rId6"/>
    <p:sldId id="263" r:id="rId7"/>
    <p:sldId id="264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76AE6-4976-427E-BC5B-2708ABF643E5}" type="datetimeFigureOut">
              <a:rPr lang="en-US" smtClean="0"/>
              <a:t>12/09/2020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F09CF-1417-4B8E-B831-2FFCC9CD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3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4C9F-0AD1-45B9-A48D-5154FB0AC437}" type="datetime1">
              <a:rPr lang="en-US" smtClean="0"/>
              <a:t>12/09/2020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5030-77EA-42C8-BA91-79E762D4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7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DAB3-9CD4-4B34-8C98-C31C8E4E66E0}" type="datetime1">
              <a:rPr lang="en-US" smtClean="0"/>
              <a:t>12/09/2020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5030-77EA-42C8-BA91-79E762D4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9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181B-548C-4F40-ABD6-059030FC84A7}" type="datetime1">
              <a:rPr lang="en-US" smtClean="0"/>
              <a:t>12/09/2020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5030-77EA-42C8-BA91-79E762D4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8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80A6-1937-4D38-82B9-F7F9397FDE69}" type="datetime1">
              <a:rPr lang="en-US" smtClean="0"/>
              <a:t>12/09/2020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5030-77EA-42C8-BA91-79E762D4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E16A-2A3F-4C99-854D-9A252F603046}" type="datetime1">
              <a:rPr lang="en-US" smtClean="0"/>
              <a:t>12/09/2020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5030-77EA-42C8-BA91-79E762D4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4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29B8-9C05-4A53-AF38-3BEC001FADFD}" type="datetime1">
              <a:rPr lang="en-US" smtClean="0"/>
              <a:t>12/09/2020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5030-77EA-42C8-BA91-79E762D4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3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20C8-BA31-4F52-B830-C423BAA7A8BB}" type="datetime1">
              <a:rPr lang="en-US" smtClean="0"/>
              <a:t>12/09/2020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Coursera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5030-77EA-42C8-BA91-79E762D4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059A-B2D0-4270-BFE7-860A9B7C216E}" type="datetime1">
              <a:rPr lang="en-US" smtClean="0"/>
              <a:t>12/09/2020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5030-77EA-42C8-BA91-79E762D4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886B-2E72-42A3-BFD7-CC4A78744FD5}" type="datetime1">
              <a:rPr lang="en-US" smtClean="0"/>
              <a:t>12/09/2020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5030-77EA-42C8-BA91-79E762D4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9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D027-9D9B-4DE3-A393-700BCB835A72}" type="datetime1">
              <a:rPr lang="en-US" smtClean="0"/>
              <a:t>12/09/2020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5030-77EA-42C8-BA91-79E762D4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8908-FFDD-4917-9AD1-66676081051B}" type="datetime1">
              <a:rPr lang="en-US" smtClean="0"/>
              <a:t>12/09/2020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5030-77EA-42C8-BA91-79E762D4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2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02173-3C43-425D-A77E-01A164E72DAD}" type="datetime1">
              <a:rPr lang="en-US" smtClean="0"/>
              <a:t>12/09/2020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Coursera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45030-77EA-42C8-BA91-79E762D4F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3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6863959" y="2790556"/>
            <a:ext cx="3813419" cy="92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lvl1pPr algn="l" defTabSz="575873" rtl="0" eaLnBrk="1" latinLnBrk="0" hangingPunct="1">
              <a:spcBef>
                <a:spcPct val="0"/>
              </a:spcBef>
              <a:buNone/>
              <a:defRPr lang="en-US" sz="1800" b="1" kern="1200" spc="0" baseline="0">
                <a:solidFill>
                  <a:schemeClr val="bg2"/>
                </a:solidFill>
                <a:effectLst/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ZA" sz="2800" dirty="0">
                <a:solidFill>
                  <a:srgbClr val="0075C9"/>
                </a:solidFill>
              </a:rPr>
              <a:t>Car Accident Severity </a:t>
            </a:r>
            <a:r>
              <a:rPr lang="en-ZA" sz="2800" dirty="0" smtClean="0">
                <a:solidFill>
                  <a:srgbClr val="0075C9"/>
                </a:solidFill>
              </a:rPr>
              <a:t>Presentation</a:t>
            </a:r>
            <a:endParaRPr kumimoji="0" lang="en-ZA" sz="2800" b="1" i="0" u="none" strike="noStrike" kern="1200" cap="none" spc="0" normalizeH="0" baseline="0" noProof="0" dirty="0">
              <a:ln>
                <a:noFill/>
              </a:ln>
              <a:solidFill>
                <a:srgbClr val="0075C9"/>
              </a:solidFill>
              <a:effectLst/>
              <a:uLnTx/>
              <a:uFillTx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341083" y="3505113"/>
            <a:ext cx="3095336" cy="1715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lvl1pPr algn="l" defTabSz="575873" rtl="0" eaLnBrk="1" latinLnBrk="0" hangingPunct="1">
              <a:spcBef>
                <a:spcPct val="0"/>
              </a:spcBef>
              <a:buNone/>
              <a:defRPr lang="en-US" sz="1800" b="1" kern="1200" spc="0" baseline="0">
                <a:solidFill>
                  <a:schemeClr val="bg2"/>
                </a:solidFill>
                <a:effectLst/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57587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Captone</a:t>
            </a:r>
            <a:r>
              <a:rPr kumimoji="0" lang="en-ZA" sz="2400" b="1" i="0" u="none" strike="noStrike" kern="1200" cap="none" spc="0" normalizeH="0" noProof="0" dirty="0" smtClean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 Project</a:t>
            </a:r>
            <a:endParaRPr kumimoji="0" lang="en-ZA" sz="2400" b="1" i="0" u="none" strike="noStrike" kern="1200" cap="none" spc="0" normalizeH="0" baseline="0" noProof="0" dirty="0">
              <a:ln>
                <a:noFill/>
              </a:ln>
              <a:solidFill>
                <a:srgbClr val="0075C9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00801" y="2181621"/>
            <a:ext cx="0" cy="3121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1376700" y="2334021"/>
            <a:ext cx="3095336" cy="1715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>
            <a:lvl1pPr algn="l" defTabSz="575873" rtl="0" eaLnBrk="1" latinLnBrk="0" hangingPunct="1">
              <a:spcBef>
                <a:spcPct val="0"/>
              </a:spcBef>
              <a:buNone/>
              <a:defRPr lang="en-US" sz="1800" b="1" kern="1200" spc="0" baseline="0">
                <a:solidFill>
                  <a:schemeClr val="bg2"/>
                </a:solidFill>
                <a:effectLst/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57587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5C9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Coursera</a:t>
            </a:r>
            <a:endParaRPr kumimoji="0" lang="en-ZA" sz="4800" b="1" i="0" u="none" strike="noStrike" kern="1200" cap="none" spc="0" normalizeH="0" baseline="0" noProof="0" dirty="0">
              <a:ln>
                <a:noFill/>
              </a:ln>
              <a:solidFill>
                <a:srgbClr val="0075C9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3" name="Text Placeholder 4"/>
          <p:cNvSpPr txBox="1">
            <a:spLocks/>
          </p:cNvSpPr>
          <p:nvPr/>
        </p:nvSpPr>
        <p:spPr>
          <a:xfrm>
            <a:off x="6991198" y="4049151"/>
            <a:ext cx="3095336" cy="195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000" smtClean="0"/>
              <a:t>Mighty Hlungwane</a:t>
            </a:r>
            <a:endParaRPr lang="en-ZA" sz="20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893148" y="6314147"/>
            <a:ext cx="4114800" cy="365125"/>
          </a:xfrm>
        </p:spPr>
        <p:txBody>
          <a:bodyPr/>
          <a:lstStyle/>
          <a:p>
            <a:r>
              <a:rPr lang="en-US" sz="1400" dirty="0" smtClean="0">
                <a:solidFill>
                  <a:srgbClr val="0070C0"/>
                </a:solidFill>
              </a:rPr>
              <a:t>Coursera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Introduction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 smtClean="0"/>
              <a:t>We will be using Machine Learning algorithms to predict the severity of car accidents in Seattle from 2004 to 2020 with certain conditions concerning the environment – </a:t>
            </a:r>
            <a:r>
              <a:rPr lang="en-US" dirty="0" smtClean="0">
                <a:solidFill>
                  <a:srgbClr val="1F1F1F"/>
                </a:solidFill>
              </a:rPr>
              <a:t>Speeding, Driving Under </a:t>
            </a:r>
            <a:r>
              <a:rPr lang="en-US" dirty="0">
                <a:solidFill>
                  <a:srgbClr val="1F1F1F"/>
                </a:solidFill>
              </a:rPr>
              <a:t>Influence (</a:t>
            </a:r>
            <a:r>
              <a:rPr lang="en-US" dirty="0" smtClean="0">
                <a:solidFill>
                  <a:srgbClr val="1F1F1F"/>
                </a:solidFill>
              </a:rPr>
              <a:t>DUI)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1F1F1F"/>
                </a:solidFill>
              </a:rPr>
              <a:t>In-attention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1F1F1F"/>
                </a:solidFill>
              </a:rPr>
              <a:t>Hitting </a:t>
            </a:r>
            <a:r>
              <a:rPr lang="en-US" dirty="0">
                <a:solidFill>
                  <a:srgbClr val="1F1F1F"/>
                </a:solidFill>
              </a:rPr>
              <a:t>a parked </a:t>
            </a:r>
            <a:r>
              <a:rPr lang="en-US" dirty="0" smtClean="0">
                <a:solidFill>
                  <a:srgbClr val="1F1F1F"/>
                </a:solidFill>
              </a:rPr>
              <a:t>car</a:t>
            </a:r>
            <a:r>
              <a:rPr lang="en-US" dirty="0" smtClean="0"/>
              <a:t>, etc.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Objective of this Presentation: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 smtClean="0"/>
              <a:t>To assess the </a:t>
            </a:r>
            <a:r>
              <a:rPr lang="en-IN" dirty="0"/>
              <a:t>risk of accidents and </a:t>
            </a:r>
            <a:r>
              <a:rPr lang="en-IN" dirty="0" smtClean="0"/>
              <a:t>provide advise on how to avoid such accidents in the future.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7200" y="6311900"/>
            <a:ext cx="4114800" cy="365125"/>
          </a:xfrm>
        </p:spPr>
        <p:txBody>
          <a:bodyPr/>
          <a:lstStyle/>
          <a:p>
            <a:r>
              <a:rPr lang="en-US" sz="1400" dirty="0" smtClean="0">
                <a:solidFill>
                  <a:srgbClr val="0070C0"/>
                </a:solidFill>
              </a:rPr>
              <a:t>Coursera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Number of Accidents and The results of the Collision From 2004-2020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5.png" descr="C:\Users\rochisman.datta\Desktop\IBM D\IBM Capstone\Count_Year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690688"/>
            <a:ext cx="5956495" cy="4794518"/>
          </a:xfrm>
          <a:prstGeom prst="rect">
            <a:avLst/>
          </a:prstGeom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794695" y="1690688"/>
            <a:ext cx="4318781" cy="3851983"/>
          </a:xfrm>
          <a:prstGeom prst="rect">
            <a:avLst/>
          </a:prstGeom>
          <a:noFill/>
          <a:ln w="9144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5"/>
              </a:spcBef>
              <a:spcAft>
                <a:spcPts val="0"/>
              </a:spcAft>
            </a:pPr>
            <a:r>
              <a:rPr lang="en-US" sz="11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2075" marR="177165" algn="just">
              <a:lnSpc>
                <a:spcPct val="107000"/>
              </a:lnSpc>
              <a:spcAft>
                <a:spcPts val="0"/>
              </a:spcAft>
              <a:tabLst>
                <a:tab pos="231140" algn="l"/>
              </a:tabLst>
            </a:pPr>
            <a:endParaRPr lang="en-US" sz="1100" dirty="0" smtClean="0">
              <a:effectLst/>
              <a:latin typeface="Carlito"/>
              <a:ea typeface="Arial" panose="020B0604020202020204" pitchFamily="34" charset="0"/>
            </a:endParaRPr>
          </a:p>
          <a:p>
            <a:pPr marL="92075" marR="177165" algn="just">
              <a:lnSpc>
                <a:spcPct val="107000"/>
              </a:lnSpc>
              <a:spcAft>
                <a:spcPts val="0"/>
              </a:spcAft>
              <a:tabLst>
                <a:tab pos="231140" algn="l"/>
              </a:tabLst>
            </a:pPr>
            <a:endParaRPr lang="en-US" sz="1100" dirty="0">
              <a:latin typeface="Carlito"/>
              <a:ea typeface="Arial" panose="020B0604020202020204" pitchFamily="34" charset="0"/>
            </a:endParaRPr>
          </a:p>
          <a:p>
            <a:pPr marL="92075" marR="177165" algn="just">
              <a:lnSpc>
                <a:spcPct val="107000"/>
              </a:lnSpc>
              <a:spcAft>
                <a:spcPts val="0"/>
              </a:spcAft>
              <a:tabLst>
                <a:tab pos="231140" algn="l"/>
              </a:tabLst>
            </a:pPr>
            <a:endParaRPr lang="en-US" sz="1100" dirty="0" smtClean="0">
              <a:effectLst/>
              <a:latin typeface="Carlito"/>
              <a:ea typeface="Arial" panose="020B0604020202020204" pitchFamily="34" charset="0"/>
            </a:endParaRPr>
          </a:p>
          <a:p>
            <a:pPr marL="92075" marR="177165" algn="just">
              <a:lnSpc>
                <a:spcPct val="107000"/>
              </a:lnSpc>
              <a:spcAft>
                <a:spcPts val="0"/>
              </a:spcAft>
              <a:tabLst>
                <a:tab pos="231140" algn="l"/>
              </a:tabLst>
            </a:pPr>
            <a:endParaRPr lang="en-US" dirty="0" smtClean="0">
              <a:effectLst/>
              <a:latin typeface="Carlito"/>
              <a:ea typeface="Arial" panose="020B0604020202020204" pitchFamily="34" charset="0"/>
            </a:endParaRPr>
          </a:p>
          <a:p>
            <a:pPr marL="92075" marR="177165" algn="just">
              <a:lnSpc>
                <a:spcPct val="107000"/>
              </a:lnSpc>
              <a:spcAft>
                <a:spcPts val="0"/>
              </a:spcAft>
              <a:tabLst>
                <a:tab pos="231140" algn="l"/>
              </a:tabLst>
            </a:pPr>
            <a:r>
              <a:rPr lang="en-US" dirty="0" smtClean="0">
                <a:effectLst/>
                <a:latin typeface="Carlito"/>
                <a:ea typeface="Arial" panose="020B0604020202020204" pitchFamily="34" charset="0"/>
              </a:rPr>
              <a:t>a) The </a:t>
            </a:r>
            <a:r>
              <a:rPr lang="en-US" dirty="0">
                <a:effectLst/>
                <a:latin typeface="Carlito"/>
                <a:ea typeface="Arial" panose="020B0604020202020204" pitchFamily="34" charset="0"/>
              </a:rPr>
              <a:t>Number of accidents in </a:t>
            </a:r>
            <a:r>
              <a:rPr lang="en-US" spc="-15" dirty="0">
                <a:effectLst/>
                <a:latin typeface="Carlito"/>
                <a:ea typeface="Arial" panose="020B0604020202020204" pitchFamily="34" charset="0"/>
              </a:rPr>
              <a:t>both </a:t>
            </a:r>
            <a:r>
              <a:rPr lang="en-US" dirty="0">
                <a:effectLst/>
                <a:latin typeface="Carlito"/>
                <a:ea typeface="Arial" panose="020B0604020202020204" pitchFamily="34" charset="0"/>
              </a:rPr>
              <a:t>the Severity classes have been decreasing over </a:t>
            </a:r>
            <a:r>
              <a:rPr lang="en-US" dirty="0" smtClean="0">
                <a:effectLst/>
                <a:latin typeface="Carlito"/>
                <a:ea typeface="Arial" panose="020B0604020202020204" pitchFamily="34" charset="0"/>
              </a:rPr>
              <a:t>the</a:t>
            </a:r>
            <a:r>
              <a:rPr lang="en-US" spc="-15" dirty="0" smtClean="0">
                <a:effectLst/>
                <a:latin typeface="Carlito"/>
                <a:ea typeface="Arial" panose="020B0604020202020204" pitchFamily="34" charset="0"/>
              </a:rPr>
              <a:t> </a:t>
            </a:r>
            <a:r>
              <a:rPr lang="en-US" dirty="0" smtClean="0">
                <a:effectLst/>
                <a:latin typeface="Carlito"/>
                <a:ea typeface="Arial" panose="020B0604020202020204" pitchFamily="34" charset="0"/>
              </a:rPr>
              <a:t>years</a:t>
            </a:r>
            <a:r>
              <a:rPr lang="en-US" dirty="0">
                <a:effectLst/>
                <a:latin typeface="Carlito"/>
                <a:ea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2075" marR="88265" algn="just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tabLst>
                <a:tab pos="231140" algn="l"/>
              </a:tabLst>
            </a:pPr>
            <a:r>
              <a:rPr lang="en-US" dirty="0" smtClean="0">
                <a:effectLst/>
                <a:latin typeface="Carlito"/>
                <a:ea typeface="Arial" panose="020B0604020202020204" pitchFamily="34" charset="0"/>
              </a:rPr>
              <a:t>b) The </a:t>
            </a:r>
            <a:r>
              <a:rPr lang="en-US" dirty="0">
                <a:effectLst/>
                <a:latin typeface="Carlito"/>
                <a:ea typeface="Arial" panose="020B0604020202020204" pitchFamily="34" charset="0"/>
              </a:rPr>
              <a:t>drastic drop in 2020 is due to there being data for part of the</a:t>
            </a:r>
            <a:r>
              <a:rPr lang="en-US" spc="-45" dirty="0">
                <a:effectLst/>
                <a:latin typeface="Carlito"/>
                <a:ea typeface="Arial" panose="020B0604020202020204" pitchFamily="34" charset="0"/>
              </a:rPr>
              <a:t> </a:t>
            </a:r>
            <a:r>
              <a:rPr lang="en-US" dirty="0">
                <a:effectLst/>
                <a:latin typeface="Carlito"/>
                <a:ea typeface="Arial" panose="020B0604020202020204" pitchFamily="34" charset="0"/>
              </a:rPr>
              <a:t>year.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47538" y="6302643"/>
            <a:ext cx="4114800" cy="365125"/>
          </a:xfrm>
        </p:spPr>
        <p:txBody>
          <a:bodyPr/>
          <a:lstStyle/>
          <a:p>
            <a:r>
              <a:rPr lang="en-US" sz="1400" dirty="0" smtClean="0">
                <a:solidFill>
                  <a:srgbClr val="0070C0"/>
                </a:solidFill>
              </a:rPr>
              <a:t>Coursera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Circle indicate Areas Where </a:t>
            </a:r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ccidents </a:t>
            </a:r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aused by </a:t>
            </a:r>
            <a:r>
              <a:rPr lang="en-US" sz="4000" dirty="0" smtClean="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Speeding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3" name="image1.jpeg" descr="C:\Users\rochisman.datta\Desktop\IBM D\IBM Capstone\speed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690688"/>
            <a:ext cx="5926114" cy="490537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764314" y="1690688"/>
            <a:ext cx="5257800" cy="4905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49842" y="1985267"/>
            <a:ext cx="5086743" cy="4316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1600" dirty="0" smtClean="0"/>
              <a:t>1. Severity </a:t>
            </a:r>
            <a:r>
              <a:rPr lang="en-US" sz="1600" dirty="0"/>
              <a:t>value of 1 shown by </a:t>
            </a:r>
            <a:r>
              <a:rPr lang="en-US" sz="1600" b="1" dirty="0">
                <a:solidFill>
                  <a:srgbClr val="FF0000"/>
                </a:solidFill>
              </a:rPr>
              <a:t>RED</a:t>
            </a:r>
            <a:r>
              <a:rPr lang="en-US" sz="1600" b="1" dirty="0"/>
              <a:t> </a:t>
            </a:r>
            <a:r>
              <a:rPr lang="en-US" sz="1600" dirty="0"/>
              <a:t>circle</a:t>
            </a:r>
          </a:p>
          <a:p>
            <a:pPr lvl="0"/>
            <a:r>
              <a:rPr lang="en-US" sz="1600" dirty="0" smtClean="0"/>
              <a:t>2. Severity </a:t>
            </a:r>
            <a:r>
              <a:rPr lang="en-US" sz="1600" dirty="0"/>
              <a:t>value of 2 shown by </a:t>
            </a:r>
            <a:r>
              <a:rPr lang="en-US" sz="1600" b="1" dirty="0">
                <a:solidFill>
                  <a:srgbClr val="002060"/>
                </a:solidFill>
              </a:rPr>
              <a:t>BLUE</a:t>
            </a:r>
            <a:r>
              <a:rPr lang="en-US" sz="1600" b="1" dirty="0"/>
              <a:t> </a:t>
            </a:r>
            <a:r>
              <a:rPr lang="en-US" sz="1600" dirty="0"/>
              <a:t>circle</a:t>
            </a:r>
          </a:p>
          <a:p>
            <a:pPr lvl="0"/>
            <a:r>
              <a:rPr lang="en-US" sz="1600" dirty="0" smtClean="0"/>
              <a:t>3. Data </a:t>
            </a:r>
            <a:r>
              <a:rPr lang="en-US" sz="1600" dirty="0"/>
              <a:t>plotted is for years 2017 – 2020 for all graphs except for feature: Hitting Parked </a:t>
            </a:r>
            <a:r>
              <a:rPr lang="en-US" sz="1600" dirty="0" smtClean="0"/>
              <a:t>Car</a:t>
            </a:r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7940" y="6378228"/>
            <a:ext cx="4114800" cy="365125"/>
          </a:xfrm>
        </p:spPr>
        <p:txBody>
          <a:bodyPr/>
          <a:lstStyle/>
          <a:p>
            <a:r>
              <a:rPr lang="en-US" sz="1400" dirty="0" smtClean="0">
                <a:solidFill>
                  <a:srgbClr val="0070C0"/>
                </a:solidFill>
              </a:rPr>
              <a:t>Coursera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31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Circle indicate Areas Where Accidents Caused by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Driving Under</a:t>
            </a:r>
            <a:r>
              <a:rPr lang="en-US" spc="-10" dirty="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Influence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image2.jpeg" descr="C:\Users\rochisman.datta\Desktop\IBM D\IBM Capstone\DUI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940" y="1690689"/>
            <a:ext cx="5779672" cy="496333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617873" y="1690688"/>
            <a:ext cx="4784187" cy="516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1600" dirty="0" smtClean="0"/>
              <a:t>1. Severity </a:t>
            </a:r>
            <a:r>
              <a:rPr lang="en-US" sz="1600" dirty="0"/>
              <a:t>value of 1 shown by </a:t>
            </a:r>
            <a:r>
              <a:rPr lang="en-US" sz="1600" b="1" dirty="0">
                <a:solidFill>
                  <a:srgbClr val="FF0000"/>
                </a:solidFill>
              </a:rPr>
              <a:t>RED</a:t>
            </a:r>
            <a:r>
              <a:rPr lang="en-US" sz="1600" b="1" dirty="0"/>
              <a:t> </a:t>
            </a:r>
            <a:r>
              <a:rPr lang="en-US" sz="1600" dirty="0" smtClean="0"/>
              <a:t>circle.</a:t>
            </a:r>
            <a:endParaRPr lang="en-US" sz="1600" dirty="0"/>
          </a:p>
          <a:p>
            <a:pPr lvl="0"/>
            <a:r>
              <a:rPr lang="en-US" sz="1600" dirty="0" smtClean="0"/>
              <a:t>2. Severity </a:t>
            </a:r>
            <a:r>
              <a:rPr lang="en-US" sz="1600" dirty="0"/>
              <a:t>value of 2 shown by </a:t>
            </a:r>
            <a:r>
              <a:rPr lang="en-US" sz="1600" b="1" dirty="0">
                <a:solidFill>
                  <a:srgbClr val="002060"/>
                </a:solidFill>
              </a:rPr>
              <a:t>BLUE</a:t>
            </a:r>
            <a:r>
              <a:rPr lang="en-US" sz="1600" b="1" dirty="0"/>
              <a:t> </a:t>
            </a:r>
            <a:r>
              <a:rPr lang="en-US" sz="1600" dirty="0" smtClean="0"/>
              <a:t>circle.</a:t>
            </a:r>
            <a:endParaRPr lang="en-US" sz="1600" dirty="0"/>
          </a:p>
          <a:p>
            <a:pPr lvl="0"/>
            <a:r>
              <a:rPr lang="en-US" sz="1600" dirty="0" smtClean="0"/>
              <a:t>3. Data </a:t>
            </a:r>
            <a:r>
              <a:rPr lang="en-US" sz="1600" dirty="0"/>
              <a:t>plotted is for years 2017 – 2020 for all graphs except for feature: Hitting Parked </a:t>
            </a:r>
            <a:r>
              <a:rPr lang="en-US" sz="1600" dirty="0" smtClean="0"/>
              <a:t>Car.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63486" y="6288894"/>
            <a:ext cx="4114800" cy="365125"/>
          </a:xfrm>
        </p:spPr>
        <p:txBody>
          <a:bodyPr/>
          <a:lstStyle/>
          <a:p>
            <a:r>
              <a:rPr lang="en-US" sz="1400" dirty="0" smtClean="0">
                <a:solidFill>
                  <a:srgbClr val="0070C0"/>
                </a:solidFill>
              </a:rPr>
              <a:t>Coursera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0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Accidents Caused by </a:t>
            </a:r>
            <a:r>
              <a:rPr lang="en-US" dirty="0" smtClean="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In-Attention</a:t>
            </a:r>
            <a:endParaRPr lang="en-US" dirty="0"/>
          </a:p>
        </p:txBody>
      </p:sp>
      <p:pic>
        <p:nvPicPr>
          <p:cNvPr id="3" name="image3.jpeg" descr="C:\Users\rochisman.datta\Desktop\IBM D\IBM Capstone\Inattention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199" y="1690688"/>
            <a:ext cx="5717345" cy="491744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555545" y="1690688"/>
            <a:ext cx="4798256" cy="491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1600" dirty="0" smtClean="0"/>
              <a:t>1. Severity </a:t>
            </a:r>
            <a:r>
              <a:rPr lang="en-US" sz="1600" dirty="0"/>
              <a:t>value of 1 shown by </a:t>
            </a:r>
            <a:r>
              <a:rPr lang="en-US" sz="1600" b="1" dirty="0">
                <a:solidFill>
                  <a:srgbClr val="FF0000"/>
                </a:solidFill>
              </a:rPr>
              <a:t>RED</a:t>
            </a:r>
            <a:r>
              <a:rPr lang="en-US" sz="1600" b="1" dirty="0"/>
              <a:t> </a:t>
            </a:r>
            <a:r>
              <a:rPr lang="en-US" sz="1600" dirty="0" smtClean="0"/>
              <a:t>circle.</a:t>
            </a:r>
            <a:endParaRPr lang="en-US" sz="1600" dirty="0"/>
          </a:p>
          <a:p>
            <a:pPr lvl="0"/>
            <a:r>
              <a:rPr lang="en-US" sz="1600" dirty="0" smtClean="0"/>
              <a:t>2. Severity </a:t>
            </a:r>
            <a:r>
              <a:rPr lang="en-US" sz="1600" dirty="0"/>
              <a:t>value of 2 shown by </a:t>
            </a:r>
            <a:r>
              <a:rPr lang="en-US" sz="1600" b="1" dirty="0">
                <a:solidFill>
                  <a:srgbClr val="002060"/>
                </a:solidFill>
              </a:rPr>
              <a:t>BLUE</a:t>
            </a:r>
            <a:r>
              <a:rPr lang="en-US" sz="1600" b="1" dirty="0"/>
              <a:t> </a:t>
            </a:r>
            <a:r>
              <a:rPr lang="en-US" sz="1600" dirty="0" smtClean="0"/>
              <a:t>circle.</a:t>
            </a:r>
            <a:endParaRPr lang="en-US" sz="1600" dirty="0"/>
          </a:p>
          <a:p>
            <a:pPr lvl="0"/>
            <a:r>
              <a:rPr lang="en-US" sz="1600" dirty="0" smtClean="0"/>
              <a:t>3. Data </a:t>
            </a:r>
            <a:r>
              <a:rPr lang="en-US" sz="1600" dirty="0"/>
              <a:t>plotted is for years 2017 – 2020 for all graphs except for feature: Hitting Parked </a:t>
            </a:r>
            <a:r>
              <a:rPr lang="en-US" sz="1600" dirty="0" smtClean="0"/>
              <a:t>Car.</a:t>
            </a:r>
            <a:endParaRPr lang="en-US" sz="1600" dirty="0"/>
          </a:p>
          <a:p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49418" y="6243003"/>
            <a:ext cx="4114800" cy="365125"/>
          </a:xfrm>
        </p:spPr>
        <p:txBody>
          <a:bodyPr/>
          <a:lstStyle/>
          <a:p>
            <a:r>
              <a:rPr lang="en-US" sz="1400" dirty="0" smtClean="0">
                <a:solidFill>
                  <a:srgbClr val="0070C0"/>
                </a:solidFill>
              </a:rPr>
              <a:t>Coursera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Circle indicate Areas Where Accidents Caused by </a:t>
            </a:r>
            <a:r>
              <a:rPr lang="en-US" dirty="0" smtClean="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Hitting Parked 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Cars</a:t>
            </a:r>
            <a:endParaRPr lang="en-US" dirty="0"/>
          </a:p>
        </p:txBody>
      </p:sp>
      <p:pic>
        <p:nvPicPr>
          <p:cNvPr id="3" name="image4.jpeg" descr="C:\Users\rochisman.datta\Desktop\IBM D\IBM Capstone\hitparked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791" y="1690688"/>
            <a:ext cx="5725551" cy="487140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513342" y="1690688"/>
            <a:ext cx="4890867" cy="4871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1600" dirty="0" smtClean="0"/>
              <a:t>1. Severity </a:t>
            </a:r>
            <a:r>
              <a:rPr lang="en-US" sz="1600" dirty="0"/>
              <a:t>value of 1 shown by </a:t>
            </a:r>
            <a:r>
              <a:rPr lang="en-US" sz="1600" b="1" dirty="0">
                <a:solidFill>
                  <a:srgbClr val="FF0000"/>
                </a:solidFill>
              </a:rPr>
              <a:t>RED</a:t>
            </a:r>
            <a:r>
              <a:rPr lang="en-US" sz="1600" b="1" dirty="0"/>
              <a:t> </a:t>
            </a:r>
            <a:r>
              <a:rPr lang="en-US" sz="1600" dirty="0"/>
              <a:t>circle</a:t>
            </a:r>
          </a:p>
          <a:p>
            <a:pPr lvl="0"/>
            <a:r>
              <a:rPr lang="en-US" sz="1600" dirty="0" smtClean="0"/>
              <a:t>2. Severity </a:t>
            </a:r>
            <a:r>
              <a:rPr lang="en-US" sz="1600" dirty="0"/>
              <a:t>value of 2 shown by </a:t>
            </a:r>
            <a:r>
              <a:rPr lang="en-US" sz="1600" b="1" dirty="0">
                <a:solidFill>
                  <a:srgbClr val="002060"/>
                </a:solidFill>
              </a:rPr>
              <a:t>BLUE</a:t>
            </a:r>
            <a:r>
              <a:rPr lang="en-US" sz="1600" b="1" dirty="0"/>
              <a:t> </a:t>
            </a:r>
            <a:r>
              <a:rPr lang="en-US" sz="1600" dirty="0"/>
              <a:t>circle</a:t>
            </a:r>
          </a:p>
          <a:p>
            <a:pPr lvl="0"/>
            <a:r>
              <a:rPr lang="en-US" sz="1600" dirty="0" smtClean="0"/>
              <a:t>3. Data </a:t>
            </a:r>
            <a:r>
              <a:rPr lang="en-US" sz="1600" dirty="0"/>
              <a:t>plotted is for years 2017 – 2020 for all graphs except for feature: Hitting Parked </a:t>
            </a:r>
            <a:r>
              <a:rPr lang="en-US" sz="1600" dirty="0" smtClean="0"/>
              <a:t>Car.</a:t>
            </a:r>
            <a:endParaRPr lang="en-US" sz="1600" dirty="0"/>
          </a:p>
          <a:p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93148" y="6379527"/>
            <a:ext cx="4114800" cy="365125"/>
          </a:xfrm>
        </p:spPr>
        <p:txBody>
          <a:bodyPr/>
          <a:lstStyle/>
          <a:p>
            <a:r>
              <a:rPr lang="en-US" sz="1400" dirty="0" smtClean="0">
                <a:solidFill>
                  <a:srgbClr val="0070C0"/>
                </a:solidFill>
              </a:rPr>
              <a:t>Coursera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Conclusion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exploratory data analysis shows density of accidents based on geography based on Speeding, Driving-Under-Influence, In-attention and Hitting Parked Cars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/>
              <a:t>The data-set has </a:t>
            </a:r>
            <a:r>
              <a:rPr lang="en-US" dirty="0"/>
              <a:t>helped us classify the severity of the accidents based on certain selected </a:t>
            </a:r>
            <a:r>
              <a:rPr lang="en-US" dirty="0" smtClean="0"/>
              <a:t>features on </a:t>
            </a:r>
            <a:r>
              <a:rPr lang="en-GB" dirty="0" smtClean="0"/>
              <a:t>how accidents </a:t>
            </a:r>
            <a:r>
              <a:rPr lang="en-GB" dirty="0"/>
              <a:t>occurred in the </a:t>
            </a:r>
            <a:r>
              <a:rPr lang="en-GB" dirty="0" smtClean="0"/>
              <a:t>past.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dirty="0" smtClean="0"/>
              <a:t> This is going to help </a:t>
            </a:r>
            <a:r>
              <a:rPr lang="en-GB" dirty="0"/>
              <a:t>us anticipate what to expect, and hence prevent any further accidents from happening. Although it's impossible to prevent car accidents from happening entirely; it still helps to locate the hot-spots for most accidents and start taking precautions from there in accordance with our visual aid we have created in this project.</a:t>
            </a:r>
            <a:endParaRPr lang="en-US" dirty="0"/>
          </a:p>
          <a:p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07215" y="6311900"/>
            <a:ext cx="4114800" cy="365125"/>
          </a:xfrm>
        </p:spPr>
        <p:txBody>
          <a:bodyPr/>
          <a:lstStyle/>
          <a:p>
            <a:r>
              <a:rPr lang="en-US" sz="1400" dirty="0" smtClean="0">
                <a:solidFill>
                  <a:srgbClr val="0070C0"/>
                </a:solidFill>
              </a:rPr>
              <a:t>Coursera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6">
              <a:srgbClr val="4C99D2"/>
            </a:gs>
            <a:gs pos="100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267725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66017" y="6395538"/>
            <a:ext cx="4114800" cy="365125"/>
          </a:xfrm>
        </p:spPr>
        <p:txBody>
          <a:bodyPr/>
          <a:lstStyle/>
          <a:p>
            <a:r>
              <a:rPr lang="en-US" sz="1400" smtClean="0">
                <a:solidFill>
                  <a:srgbClr val="0070C0"/>
                </a:solidFill>
              </a:rPr>
              <a:t>Coursera</a:t>
            </a:r>
            <a:endParaRPr lang="en-US" sz="1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409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Carlito</vt:lpstr>
      <vt:lpstr>Wingdings</vt:lpstr>
      <vt:lpstr>Office Theme</vt:lpstr>
      <vt:lpstr>PowerPoint Presentation</vt:lpstr>
      <vt:lpstr>Introduction</vt:lpstr>
      <vt:lpstr>Number of Accidents and The results of the Collision From 2004-2020</vt:lpstr>
      <vt:lpstr>Circle indicate Areas Where Accidents Caused by Speeding</vt:lpstr>
      <vt:lpstr>Circle indicate Areas Where Accidents Caused by Driving Under Influence</vt:lpstr>
      <vt:lpstr>Accidents Caused by In-Attention</vt:lpstr>
      <vt:lpstr>Circle indicate Areas Where Accidents Caused by Hitting Parked Cars</vt:lpstr>
      <vt:lpstr>Conclusion</vt:lpstr>
      <vt:lpstr>Questions?</vt:lpstr>
    </vt:vector>
  </TitlesOfParts>
  <Company>Sanlam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Mighty Hlungwane (SanlamSky)</dc:creator>
  <cp:lastModifiedBy>Mighty Hlungwane (SanlamSky)</cp:lastModifiedBy>
  <cp:revision>9</cp:revision>
  <dcterms:created xsi:type="dcterms:W3CDTF">2020-09-12T15:48:44Z</dcterms:created>
  <dcterms:modified xsi:type="dcterms:W3CDTF">2020-09-12T17:02:19Z</dcterms:modified>
</cp:coreProperties>
</file>