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66" r:id="rId3"/>
    <p:sldId id="300" r:id="rId4"/>
    <p:sldId id="273" r:id="rId5"/>
    <p:sldId id="301" r:id="rId6"/>
    <p:sldId id="289" r:id="rId7"/>
    <p:sldId id="302" r:id="rId8"/>
    <p:sldId id="282" r:id="rId9"/>
    <p:sldId id="293" r:id="rId10"/>
    <p:sldId id="286"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showGuides="1">
      <p:cViewPr varScale="1">
        <p:scale>
          <a:sx n="78" d="100"/>
          <a:sy n="78" d="100"/>
        </p:scale>
        <p:origin x="878" y="72"/>
      </p:cViewPr>
      <p:guideLst>
        <p:guide orient="horz" pos="2160"/>
        <p:guide pos="3840"/>
      </p:guideLst>
    </p:cSldViewPr>
  </p:slideViewPr>
  <p:outlineViewPr>
    <p:cViewPr>
      <p:scale>
        <a:sx n="33" d="100"/>
        <a:sy n="33" d="100"/>
      </p:scale>
      <p:origin x="0" y="-826"/>
    </p:cViewPr>
  </p:outlineViewPr>
  <p:notesTextViewPr>
    <p:cViewPr>
      <p:scale>
        <a:sx n="1" d="1"/>
        <a:sy n="1" d="1"/>
      </p:scale>
      <p:origin x="0" y="0"/>
    </p:cViewPr>
  </p:notesTextViewPr>
  <p:sorterViewPr>
    <p:cViewPr>
      <p:scale>
        <a:sx n="100" d="100"/>
        <a:sy n="100" d="100"/>
      </p:scale>
      <p:origin x="0" y="-629"/>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6/9/2025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6/9/2025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11</a:t>
            </a:fld>
            <a:endParaRPr lang="en-US" dirty="0"/>
          </a:p>
        </p:txBody>
      </p:sp>
    </p:spTree>
    <p:extLst>
      <p:ext uri="{BB962C8B-B14F-4D97-AF65-F5344CB8AC3E}">
        <p14:creationId xmlns:p14="http://schemas.microsoft.com/office/powerpoint/2010/main" val="11728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hyperlink" Target="https://www.cato.org/blog/decline-fall-federal-home-loan-bank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www.cato.org/blog/state-student-loan-forgiveness-april-2024" TargetMode="External"/><Relationship Id="rId2" Type="http://schemas.openxmlformats.org/officeDocument/2006/relationships/image" Target="../media/image3.jpg"/><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3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056020" y="0"/>
            <a:ext cx="4564480" cy="4512508"/>
          </a:xfrm>
        </p:spPr>
        <p:txBody>
          <a:bodyPr>
            <a:noAutofit/>
          </a:bodyPr>
          <a:lstStyle/>
          <a:p>
            <a:r>
              <a:rPr lang="en-US" dirty="0">
                <a:effectLst>
                  <a:outerShdw blurRad="38100" dist="38100" dir="2700000" algn="tl">
                    <a:srgbClr val="000000">
                      <a:alpha val="43137"/>
                    </a:srgbClr>
                  </a:outerShdw>
                </a:effectLst>
                <a:latin typeface="Arial Black" panose="020B0A04020102020204" pitchFamily="34" charset="0"/>
              </a:rPr>
              <a:t>Credit Scoring and Loan Default Prediction</a:t>
            </a:r>
          </a:p>
        </p:txBody>
      </p:sp>
      <p:pic>
        <p:nvPicPr>
          <p:cNvPr id="7" name="Picture Placeholder 6">
            <a:extLst>
              <a:ext uri="{FF2B5EF4-FFF2-40B4-BE49-F238E27FC236}">
                <a16:creationId xmlns:a16="http://schemas.microsoft.com/office/drawing/2014/main" id="{BD247A93-EC15-87E4-FB35-A77805B28633}"/>
              </a:ext>
            </a:extLst>
          </p:cNvPr>
          <p:cNvPicPr>
            <a:picLocks noGrp="1" noChangeAspect="1"/>
          </p:cNvPicPr>
          <p:nvPr>
            <p:ph type="pic" sz="quarter" idx="10"/>
          </p:nvPr>
        </p:nvPicPr>
        <p:blipFill>
          <a:blip r:embed="rId2"/>
          <a:srcRect l="508" r="508"/>
          <a:stretch>
            <a:fillRect/>
          </a:stretch>
        </p:blipFill>
        <p:spPr/>
      </p:pic>
      <p:sp>
        <p:nvSpPr>
          <p:cNvPr id="2" name="Slide Number Placeholder 3">
            <a:extLst>
              <a:ext uri="{FF2B5EF4-FFF2-40B4-BE49-F238E27FC236}">
                <a16:creationId xmlns:a16="http://schemas.microsoft.com/office/drawing/2014/main" id="{A58CC1FA-FC29-E781-05EE-02682AF896D1}"/>
              </a:ext>
            </a:extLst>
          </p:cNvPr>
          <p:cNvSpPr txBox="1">
            <a:spLocks/>
          </p:cNvSpPr>
          <p:nvPr/>
        </p:nvSpPr>
        <p:spPr>
          <a:xfrm>
            <a:off x="11681034" y="6426731"/>
            <a:ext cx="373062" cy="2737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1</a:t>
            </a:fld>
            <a:endParaRPr lang="en-US" dirty="0"/>
          </a:p>
        </p:txBody>
      </p:sp>
      <p:sp>
        <p:nvSpPr>
          <p:cNvPr id="5" name="TextBox 4">
            <a:extLst>
              <a:ext uri="{FF2B5EF4-FFF2-40B4-BE49-F238E27FC236}">
                <a16:creationId xmlns:a16="http://schemas.microsoft.com/office/drawing/2014/main" id="{C1EF5E3E-2684-4AC3-4A14-94D5E77D735B}"/>
              </a:ext>
            </a:extLst>
          </p:cNvPr>
          <p:cNvSpPr txBox="1"/>
          <p:nvPr/>
        </p:nvSpPr>
        <p:spPr>
          <a:xfrm>
            <a:off x="7944154" y="6057399"/>
            <a:ext cx="4326505"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PRESENTED BY : SHRUTI BADAGANDI</a:t>
            </a:r>
          </a:p>
        </p:txBody>
      </p:sp>
    </p:spTree>
    <p:extLst>
      <p:ext uri="{BB962C8B-B14F-4D97-AF65-F5344CB8AC3E}">
        <p14:creationId xmlns:p14="http://schemas.microsoft.com/office/powerpoint/2010/main" val="14954965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5571488" y="644288"/>
            <a:ext cx="7060882" cy="755649"/>
          </a:xfrm>
        </p:spPr>
        <p:txBody>
          <a:bodyPr>
            <a:noAutofit/>
          </a:bodyPr>
          <a:lstStyle/>
          <a:p>
            <a:r>
              <a:rPr lang="en-US" sz="6000" dirty="0">
                <a:effectLst>
                  <a:outerShdw blurRad="38100" dist="38100" dir="2700000" algn="tl">
                    <a:srgbClr val="000000">
                      <a:alpha val="43137"/>
                    </a:srgbClr>
                  </a:outerShdw>
                </a:effectLst>
                <a:latin typeface="Arial Black" panose="020B0A04020102020204" pitchFamily="34" charset="0"/>
              </a:rPr>
              <a:t>Conclusion</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311896" y="2561604"/>
            <a:ext cx="5580066" cy="1449957"/>
          </a:xfrm>
        </p:spPr>
        <p:txBody>
          <a:bodyPr>
            <a:noAutofit/>
          </a:bodyPr>
          <a:lstStyle/>
          <a:p>
            <a:pPr marL="0" indent="0" algn="just">
              <a:buNone/>
            </a:pPr>
            <a:r>
              <a:rPr lang="en-US" sz="2400" dirty="0">
                <a:latin typeface="+mj-lt"/>
              </a:rPr>
              <a:t>This project successfully applied a full data science pipeline—from data preprocessing and model building to application deployment and dashboard visualization. </a:t>
            </a:r>
            <a:endParaRPr lang="en-US" sz="2400" dirty="0"/>
          </a:p>
        </p:txBody>
      </p:sp>
      <p:pic>
        <p:nvPicPr>
          <p:cNvPr id="20" name="Picture Placeholder 19">
            <a:extLst>
              <a:ext uri="{FF2B5EF4-FFF2-40B4-BE49-F238E27FC236}">
                <a16:creationId xmlns:a16="http://schemas.microsoft.com/office/drawing/2014/main" id="{FFDF4CC8-5EB4-0D4E-964C-CFB3F4AB1EF2}"/>
              </a:ext>
            </a:extLst>
          </p:cNvPr>
          <p:cNvPicPr>
            <a:picLocks noGrp="1" noChangeAspect="1"/>
          </p:cNvPicPr>
          <p:nvPr>
            <p:ph type="pic" sz="quarter" idx="14"/>
          </p:nvPr>
        </p:nvPicPr>
        <p:blipFill>
          <a:blip r:embed="rId2"/>
          <a:srcRect t="1515" b="1515"/>
          <a:stretch>
            <a:fillRect/>
          </a:stretch>
        </p:blipFill>
        <p:spPr>
          <a:xfrm>
            <a:off x="243303" y="481264"/>
            <a:ext cx="5935412" cy="3336758"/>
          </a:xfrm>
        </p:spPr>
      </p:pic>
      <p:sp>
        <p:nvSpPr>
          <p:cNvPr id="21" name="TextBox 20">
            <a:extLst>
              <a:ext uri="{FF2B5EF4-FFF2-40B4-BE49-F238E27FC236}">
                <a16:creationId xmlns:a16="http://schemas.microsoft.com/office/drawing/2014/main" id="{8E6FE01E-64F6-BE47-FA7F-09274A94E604}"/>
              </a:ext>
            </a:extLst>
          </p:cNvPr>
          <p:cNvSpPr txBox="1"/>
          <p:nvPr/>
        </p:nvSpPr>
        <p:spPr>
          <a:xfrm>
            <a:off x="915914" y="4203732"/>
            <a:ext cx="9311148" cy="1938992"/>
          </a:xfrm>
          <a:prstGeom prst="rect">
            <a:avLst/>
          </a:prstGeom>
          <a:noFill/>
        </p:spPr>
        <p:txBody>
          <a:bodyPr wrap="square" rtlCol="0">
            <a:spAutoFit/>
          </a:bodyPr>
          <a:lstStyle/>
          <a:p>
            <a:pPr algn="just"/>
            <a:r>
              <a:rPr lang="en-US" sz="2400" dirty="0">
                <a:latin typeface="+mj-lt"/>
              </a:rPr>
              <a:t>I developed an interpretable machine learning model, integrated it into a user-friendly app, and visualized it using a dynamic dashboard. The combination of predictive analytics and business intelligence enables better decision-making and operational efficiency in the credit industry.</a:t>
            </a:r>
          </a:p>
          <a:p>
            <a:pPr algn="just"/>
            <a:endParaRPr lang="en-US" sz="2400" dirty="0">
              <a:latin typeface="+mj-lt"/>
            </a:endParaRPr>
          </a:p>
        </p:txBody>
      </p:sp>
    </p:spTree>
    <p:extLst>
      <p:ext uri="{BB962C8B-B14F-4D97-AF65-F5344CB8AC3E}">
        <p14:creationId xmlns:p14="http://schemas.microsoft.com/office/powerpoint/2010/main" val="115496931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876300" y="5142541"/>
            <a:ext cx="10439400" cy="1175444"/>
          </a:xfrm>
        </p:spPr>
        <p:txBody>
          <a:bodyPr>
            <a:noAutofit/>
          </a:bodyPr>
          <a:lstStyle/>
          <a:p>
            <a:r>
              <a:rPr lang="en-US" sz="8000" dirty="0">
                <a:effectLst>
                  <a:outerShdw blurRad="38100" dist="38100" dir="2700000" algn="tl">
                    <a:srgbClr val="000000">
                      <a:alpha val="43137"/>
                    </a:srgbClr>
                  </a:outerShdw>
                </a:effectLst>
                <a:latin typeface="Arial Black" panose="020B0A04020102020204" pitchFamily="34" charset="0"/>
                <a:cs typeface="Aharoni" panose="02010803020104030203" pitchFamily="2" charset="-79"/>
              </a:rPr>
              <a:t>THANK YOU</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11</a:t>
            </a:fld>
            <a:endParaRPr lang="en-US" dirty="0"/>
          </a:p>
        </p:txBody>
      </p:sp>
      <p:pic>
        <p:nvPicPr>
          <p:cNvPr id="59" name="Picture Placeholder 58">
            <a:extLst>
              <a:ext uri="{FF2B5EF4-FFF2-40B4-BE49-F238E27FC236}">
                <a16:creationId xmlns:a16="http://schemas.microsoft.com/office/drawing/2014/main" id="{10BBCEBF-4AAB-6EC9-336F-881A78734081}"/>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17508" b="17508"/>
          <a:stretch>
            <a:fillRect/>
          </a:stretch>
        </p:blipFill>
        <p:spPr>
          <a:xfrm>
            <a:off x="334963" y="-544513"/>
            <a:ext cx="11522075" cy="5000626"/>
          </a:xfrm>
        </p:spPr>
      </p:pic>
    </p:spTree>
    <p:extLst>
      <p:ext uri="{BB962C8B-B14F-4D97-AF65-F5344CB8AC3E}">
        <p14:creationId xmlns:p14="http://schemas.microsoft.com/office/powerpoint/2010/main" val="3462884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432667" y="43507"/>
            <a:ext cx="5272764" cy="862538"/>
          </a:xfrm>
        </p:spPr>
        <p:txBody>
          <a:bodyPr/>
          <a:lstStyle/>
          <a:p>
            <a:pPr algn="ctr"/>
            <a:r>
              <a:rPr lang="en-US" sz="4800" dirty="0">
                <a:effectLst>
                  <a:outerShdw blurRad="38100" dist="38100" dir="2700000" algn="tl">
                    <a:srgbClr val="000000">
                      <a:alpha val="43137"/>
                    </a:srgbClr>
                  </a:outerShdw>
                </a:effectLst>
                <a:latin typeface="Arial Black" panose="020B0A04020102020204" pitchFamily="34" charset="0"/>
              </a:rPr>
              <a:t>Project Goal</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1048708"/>
            <a:ext cx="5272764" cy="5533270"/>
          </a:xfrm>
        </p:spPr>
        <p:txBody>
          <a:bodyPr>
            <a:noAutofit/>
          </a:bodyPr>
          <a:lstStyle/>
          <a:p>
            <a:pPr marL="0" indent="0" algn="just">
              <a:buNone/>
            </a:pPr>
            <a:r>
              <a:rPr lang="en-US" sz="2400" b="1" dirty="0">
                <a:latin typeface="+mj-lt"/>
              </a:rPr>
              <a:t>Project Goal</a:t>
            </a:r>
            <a:r>
              <a:rPr lang="en-US" sz="2400" dirty="0">
                <a:latin typeface="+mj-lt"/>
              </a:rPr>
              <a:t> The objective of this project is to build a predictive model that can help financial institutions assess the risk of loan defaults. Loan defaults are a significant financial risk, and predicting them using historical data can greatly improve decision-making and risk management. </a:t>
            </a:r>
            <a:r>
              <a:rPr lang="en-US" sz="2400" b="1" dirty="0">
                <a:latin typeface="+mj-lt"/>
              </a:rPr>
              <a:t>This project utilizes machine learning techniques along with interactive data visualization tools Like – PYTHON For Data cleaning , visualization. LIBRARIES  Are Pandas, Matplotlib. Power BI For  Building Dynamic Dashboard . Platform is VS Code. </a:t>
            </a:r>
            <a:r>
              <a:rPr lang="en-US" sz="2400" dirty="0">
                <a:latin typeface="+mj-lt"/>
              </a:rPr>
              <a:t>It also helps stakeholders understand patterns through interactive dashboards.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4" name="Picture Placeholder 13">
            <a:extLst>
              <a:ext uri="{FF2B5EF4-FFF2-40B4-BE49-F238E27FC236}">
                <a16:creationId xmlns:a16="http://schemas.microsoft.com/office/drawing/2014/main" id="{00093584-4F86-E143-D54A-16B2E3A4CB92}"/>
              </a:ext>
            </a:extLst>
          </p:cNvPr>
          <p:cNvPicPr>
            <a:picLocks noGrp="1" noChangeAspect="1"/>
          </p:cNvPicPr>
          <p:nvPr>
            <p:ph type="pic" sz="quarter" idx="13"/>
          </p:nvPr>
        </p:nvPicPr>
        <p:blipFill>
          <a:blip r:embed="rId2"/>
          <a:srcRect t="17707" b="17707"/>
          <a:stretch>
            <a:fillRect/>
          </a:stretch>
        </p:blipFill>
        <p:spPr>
          <a:xfrm>
            <a:off x="1130664" y="968200"/>
            <a:ext cx="5138058" cy="4978400"/>
          </a:xfrm>
        </p:spPr>
      </p:pic>
    </p:spTree>
    <p:extLst>
      <p:ext uri="{BB962C8B-B14F-4D97-AF65-F5344CB8AC3E}">
        <p14:creationId xmlns:p14="http://schemas.microsoft.com/office/powerpoint/2010/main" val="130031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noAutofit/>
          </a:bodyPr>
          <a:lstStyle/>
          <a:p>
            <a:pPr algn="ctr"/>
            <a:r>
              <a:rPr lang="en-US" sz="4800" dirty="0">
                <a:effectLst>
                  <a:outerShdw blurRad="38100" dist="38100" dir="2700000" algn="tl">
                    <a:srgbClr val="000000">
                      <a:alpha val="43137"/>
                    </a:srgbClr>
                  </a:outerShdw>
                </a:effectLst>
                <a:latin typeface="Arial Black" panose="020B0A04020102020204" pitchFamily="34" charset="0"/>
              </a:rPr>
              <a:t>Dataset Overview</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3</a:t>
            </a:fld>
            <a:endParaRPr lang="en-US" dirty="0"/>
          </a:p>
        </p:txBody>
      </p:sp>
      <p:sp>
        <p:nvSpPr>
          <p:cNvPr id="8" name="Rectangle 5">
            <a:extLst>
              <a:ext uri="{FF2B5EF4-FFF2-40B4-BE49-F238E27FC236}">
                <a16:creationId xmlns:a16="http://schemas.microsoft.com/office/drawing/2014/main" id="{9D0EF53A-A868-2660-14E9-77D35AD24D36}"/>
              </a:ext>
            </a:extLst>
          </p:cNvPr>
          <p:cNvSpPr>
            <a:spLocks noChangeArrowheads="1"/>
          </p:cNvSpPr>
          <p:nvPr/>
        </p:nvSpPr>
        <p:spPr bwMode="auto">
          <a:xfrm>
            <a:off x="5325980" y="1536174"/>
            <a:ext cx="649454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The dataset used for this project is named </a:t>
            </a:r>
            <a:r>
              <a:rPr kumimoji="0" lang="en-US" altLang="en-US" sz="2400" b="1" i="0" u="none" strike="noStrike" cap="none" normalizeH="0" baseline="0" dirty="0">
                <a:ln>
                  <a:noFill/>
                </a:ln>
                <a:solidFill>
                  <a:schemeClr val="tx1"/>
                </a:solidFill>
                <a:effectLst/>
                <a:latin typeface="+mj-lt"/>
              </a:rPr>
              <a:t>CreditScoring-LoanDefault_Dataset.csv.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It contains information about various applicants including demographic </a:t>
            </a:r>
            <a:r>
              <a:rPr kumimoji="0" lang="en-US" altLang="en-US" sz="2400" b="1" i="0" u="none" strike="noStrike" cap="none" normalizeH="0" baseline="0" dirty="0">
                <a:ln>
                  <a:noFill/>
                </a:ln>
                <a:solidFill>
                  <a:schemeClr val="tx1"/>
                </a:solidFill>
                <a:effectLst/>
                <a:latin typeface="+mj-lt"/>
              </a:rPr>
              <a:t>details (like age and gender), financial metrics (such as income and loan amount), and credit history.</a:t>
            </a:r>
            <a:r>
              <a:rPr kumimoji="0" lang="en-US" altLang="en-US" sz="2400" b="0" i="0" u="none" strike="noStrike" cap="none" normalizeH="0" baseline="0" dirty="0">
                <a:ln>
                  <a:noFill/>
                </a:ln>
                <a:solidFill>
                  <a:schemeClr val="tx1"/>
                </a:solidFill>
                <a:effectLst/>
                <a:latin typeface="+mj-lt"/>
              </a:rPr>
              <a:t> The primary target variable is Loan Default, which indicates whether the loan was defaulted (1) or not (0). This structured data allows us to train models that learn patterns associated with defaults.</a:t>
            </a:r>
          </a:p>
        </p:txBody>
      </p:sp>
      <p:pic>
        <p:nvPicPr>
          <p:cNvPr id="10" name="Picture 9">
            <a:extLst>
              <a:ext uri="{FF2B5EF4-FFF2-40B4-BE49-F238E27FC236}">
                <a16:creationId xmlns:a16="http://schemas.microsoft.com/office/drawing/2014/main" id="{A561C616-E1B1-4D0F-6989-7EEFDD3FCBB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5400000">
            <a:off x="65422" y="1509216"/>
            <a:ext cx="5037219" cy="4425114"/>
          </a:xfrm>
          <a:prstGeom prst="rect">
            <a:avLst/>
          </a:prstGeom>
        </p:spPr>
      </p:pic>
    </p:spTree>
    <p:extLst>
      <p:ext uri="{BB962C8B-B14F-4D97-AF65-F5344CB8AC3E}">
        <p14:creationId xmlns:p14="http://schemas.microsoft.com/office/powerpoint/2010/main" val="29000262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2" name="Title 2">
            <a:extLst>
              <a:ext uri="{FF2B5EF4-FFF2-40B4-BE49-F238E27FC236}">
                <a16:creationId xmlns:a16="http://schemas.microsoft.com/office/drawing/2014/main" id="{05CEA886-9930-56ED-23E2-95F716342A15}"/>
              </a:ext>
            </a:extLst>
          </p:cNvPr>
          <p:cNvSpPr txBox="1">
            <a:spLocks/>
          </p:cNvSpPr>
          <p:nvPr/>
        </p:nvSpPr>
        <p:spPr>
          <a:xfrm>
            <a:off x="1451877" y="101909"/>
            <a:ext cx="8959448" cy="905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effectLst>
                  <a:outerShdw blurRad="38100" dist="38100" dir="2700000" algn="tl">
                    <a:srgbClr val="000000">
                      <a:alpha val="43137"/>
                    </a:srgbClr>
                  </a:outerShdw>
                </a:effectLst>
                <a:latin typeface="Arial Black" panose="020B0A04020102020204" pitchFamily="34" charset="0"/>
              </a:rPr>
              <a:t>Data Cleaning &amp; Preprocessing</a:t>
            </a:r>
          </a:p>
        </p:txBody>
      </p:sp>
      <p:sp>
        <p:nvSpPr>
          <p:cNvPr id="10" name="TextBox 9">
            <a:extLst>
              <a:ext uri="{FF2B5EF4-FFF2-40B4-BE49-F238E27FC236}">
                <a16:creationId xmlns:a16="http://schemas.microsoft.com/office/drawing/2014/main" id="{C0992BD6-CB3E-4FE8-D1D6-7990E490FED4}"/>
              </a:ext>
            </a:extLst>
          </p:cNvPr>
          <p:cNvSpPr txBox="1"/>
          <p:nvPr/>
        </p:nvSpPr>
        <p:spPr>
          <a:xfrm>
            <a:off x="587829" y="1723964"/>
            <a:ext cx="3082834" cy="3816429"/>
          </a:xfrm>
          <a:prstGeom prst="rect">
            <a:avLst/>
          </a:prstGeom>
          <a:noFill/>
        </p:spPr>
        <p:txBody>
          <a:bodyPr wrap="square">
            <a:spAutoFit/>
          </a:bodyPr>
          <a:lstStyle/>
          <a:p>
            <a:pPr algn="just"/>
            <a:r>
              <a:rPr lang="en-US" sz="2200" b="1" dirty="0">
                <a:solidFill>
                  <a:srgbClr val="E6E6E6"/>
                </a:solidFill>
                <a:latin typeface="+mj-lt"/>
              </a:rPr>
              <a:t>Data preprocessing is a critical step to ensure the quality and consistency of input data. I handled missing values by replacing them with the median (for numeric columns) or a placeholder such as 'N/A' (for categorical columns). </a:t>
            </a:r>
          </a:p>
        </p:txBody>
      </p:sp>
      <p:sp>
        <p:nvSpPr>
          <p:cNvPr id="31" name="TextBox 30">
            <a:extLst>
              <a:ext uri="{FF2B5EF4-FFF2-40B4-BE49-F238E27FC236}">
                <a16:creationId xmlns:a16="http://schemas.microsoft.com/office/drawing/2014/main" id="{4ECDE78E-921D-DC26-19AD-00BA33587224}"/>
              </a:ext>
            </a:extLst>
          </p:cNvPr>
          <p:cNvSpPr txBox="1"/>
          <p:nvPr/>
        </p:nvSpPr>
        <p:spPr>
          <a:xfrm>
            <a:off x="8492783" y="1723964"/>
            <a:ext cx="3026117" cy="3785652"/>
          </a:xfrm>
          <a:prstGeom prst="rect">
            <a:avLst/>
          </a:prstGeom>
          <a:noFill/>
        </p:spPr>
        <p:txBody>
          <a:bodyPr wrap="square" rtlCol="0" anchor="ctr">
            <a:spAutoFit/>
          </a:bodyPr>
          <a:lstStyle/>
          <a:p>
            <a:pPr algn="just"/>
            <a:r>
              <a:rPr lang="en-US" sz="2000" b="1" dirty="0">
                <a:solidFill>
                  <a:srgbClr val="E6E6E6"/>
                </a:solidFill>
                <a:latin typeface="+mj-lt"/>
              </a:rPr>
              <a:t>Categorical features were encoded numerically using Label Encoding. After cleaning, the data was split into training and testing sets in an 80:20 ratio to validate model performance effectively. </a:t>
            </a:r>
          </a:p>
          <a:p>
            <a:pPr algn="just"/>
            <a:r>
              <a:rPr lang="en-US" sz="2000" b="1" dirty="0">
                <a:solidFill>
                  <a:srgbClr val="E6E6E6"/>
                </a:solidFill>
                <a:latin typeface="+mj-lt"/>
              </a:rPr>
              <a:t>Preprocessing ensures the model receives structured, meaningful input for learning.</a:t>
            </a:r>
          </a:p>
        </p:txBody>
      </p:sp>
      <p:sp>
        <p:nvSpPr>
          <p:cNvPr id="58" name="Picture Placeholder 57">
            <a:extLst>
              <a:ext uri="{FF2B5EF4-FFF2-40B4-BE49-F238E27FC236}">
                <a16:creationId xmlns:a16="http://schemas.microsoft.com/office/drawing/2014/main" id="{37208130-DEC9-02A5-0479-FF2D2EABDEBA}"/>
              </a:ext>
            </a:extLst>
          </p:cNvPr>
          <p:cNvSpPr>
            <a:spLocks noGrp="1"/>
          </p:cNvSpPr>
          <p:nvPr>
            <p:ph type="pic" sz="quarter" idx="13"/>
          </p:nvPr>
        </p:nvSpPr>
        <p:spPr/>
      </p:sp>
      <p:pic>
        <p:nvPicPr>
          <p:cNvPr id="59" name="Picture Placeholder 6">
            <a:extLst>
              <a:ext uri="{FF2B5EF4-FFF2-40B4-BE49-F238E27FC236}">
                <a16:creationId xmlns:a16="http://schemas.microsoft.com/office/drawing/2014/main" id="{0B2A7A9D-FAA3-492B-CD38-955400385805}"/>
              </a:ext>
            </a:extLst>
          </p:cNvPr>
          <p:cNvPicPr>
            <a:picLocks noChangeAspect="1"/>
          </p:cNvPicPr>
          <p:nvPr/>
        </p:nvPicPr>
        <p:blipFill>
          <a:blip r:embed="rId2"/>
          <a:srcRect l="17820" r="17820"/>
          <a:stretch>
            <a:fillRect/>
          </a:stretch>
        </p:blipFill>
        <p:spPr>
          <a:xfrm>
            <a:off x="3952885" y="1233488"/>
            <a:ext cx="4257676" cy="5148262"/>
          </a:xfrm>
          <a:prstGeom prst="rect">
            <a:avLst/>
          </a:prstGeom>
          <a:solidFill>
            <a:schemeClr val="bg1">
              <a:lumMod val="95000"/>
            </a:schemeClr>
          </a:solidFill>
        </p:spPr>
      </p:pic>
    </p:spTree>
    <p:extLst>
      <p:ext uri="{BB962C8B-B14F-4D97-AF65-F5344CB8AC3E}">
        <p14:creationId xmlns:p14="http://schemas.microsoft.com/office/powerpoint/2010/main" val="324238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C1075421-E9B8-FE0A-0A43-7BF0BE41E327}"/>
              </a:ext>
            </a:extLst>
          </p:cNvPr>
          <p:cNvPicPr>
            <a:picLocks noGrp="1" noChangeAspect="1"/>
          </p:cNvPicPr>
          <p:nvPr>
            <p:ph type="pic" sz="quarter" idx="10"/>
          </p:nvPr>
        </p:nvPicPr>
        <p:blipFill>
          <a:blip r:embed="rId2"/>
          <a:srcRect t="14229" b="14229"/>
          <a:stretch>
            <a:fillRect/>
          </a:stretch>
        </p:blipFill>
        <p:spPr>
          <a:xfrm>
            <a:off x="4297680" y="127819"/>
            <a:ext cx="7894320" cy="3749675"/>
          </a:xfrm>
        </p:spPr>
      </p:pic>
      <p:sp>
        <p:nvSpPr>
          <p:cNvPr id="2" name="Slide Number Placeholder 3">
            <a:extLst>
              <a:ext uri="{FF2B5EF4-FFF2-40B4-BE49-F238E27FC236}">
                <a16:creationId xmlns:a16="http://schemas.microsoft.com/office/drawing/2014/main" id="{9BEB535F-8514-CB03-D18D-984A97804BBC}"/>
              </a:ext>
            </a:extLst>
          </p:cNvPr>
          <p:cNvSpPr txBox="1">
            <a:spLocks/>
          </p:cNvSpPr>
          <p:nvPr/>
        </p:nvSpPr>
        <p:spPr>
          <a:xfrm>
            <a:off x="11597558" y="6408855"/>
            <a:ext cx="373062" cy="20610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5</a:t>
            </a:fld>
            <a:endParaRPr lang="en-US" dirty="0"/>
          </a:p>
        </p:txBody>
      </p:sp>
      <p:sp>
        <p:nvSpPr>
          <p:cNvPr id="5" name="Title 2">
            <a:extLst>
              <a:ext uri="{FF2B5EF4-FFF2-40B4-BE49-F238E27FC236}">
                <a16:creationId xmlns:a16="http://schemas.microsoft.com/office/drawing/2014/main" id="{9471A03E-2CB9-3912-A404-45B3B94620CC}"/>
              </a:ext>
            </a:extLst>
          </p:cNvPr>
          <p:cNvSpPr txBox="1">
            <a:spLocks/>
          </p:cNvSpPr>
          <p:nvPr/>
        </p:nvSpPr>
        <p:spPr>
          <a:xfrm>
            <a:off x="680543" y="1302159"/>
            <a:ext cx="3303628" cy="16793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5400" dirty="0">
                <a:solidFill>
                  <a:srgbClr val="E6E6E6"/>
                </a:solidFill>
                <a:effectLst>
                  <a:outerShdw blurRad="38100" dist="38100" dir="2700000" algn="tl">
                    <a:srgbClr val="000000">
                      <a:alpha val="43137"/>
                    </a:srgbClr>
                  </a:outerShdw>
                </a:effectLst>
                <a:latin typeface="Arial Black" panose="020B0A04020102020204" pitchFamily="34" charset="0"/>
              </a:rPr>
              <a:t>Model </a:t>
            </a:r>
          </a:p>
          <a:p>
            <a:pPr algn="ctr"/>
            <a:r>
              <a:rPr lang="en-US" sz="5400" dirty="0">
                <a:solidFill>
                  <a:srgbClr val="E6E6E6"/>
                </a:solidFill>
                <a:effectLst>
                  <a:outerShdw blurRad="38100" dist="38100" dir="2700000" algn="tl">
                    <a:srgbClr val="000000">
                      <a:alpha val="43137"/>
                    </a:srgbClr>
                  </a:outerShdw>
                </a:effectLst>
                <a:latin typeface="Arial Black" panose="020B0A04020102020204" pitchFamily="34" charset="0"/>
              </a:rPr>
              <a:t>Training</a:t>
            </a:r>
          </a:p>
        </p:txBody>
      </p:sp>
      <p:sp>
        <p:nvSpPr>
          <p:cNvPr id="9" name="Rectangle 3">
            <a:extLst>
              <a:ext uri="{FF2B5EF4-FFF2-40B4-BE49-F238E27FC236}">
                <a16:creationId xmlns:a16="http://schemas.microsoft.com/office/drawing/2014/main" id="{77E0B619-5462-4759-1D86-BAAB78C488C8}"/>
              </a:ext>
            </a:extLst>
          </p:cNvPr>
          <p:cNvSpPr>
            <a:spLocks noChangeArrowheads="1"/>
          </p:cNvSpPr>
          <p:nvPr/>
        </p:nvSpPr>
        <p:spPr bwMode="auto">
          <a:xfrm>
            <a:off x="637819" y="4198575"/>
            <a:ext cx="1095973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E6E6E6"/>
                </a:solidFill>
                <a:latin typeface="Arial" panose="020B0604020202020204" pitchFamily="34" charset="0"/>
              </a:rPr>
              <a:t>I</a:t>
            </a:r>
            <a:r>
              <a:rPr kumimoji="0" lang="en-US" altLang="en-US" sz="2400" b="0" i="0" u="none" strike="noStrike" cap="none" normalizeH="0" baseline="0" dirty="0">
                <a:ln>
                  <a:noFill/>
                </a:ln>
                <a:solidFill>
                  <a:srgbClr val="E6E6E6"/>
                </a:solidFill>
                <a:effectLst/>
                <a:latin typeface="Arial" panose="020B0604020202020204" pitchFamily="34" charset="0"/>
              </a:rPr>
              <a:t> Chose the Decision Tree Classifier for its simplicity, interpretability, and ability to handle mixed data types. It builds decision rules based on the most significant features, </a:t>
            </a:r>
            <a:r>
              <a:rPr kumimoji="0" lang="en-US" altLang="en-US" sz="2400" b="1" i="0" u="none" strike="noStrike" cap="none" normalizeH="0" baseline="0" dirty="0">
                <a:ln>
                  <a:noFill/>
                </a:ln>
                <a:solidFill>
                  <a:srgbClr val="E6E6E6"/>
                </a:solidFill>
                <a:effectLst/>
                <a:latin typeface="Arial" panose="020B0604020202020204" pitchFamily="34" charset="0"/>
              </a:rPr>
              <a:t>helping us visualize and understand the decision-making process</a:t>
            </a:r>
            <a:r>
              <a:rPr kumimoji="0" lang="en-US" altLang="en-US" sz="2400" b="0" i="0" u="none" strike="noStrike" cap="none" normalizeH="0" baseline="0" dirty="0">
                <a:ln>
                  <a:noFill/>
                </a:ln>
                <a:solidFill>
                  <a:srgbClr val="E6E6E6"/>
                </a:solidFill>
                <a:effectLst/>
                <a:latin typeface="Arial" panose="020B0604020202020204" pitchFamily="34" charset="0"/>
              </a:rPr>
              <a:t>. I defined the features (independent variables) and set </a:t>
            </a:r>
            <a:r>
              <a:rPr kumimoji="0" lang="en-US" altLang="en-US" sz="2400" b="0" i="0" u="none" strike="noStrike" cap="none" normalizeH="0" baseline="0" dirty="0">
                <a:ln>
                  <a:noFill/>
                </a:ln>
                <a:solidFill>
                  <a:srgbClr val="E6E6E6"/>
                </a:solidFill>
                <a:effectLst/>
                <a:latin typeface="Arial Unicode MS"/>
              </a:rPr>
              <a:t>Loan Default</a:t>
            </a:r>
            <a:r>
              <a:rPr kumimoji="0" lang="en-US" altLang="en-US" sz="2400" b="0" i="0" u="none" strike="noStrike" cap="none" normalizeH="0" baseline="0" dirty="0">
                <a:ln>
                  <a:noFill/>
                </a:ln>
                <a:solidFill>
                  <a:srgbClr val="E6E6E6"/>
                </a:solidFill>
                <a:effectLst/>
              </a:rPr>
              <a:t> </a:t>
            </a:r>
            <a:r>
              <a:rPr kumimoji="0" lang="en-US" altLang="en-US" sz="2400" b="0" i="0" u="none" strike="noStrike" cap="none" normalizeH="0" baseline="0" dirty="0">
                <a:ln>
                  <a:noFill/>
                </a:ln>
                <a:solidFill>
                  <a:srgbClr val="E6E6E6"/>
                </a:solidFill>
                <a:effectLst/>
                <a:latin typeface="Arial" panose="020B0604020202020204" pitchFamily="34" charset="0"/>
                <a:cs typeface="Arial" panose="020B0604020202020204" pitchFamily="34" charset="0"/>
              </a:rPr>
              <a:t>as the target. The model was trained using the training data and then tested on unseen data to evaluate accuracy and performance.</a:t>
            </a:r>
          </a:p>
        </p:txBody>
      </p:sp>
    </p:spTree>
    <p:extLst>
      <p:ext uri="{BB962C8B-B14F-4D97-AF65-F5344CB8AC3E}">
        <p14:creationId xmlns:p14="http://schemas.microsoft.com/office/powerpoint/2010/main" val="39038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629774" y="6361935"/>
            <a:ext cx="495188" cy="611508"/>
          </a:xfrm>
        </p:spPr>
        <p:txBody>
          <a:bodyPr/>
          <a:lstStyle/>
          <a:p>
            <a:fld id="{03DC2DEF-D2FE-4B45-ABA4-9F153FD1C98A}" type="slidenum">
              <a:rPr lang="en-US" sz="1400" smtClean="0"/>
              <a:t>6</a:t>
            </a:fld>
            <a:endParaRPr lang="en-US" sz="1400" dirty="0"/>
          </a:p>
        </p:txBody>
      </p:sp>
      <p:sp>
        <p:nvSpPr>
          <p:cNvPr id="17" name="Title 4">
            <a:extLst>
              <a:ext uri="{FF2B5EF4-FFF2-40B4-BE49-F238E27FC236}">
                <a16:creationId xmlns:a16="http://schemas.microsoft.com/office/drawing/2014/main" id="{44AA5B5E-B472-C76A-7D8D-C55C4718D0F9}"/>
              </a:ext>
            </a:extLst>
          </p:cNvPr>
          <p:cNvSpPr txBox="1">
            <a:spLocks/>
          </p:cNvSpPr>
          <p:nvPr/>
        </p:nvSpPr>
        <p:spPr>
          <a:xfrm>
            <a:off x="2020529" y="190311"/>
            <a:ext cx="8150942" cy="1671911"/>
          </a:xfrm>
          <a:prstGeom prst="rect">
            <a:avLst/>
          </a:prstGeom>
        </p:spPr>
        <p:txBody>
          <a:bodyPr>
            <a:no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5400" dirty="0">
                <a:effectLst>
                  <a:outerShdw blurRad="38100" dist="38100" dir="2700000" algn="tl">
                    <a:srgbClr val="000000">
                      <a:alpha val="43137"/>
                    </a:srgbClr>
                  </a:outerShdw>
                </a:effectLst>
                <a:latin typeface="Arial Black" panose="020B0A04020102020204" pitchFamily="34" charset="0"/>
              </a:rPr>
              <a:t>Decision Tree Visualization</a:t>
            </a:r>
          </a:p>
        </p:txBody>
      </p:sp>
      <p:sp>
        <p:nvSpPr>
          <p:cNvPr id="5" name="TextBox 4">
            <a:extLst>
              <a:ext uri="{FF2B5EF4-FFF2-40B4-BE49-F238E27FC236}">
                <a16:creationId xmlns:a16="http://schemas.microsoft.com/office/drawing/2014/main" id="{18717B46-F22A-9E22-1E60-9B2DC5E0461B}"/>
              </a:ext>
            </a:extLst>
          </p:cNvPr>
          <p:cNvSpPr txBox="1"/>
          <p:nvPr/>
        </p:nvSpPr>
        <p:spPr>
          <a:xfrm>
            <a:off x="192506" y="1991503"/>
            <a:ext cx="6660342" cy="4154984"/>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The trained Decision Tree model was visualized using matplotlib, to understand the logic and rules it used to make predictions. Nodes in the tree split based on feature thresholds, such as income level or credit history. For example, a decision path may show that if the applicant has no credit history and a loan amount above a certain threshold, the risk of default is high. This transparency allows stakeholders to see not only what the model predicts, but why it makes those predictions.</a:t>
            </a:r>
          </a:p>
        </p:txBody>
      </p:sp>
      <p:pic>
        <p:nvPicPr>
          <p:cNvPr id="9" name="Picture 8">
            <a:extLst>
              <a:ext uri="{FF2B5EF4-FFF2-40B4-BE49-F238E27FC236}">
                <a16:creationId xmlns:a16="http://schemas.microsoft.com/office/drawing/2014/main" id="{3AA9D878-EE03-14D3-779A-FA66C9F2CCE6}"/>
              </a:ext>
            </a:extLst>
          </p:cNvPr>
          <p:cNvPicPr>
            <a:picLocks noChangeAspect="1"/>
          </p:cNvPicPr>
          <p:nvPr/>
        </p:nvPicPr>
        <p:blipFill>
          <a:blip r:embed="rId2"/>
          <a:stretch>
            <a:fillRect/>
          </a:stretch>
        </p:blipFill>
        <p:spPr>
          <a:xfrm>
            <a:off x="6978316" y="1605573"/>
            <a:ext cx="5021178" cy="4910245"/>
          </a:xfrm>
          <a:prstGeom prst="rect">
            <a:avLst/>
          </a:prstGeom>
        </p:spPr>
      </p:pic>
    </p:spTree>
    <p:extLst>
      <p:ext uri="{BB962C8B-B14F-4D97-AF65-F5344CB8AC3E}">
        <p14:creationId xmlns:p14="http://schemas.microsoft.com/office/powerpoint/2010/main" val="314967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80BF-80E5-92A7-1B3C-93CB71C4C9EC}"/>
              </a:ext>
            </a:extLst>
          </p:cNvPr>
          <p:cNvSpPr>
            <a:spLocks noGrp="1"/>
          </p:cNvSpPr>
          <p:nvPr>
            <p:ph type="title"/>
          </p:nvPr>
        </p:nvSpPr>
        <p:spPr>
          <a:xfrm>
            <a:off x="6619198" y="695284"/>
            <a:ext cx="5272764" cy="1551573"/>
          </a:xfrm>
        </p:spPr>
        <p:txBody>
          <a:bodyPr/>
          <a:lstStyle/>
          <a:p>
            <a:pPr algn="ctr"/>
            <a:r>
              <a:rPr lang="en-US" sz="4800" dirty="0" err="1">
                <a:effectLst>
                  <a:outerShdw blurRad="38100" dist="38100" dir="2700000" algn="tl">
                    <a:srgbClr val="000000">
                      <a:alpha val="43137"/>
                    </a:srgbClr>
                  </a:outerShdw>
                </a:effectLst>
                <a:latin typeface="Arial Black" panose="020B0A04020102020204" pitchFamily="34" charset="0"/>
              </a:rPr>
              <a:t>Streamlit</a:t>
            </a:r>
            <a:r>
              <a:rPr lang="en-US" sz="4800" dirty="0">
                <a:effectLst>
                  <a:outerShdw blurRad="38100" dist="38100" dir="2700000" algn="tl">
                    <a:srgbClr val="000000">
                      <a:alpha val="43137"/>
                    </a:srgbClr>
                  </a:outerShdw>
                </a:effectLst>
                <a:latin typeface="Arial Black" panose="020B0A04020102020204" pitchFamily="34" charset="0"/>
              </a:rPr>
              <a:t> Web Application</a:t>
            </a:r>
          </a:p>
        </p:txBody>
      </p:sp>
      <p:sp>
        <p:nvSpPr>
          <p:cNvPr id="3" name="Content Placeholder 2">
            <a:extLst>
              <a:ext uri="{FF2B5EF4-FFF2-40B4-BE49-F238E27FC236}">
                <a16:creationId xmlns:a16="http://schemas.microsoft.com/office/drawing/2014/main" id="{24A6BA5B-D2D6-5D92-B5D7-D1F366C8F9AA}"/>
              </a:ext>
            </a:extLst>
          </p:cNvPr>
          <p:cNvSpPr>
            <a:spLocks noGrp="1"/>
          </p:cNvSpPr>
          <p:nvPr>
            <p:ph idx="1"/>
          </p:nvPr>
        </p:nvSpPr>
        <p:spPr>
          <a:xfrm>
            <a:off x="6710638" y="2638084"/>
            <a:ext cx="5272764" cy="3280116"/>
          </a:xfrm>
        </p:spPr>
        <p:txBody>
          <a:bodyPr>
            <a:normAutofit/>
          </a:bodyPr>
          <a:lstStyle/>
          <a:p>
            <a:pPr marL="0" indent="0" algn="just">
              <a:buNone/>
            </a:pPr>
            <a:r>
              <a:rPr lang="en-US" dirty="0">
                <a:latin typeface="+mj-lt"/>
              </a:rPr>
              <a:t>To make our model interactive, I developed a web application using </a:t>
            </a:r>
            <a:r>
              <a:rPr lang="en-US" dirty="0" err="1">
                <a:latin typeface="+mj-lt"/>
              </a:rPr>
              <a:t>Streamlit</a:t>
            </a:r>
            <a:r>
              <a:rPr lang="en-US" dirty="0">
                <a:latin typeface="+mj-lt"/>
              </a:rPr>
              <a:t>. This app allows users—like loan officers or analysts—to input applicant data and get real-time predictions on loan default. The app calculates both the binary result (default/no default) and the probability of default. This tool bridges the gap between technical models and practical usage, offering quick and user-friendly insights for risk-based decision-making.</a:t>
            </a:r>
          </a:p>
          <a:p>
            <a:endParaRPr lang="en-US" dirty="0"/>
          </a:p>
        </p:txBody>
      </p:sp>
      <p:sp>
        <p:nvSpPr>
          <p:cNvPr id="4" name="Slide Number Placeholder 3">
            <a:extLst>
              <a:ext uri="{FF2B5EF4-FFF2-40B4-BE49-F238E27FC236}">
                <a16:creationId xmlns:a16="http://schemas.microsoft.com/office/drawing/2014/main" id="{32077143-8C5C-EBB3-6033-5D621E69885A}"/>
              </a:ext>
            </a:extLst>
          </p:cNvPr>
          <p:cNvSpPr>
            <a:spLocks noGrp="1"/>
          </p:cNvSpPr>
          <p:nvPr>
            <p:ph type="sldNum" sz="quarter" idx="12"/>
          </p:nvPr>
        </p:nvSpPr>
        <p:spPr/>
        <p:txBody>
          <a:bodyPr/>
          <a:lstStyle/>
          <a:p>
            <a:fld id="{03DC2DEF-D2FE-4B45-ABA4-9F153FD1C98A}" type="slidenum">
              <a:rPr lang="en-US" smtClean="0"/>
              <a:t>7</a:t>
            </a:fld>
            <a:endParaRPr lang="en-US" dirty="0"/>
          </a:p>
        </p:txBody>
      </p:sp>
      <p:pic>
        <p:nvPicPr>
          <p:cNvPr id="31" name="Picture 30">
            <a:extLst>
              <a:ext uri="{FF2B5EF4-FFF2-40B4-BE49-F238E27FC236}">
                <a16:creationId xmlns:a16="http://schemas.microsoft.com/office/drawing/2014/main" id="{571E021C-B62D-F174-D0C2-50D63A421D2A}"/>
              </a:ext>
            </a:extLst>
          </p:cNvPr>
          <p:cNvPicPr>
            <a:picLocks noChangeAspect="1"/>
          </p:cNvPicPr>
          <p:nvPr/>
        </p:nvPicPr>
        <p:blipFill>
          <a:blip r:embed="rId2"/>
          <a:stretch>
            <a:fillRect/>
          </a:stretch>
        </p:blipFill>
        <p:spPr>
          <a:xfrm>
            <a:off x="208598" y="953729"/>
            <a:ext cx="6300357" cy="4355689"/>
          </a:xfrm>
          <a:prstGeom prst="rect">
            <a:avLst/>
          </a:prstGeom>
        </p:spPr>
      </p:pic>
    </p:spTree>
    <p:extLst>
      <p:ext uri="{BB962C8B-B14F-4D97-AF65-F5344CB8AC3E}">
        <p14:creationId xmlns:p14="http://schemas.microsoft.com/office/powerpoint/2010/main" val="251542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6F376A0-26BC-99D7-0D2B-833D96A107DE}"/>
              </a:ext>
            </a:extLst>
          </p:cNvPr>
          <p:cNvSpPr txBox="1"/>
          <p:nvPr/>
        </p:nvSpPr>
        <p:spPr>
          <a:xfrm>
            <a:off x="3779619" y="55231"/>
            <a:ext cx="8334287" cy="830997"/>
          </a:xfrm>
          <a:prstGeom prst="rect">
            <a:avLst/>
          </a:prstGeom>
          <a:noFill/>
        </p:spPr>
        <p:txBody>
          <a:bodyPr wrap="square" rtlCol="0">
            <a:spAutoFit/>
          </a:bodyPr>
          <a:lstStyle/>
          <a:p>
            <a:pPr algn="ctr"/>
            <a:r>
              <a:rPr lang="en-US" sz="4800" dirty="0">
                <a:effectLst>
                  <a:outerShdw blurRad="38100" dist="38100" dir="2700000" algn="tl">
                    <a:srgbClr val="000000">
                      <a:alpha val="43137"/>
                    </a:srgbClr>
                  </a:outerShdw>
                </a:effectLst>
                <a:latin typeface="Arial Black" panose="020B0A04020102020204" pitchFamily="34" charset="0"/>
              </a:rPr>
              <a:t>Power BI Dashboard</a:t>
            </a:r>
          </a:p>
        </p:txBody>
      </p:sp>
      <p:sp>
        <p:nvSpPr>
          <p:cNvPr id="2" name="Slide Number Placeholder 3">
            <a:extLst>
              <a:ext uri="{FF2B5EF4-FFF2-40B4-BE49-F238E27FC236}">
                <a16:creationId xmlns:a16="http://schemas.microsoft.com/office/drawing/2014/main" id="{502EE74B-1090-046C-1A35-F763ADAA0E3F}"/>
              </a:ext>
            </a:extLst>
          </p:cNvPr>
          <p:cNvSpPr txBox="1">
            <a:spLocks/>
          </p:cNvSpPr>
          <p:nvPr/>
        </p:nvSpPr>
        <p:spPr>
          <a:xfrm>
            <a:off x="11632407" y="6516478"/>
            <a:ext cx="373062" cy="14979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C2DEF-D2FE-4B45-ABA4-9F153FD1C98A}" type="slidenum">
              <a:rPr lang="en-US" smtClean="0"/>
              <a:pPr/>
              <a:t>8</a:t>
            </a:fld>
            <a:endParaRPr lang="en-US" dirty="0"/>
          </a:p>
        </p:txBody>
      </p:sp>
      <p:pic>
        <p:nvPicPr>
          <p:cNvPr id="6" name="Picture 5">
            <a:extLst>
              <a:ext uri="{FF2B5EF4-FFF2-40B4-BE49-F238E27FC236}">
                <a16:creationId xmlns:a16="http://schemas.microsoft.com/office/drawing/2014/main" id="{596301C0-2F24-B56A-4042-1078C96E0598}"/>
              </a:ext>
            </a:extLst>
          </p:cNvPr>
          <p:cNvPicPr>
            <a:picLocks noChangeAspect="1"/>
          </p:cNvPicPr>
          <p:nvPr/>
        </p:nvPicPr>
        <p:blipFill>
          <a:blip r:embed="rId2"/>
          <a:stretch>
            <a:fillRect/>
          </a:stretch>
        </p:blipFill>
        <p:spPr>
          <a:xfrm>
            <a:off x="4267199" y="905893"/>
            <a:ext cx="7738269" cy="5685481"/>
          </a:xfrm>
          <a:prstGeom prst="rect">
            <a:avLst/>
          </a:prstGeom>
        </p:spPr>
      </p:pic>
      <p:sp>
        <p:nvSpPr>
          <p:cNvPr id="3" name="TextBox 2">
            <a:extLst>
              <a:ext uri="{FF2B5EF4-FFF2-40B4-BE49-F238E27FC236}">
                <a16:creationId xmlns:a16="http://schemas.microsoft.com/office/drawing/2014/main" id="{0A2E2138-4AD9-274F-4996-8E471FE56FCE}"/>
              </a:ext>
            </a:extLst>
          </p:cNvPr>
          <p:cNvSpPr txBox="1"/>
          <p:nvPr/>
        </p:nvSpPr>
        <p:spPr>
          <a:xfrm>
            <a:off x="186531" y="239980"/>
            <a:ext cx="3818021" cy="7017306"/>
          </a:xfrm>
          <a:prstGeom prst="rect">
            <a:avLst/>
          </a:prstGeom>
          <a:noFill/>
        </p:spPr>
        <p:txBody>
          <a:bodyPr wrap="square" rtlCol="0">
            <a:spAutoFit/>
          </a:bodyPr>
          <a:lstStyle/>
          <a:p>
            <a:pPr algn="just"/>
            <a:r>
              <a:rPr lang="en-US" dirty="0">
                <a:latin typeface="+mj-lt"/>
              </a:rPr>
              <a:t>The Power BI dashboard provides a visual interface to explore loan data and model outcomes. It includes:</a:t>
            </a:r>
          </a:p>
          <a:p>
            <a:pPr marL="285750" indent="-285750" algn="just">
              <a:buFont typeface="Arial" panose="020B0604020202020204" pitchFamily="34" charset="0"/>
              <a:buChar char="•"/>
            </a:pPr>
            <a:r>
              <a:rPr lang="en-US" dirty="0">
                <a:latin typeface="+mj-lt"/>
              </a:rPr>
              <a:t>Pie charts showing overall default distribution</a:t>
            </a:r>
          </a:p>
          <a:p>
            <a:pPr marL="285750" indent="-285750" algn="just">
              <a:buFont typeface="Arial" panose="020B0604020202020204" pitchFamily="34" charset="0"/>
              <a:buChar char="•"/>
            </a:pPr>
            <a:r>
              <a:rPr lang="en-US" dirty="0">
                <a:latin typeface="+mj-lt"/>
              </a:rPr>
              <a:t>Bar graphs comparing default rates across genders, employment types, income groups, and regions</a:t>
            </a:r>
          </a:p>
          <a:p>
            <a:pPr marL="285750" indent="-285750" algn="just">
              <a:buFont typeface="Arial" panose="020B0604020202020204" pitchFamily="34" charset="0"/>
              <a:buChar char="•"/>
            </a:pPr>
            <a:r>
              <a:rPr lang="en-US" dirty="0">
                <a:latin typeface="+mj-lt"/>
              </a:rPr>
              <a:t>Line charts showing trends over time</a:t>
            </a:r>
          </a:p>
          <a:p>
            <a:pPr marL="285750" indent="-285750" algn="just">
              <a:buFont typeface="Arial" panose="020B0604020202020204" pitchFamily="34" charset="0"/>
              <a:buChar char="•"/>
            </a:pPr>
            <a:r>
              <a:rPr lang="en-US" dirty="0">
                <a:latin typeface="+mj-lt"/>
              </a:rPr>
              <a:t>Slicers/filters for drill-down by age, marital status, credit history, and loan amount</a:t>
            </a:r>
          </a:p>
          <a:p>
            <a:pPr algn="just"/>
            <a:r>
              <a:rPr lang="en-US" dirty="0">
                <a:latin typeface="+mj-lt"/>
              </a:rPr>
              <a:t>Business users can quickly identify high-risk applicant profiles or observe how default trends change over time. For instance, filtering by credit history reveals default rates spike when credit history is poor or missing. The dashboard is not just a visualization tool—it acts as a live reporting platform for stakeholders to make data-informed policy and credit decisions</a:t>
            </a:r>
            <a:r>
              <a:rPr lang="en-US" dirty="0"/>
              <a:t>.</a:t>
            </a:r>
          </a:p>
          <a:p>
            <a:endParaRPr lang="en-US" dirty="0"/>
          </a:p>
        </p:txBody>
      </p:sp>
    </p:spTree>
    <p:extLst>
      <p:ext uri="{BB962C8B-B14F-4D97-AF65-F5344CB8AC3E}">
        <p14:creationId xmlns:p14="http://schemas.microsoft.com/office/powerpoint/2010/main" val="196070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noAutofit/>
          </a:bodyPr>
          <a:lstStyle/>
          <a:p>
            <a:pPr algn="ctr"/>
            <a:r>
              <a:rPr lang="en-US" sz="4800" dirty="0">
                <a:effectLst>
                  <a:outerShdw blurRad="38100" dist="38100" dir="2700000" algn="tl">
                    <a:srgbClr val="000000">
                      <a:alpha val="43137"/>
                    </a:srgbClr>
                  </a:outerShdw>
                </a:effectLst>
                <a:latin typeface="Arial Black" panose="020B0A04020102020204" pitchFamily="34" charset="0"/>
              </a:rPr>
              <a:t>Model Evaluation</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latin typeface="+mj-lt"/>
              </a:rPr>
              <a:t>The model was evaluated using metrics like Accuracy, Confusion Matrix, and ROC AUC Score</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latin typeface="+mj-lt"/>
              </a:rPr>
              <a:t>The Confusion Matrix showed a good balance of true positives (correctly identified defaults) and true negatives (correctly identified non-defaults). </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latin typeface="+mj-lt"/>
              </a:rPr>
              <a:t>The ROC AUC score of ~0.86 signifies strong discriminatory ability of the model, meaning it reliably distinguishes between good and bad applicants. </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latin typeface="+mj-lt"/>
              </a:rPr>
              <a:t>These evaluations confirm that the model is reliable for real-world deployment.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9</a:t>
            </a:fld>
            <a:endParaRPr lang="en-US" dirty="0"/>
          </a:p>
        </p:txBody>
      </p:sp>
    </p:spTree>
    <p:extLst>
      <p:ext uri="{BB962C8B-B14F-4D97-AF65-F5344CB8AC3E}">
        <p14:creationId xmlns:p14="http://schemas.microsoft.com/office/powerpoint/2010/main" val="116306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415</TotalTime>
  <Words>824</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Aharoni</vt:lpstr>
      <vt:lpstr>Arial</vt:lpstr>
      <vt:lpstr>Arial Black</vt:lpstr>
      <vt:lpstr>Arial Unicode MS</vt:lpstr>
      <vt:lpstr>Calibri</vt:lpstr>
      <vt:lpstr>Calibri Light</vt:lpstr>
      <vt:lpstr>Office Theme</vt:lpstr>
      <vt:lpstr>Credit Scoring and Loan Default Prediction</vt:lpstr>
      <vt:lpstr>Project Goal</vt:lpstr>
      <vt:lpstr>Dataset Overview</vt:lpstr>
      <vt:lpstr>PowerPoint Presentation</vt:lpstr>
      <vt:lpstr>PowerPoint Presentation</vt:lpstr>
      <vt:lpstr>PowerPoint Presentation</vt:lpstr>
      <vt:lpstr>Streamlit Web Application</vt:lpstr>
      <vt:lpstr>PowerPoint Presentation</vt:lpstr>
      <vt:lpstr>Model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Shruti Badagandi</dc:creator>
  <cp:lastModifiedBy>Shruti Badagandi</cp:lastModifiedBy>
  <cp:revision>19</cp:revision>
  <dcterms:created xsi:type="dcterms:W3CDTF">2025-06-08T09:29:07Z</dcterms:created>
  <dcterms:modified xsi:type="dcterms:W3CDTF">2025-06-09T13:08:11Z</dcterms:modified>
</cp:coreProperties>
</file>