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69" r:id="rId6"/>
    <p:sldId id="272" r:id="rId7"/>
    <p:sldId id="278" r:id="rId8"/>
    <p:sldId id="270" r:id="rId9"/>
    <p:sldId id="280" r:id="rId10"/>
    <p:sldId id="281" r:id="rId11"/>
    <p:sldId id="282" r:id="rId12"/>
    <p:sldId id="267" r:id="rId13"/>
    <p:sldId id="283" r:id="rId14"/>
    <p:sldId id="271" r:id="rId15"/>
    <p:sldId id="274" r:id="rId16"/>
    <p:sldId id="277"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500" userDrawn="1">
          <p15:clr>
            <a:srgbClr val="A4A3A4"/>
          </p15:clr>
        </p15:guide>
        <p15:guide id="8" pos="495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2752"/>
    <a:srgbClr val="E3A097"/>
    <a:srgbClr val="F5D9D7"/>
    <a:srgbClr val="263025"/>
    <a:srgbClr val="334031"/>
    <a:srgbClr val="8A9161"/>
    <a:srgbClr val="81875A"/>
    <a:srgbClr val="000000"/>
    <a:srgbClr val="EFE0BE"/>
    <a:srgbClr val="F7F1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7" autoAdjust="0"/>
    <p:restoredTop sz="94660"/>
  </p:normalViewPr>
  <p:slideViewPr>
    <p:cSldViewPr snapToGrid="0">
      <p:cViewPr varScale="1">
        <p:scale>
          <a:sx n="78" d="100"/>
          <a:sy n="78" d="100"/>
        </p:scale>
        <p:origin x="835" y="62"/>
      </p:cViewPr>
      <p:guideLst>
        <p:guide pos="3840"/>
        <p:guide orient="horz" pos="2500"/>
        <p:guide pos="4951"/>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2621" y="6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i Badagandi" userId="a56c08a394740f07" providerId="LiveId" clId="{8964DC8D-15F8-4C71-9D91-EE415B17E975}"/>
    <pc:docChg chg="modSld">
      <pc:chgData name="Shruti Badagandi" userId="a56c08a394740f07" providerId="LiveId" clId="{8964DC8D-15F8-4C71-9D91-EE415B17E975}" dt="2025-06-10T13:42:01.761" v="6" actId="122"/>
      <pc:docMkLst>
        <pc:docMk/>
      </pc:docMkLst>
      <pc:sldChg chg="modSp mod">
        <pc:chgData name="Shruti Badagandi" userId="a56c08a394740f07" providerId="LiveId" clId="{8964DC8D-15F8-4C71-9D91-EE415B17E975}" dt="2025-06-10T13:42:01.761" v="6" actId="122"/>
        <pc:sldMkLst>
          <pc:docMk/>
          <pc:sldMk cId="435195399" sldId="270"/>
        </pc:sldMkLst>
        <pc:spChg chg="mod">
          <ac:chgData name="Shruti Badagandi" userId="a56c08a394740f07" providerId="LiveId" clId="{8964DC8D-15F8-4C71-9D91-EE415B17E975}" dt="2025-06-10T13:42:01.761" v="6" actId="122"/>
          <ac:spMkLst>
            <pc:docMk/>
            <pc:sldMk cId="435195399" sldId="270"/>
            <ac:spMk id="2" creationId="{BF463CB3-2956-E8D2-C23D-A3BAA7295DE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8B8B31-1CFE-4A78-A796-40061C1B29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1F5D168-A009-4B34-B08F-277E0D6ABD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D47A4C-1800-412B-9042-C93F1924AECC}" type="datetimeFigureOut">
              <a:rPr lang="en-US" smtClean="0"/>
              <a:t>6/10/2025</a:t>
            </a:fld>
            <a:endParaRPr lang="en-US"/>
          </a:p>
        </p:txBody>
      </p:sp>
      <p:sp>
        <p:nvSpPr>
          <p:cNvPr id="4" name="Footer Placeholder 3">
            <a:extLst>
              <a:ext uri="{FF2B5EF4-FFF2-40B4-BE49-F238E27FC236}">
                <a16:creationId xmlns:a16="http://schemas.microsoft.com/office/drawing/2014/main" id="{810C826E-30C5-4DD2-97CD-F700F8EBB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A1BE32A-EDDE-428D-8FA7-84F681D978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81FD62-43B6-432F-96E1-BCDE3916E10C}" type="slidenum">
              <a:rPr lang="en-US" smtClean="0"/>
              <a:t>‹#›</a:t>
            </a:fld>
            <a:endParaRPr lang="en-US"/>
          </a:p>
        </p:txBody>
      </p:sp>
    </p:spTree>
    <p:extLst>
      <p:ext uri="{BB962C8B-B14F-4D97-AF65-F5344CB8AC3E}">
        <p14:creationId xmlns:p14="http://schemas.microsoft.com/office/powerpoint/2010/main" val="1499383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en-US" noProof="0" smtClean="0"/>
              <a:t>6/10/2025</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en-US" noProof="0" smtClean="0"/>
              <a:t>‹#›</a:t>
            </a:fld>
            <a:endParaRPr lang="en-US" noProof="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11</a:t>
            </a:fld>
            <a:endParaRPr lang="en-US" noProof="0"/>
          </a:p>
        </p:txBody>
      </p:sp>
    </p:spTree>
    <p:extLst>
      <p:ext uri="{BB962C8B-B14F-4D97-AF65-F5344CB8AC3E}">
        <p14:creationId xmlns:p14="http://schemas.microsoft.com/office/powerpoint/2010/main" val="1124045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68680" y="804672"/>
            <a:ext cx="10460736" cy="3255264"/>
          </a:xfrm>
        </p:spPr>
        <p:txBody>
          <a:bodyPr anchor="b">
            <a:noAutofit/>
          </a:bodyPr>
          <a:lstStyle>
            <a:lvl1pPr algn="ctr">
              <a:defRPr sz="7200" b="0">
                <a:solidFill>
                  <a:schemeClr val="accent1">
                    <a:lumMod val="20000"/>
                    <a:lumOff val="80000"/>
                  </a:schemeClr>
                </a:solidFill>
              </a:defRPr>
            </a:lvl1pPr>
          </a:lstStyle>
          <a:p>
            <a:r>
              <a:rPr lang="en-US" noProof="0"/>
              <a:t>Click to edit Master title style</a:t>
            </a:r>
            <a:endParaRPr lang="en-US" noProof="0"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p:nvPr>
        </p:nvSpPr>
        <p:spPr>
          <a:xfrm>
            <a:off x="3081573" y="4526280"/>
            <a:ext cx="6028854" cy="914400"/>
          </a:xfrm>
        </p:spPr>
        <p:txBody>
          <a:bodyPr anchor="t">
            <a:normAutofit/>
          </a:bodyPr>
          <a:lstStyle>
            <a:lvl1pPr marL="0" indent="0" algn="ctr">
              <a:buNone/>
              <a:defRPr sz="1600" b="0" i="0" cap="all" spc="300" baseline="0">
                <a:solidFill>
                  <a:schemeClr val="accent1">
                    <a:lumMod val="20000"/>
                    <a:lumOff val="80000"/>
                  </a:schemeClr>
                </a:solidFill>
              </a:defRPr>
            </a:lvl1pPr>
          </a:lstStyle>
          <a:p>
            <a:pPr lvl="0"/>
            <a:r>
              <a:rPr lang="en-US" noProof="0"/>
              <a:t>Click to edit Master text styles</a:t>
            </a:r>
          </a:p>
        </p:txBody>
      </p:sp>
      <p:sp>
        <p:nvSpPr>
          <p:cNvPr id="21" name="Rectangle 20">
            <a:extLst>
              <a:ext uri="{FF2B5EF4-FFF2-40B4-BE49-F238E27FC236}">
                <a16:creationId xmlns:a16="http://schemas.microsoft.com/office/drawing/2014/main" id="{2123959E-C8AF-2C32-A4AC-D79C711CACEF}"/>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grpSp>
        <p:nvGrpSpPr>
          <p:cNvPr id="48" name="Group 47">
            <a:extLst>
              <a:ext uri="{FF2B5EF4-FFF2-40B4-BE49-F238E27FC236}">
                <a16:creationId xmlns:a16="http://schemas.microsoft.com/office/drawing/2014/main" id="{1991AA11-ABBF-BFA0-AACD-5E0262702116}"/>
              </a:ext>
            </a:extLst>
          </p:cNvPr>
          <p:cNvGrpSpPr/>
          <p:nvPr userDrawn="1"/>
        </p:nvGrpSpPr>
        <p:grpSpPr>
          <a:xfrm>
            <a:off x="6096000" y="327025"/>
            <a:ext cx="0" cy="6203950"/>
            <a:chOff x="6096000" y="327025"/>
            <a:chExt cx="0" cy="6203950"/>
          </a:xfrm>
        </p:grpSpPr>
        <p:cxnSp>
          <p:nvCxnSpPr>
            <p:cNvPr id="49" name="Straight Connector 48">
              <a:extLst>
                <a:ext uri="{FF2B5EF4-FFF2-40B4-BE49-F238E27FC236}">
                  <a16:creationId xmlns:a16="http://schemas.microsoft.com/office/drawing/2014/main" id="{8CB6BE39-5971-4916-1DD7-91D7C3F31234}"/>
                </a:ext>
              </a:extLst>
            </p:cNvPr>
            <p:cNvCxnSpPr>
              <a:cxnSpLocks/>
            </p:cNvCxnSpPr>
            <p:nvPr/>
          </p:nvCxnSpPr>
          <p:spPr>
            <a:xfrm flipV="1">
              <a:off x="6096000" y="6281057"/>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CD84773-7D11-C9D4-A19C-4265A176EBAA}"/>
                </a:ext>
              </a:extLst>
            </p:cNvPr>
            <p:cNvCxnSpPr>
              <a:cxnSpLocks/>
            </p:cNvCxnSpPr>
            <p:nvPr/>
          </p:nvCxnSpPr>
          <p:spPr>
            <a:xfrm flipV="1">
              <a:off x="6096000" y="327025"/>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E0AD4BE-B150-7C27-72CC-9AAE5D788775}"/>
              </a:ext>
            </a:extLst>
          </p:cNvPr>
          <p:cNvSpPr>
            <a:spLocks noGrp="1"/>
          </p:cNvSpPr>
          <p:nvPr>
            <p:ph type="title"/>
          </p:nvPr>
        </p:nvSpPr>
        <p:spPr>
          <a:xfrm>
            <a:off x="838198" y="853335"/>
            <a:ext cx="10515602" cy="1377184"/>
          </a:xfrm>
        </p:spPr>
        <p:txBody>
          <a:bodyPr anchor="t" anchorCtr="0">
            <a:normAutofit/>
          </a:bodyPr>
          <a:lstStyle>
            <a:lvl1pPr>
              <a:defRPr lang="en-US" sz="3600" b="0" kern="1200" dirty="0">
                <a:solidFill>
                  <a:schemeClr val="accent3"/>
                </a:solidFill>
                <a:latin typeface="+mj-lt"/>
                <a:ea typeface="+mj-ea"/>
                <a:cs typeface="+mj-cs"/>
              </a:defRPr>
            </a:lvl1pPr>
          </a:lstStyle>
          <a:p>
            <a:r>
              <a:rPr lang="en-US"/>
              <a:t>Click to edit Master title style</a:t>
            </a:r>
            <a:endParaRPr lang="en-US" dirty="0"/>
          </a:p>
        </p:txBody>
      </p:sp>
      <p:sp>
        <p:nvSpPr>
          <p:cNvPr id="6" name="Content Placeholder 7">
            <a:extLst>
              <a:ext uri="{FF2B5EF4-FFF2-40B4-BE49-F238E27FC236}">
                <a16:creationId xmlns:a16="http://schemas.microsoft.com/office/drawing/2014/main" id="{0AFDFBEE-19C9-1F3E-D9C5-CE7C9A3CDE11}"/>
              </a:ext>
            </a:extLst>
          </p:cNvPr>
          <p:cNvSpPr>
            <a:spLocks noGrp="1"/>
          </p:cNvSpPr>
          <p:nvPr>
            <p:ph sz="quarter" idx="14"/>
          </p:nvPr>
        </p:nvSpPr>
        <p:spPr>
          <a:xfrm>
            <a:off x="837520" y="2651758"/>
            <a:ext cx="10515601" cy="346672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a:extLst>
              <a:ext uri="{FF2B5EF4-FFF2-40B4-BE49-F238E27FC236}">
                <a16:creationId xmlns:a16="http://schemas.microsoft.com/office/drawing/2014/main" id="{0694F3BC-3534-81A8-CF89-6C667BDFE3BA}"/>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2" name="Date Placeholder 3">
            <a:extLst>
              <a:ext uri="{FF2B5EF4-FFF2-40B4-BE49-F238E27FC236}">
                <a16:creationId xmlns:a16="http://schemas.microsoft.com/office/drawing/2014/main" id="{DAD02BD2-09CD-274D-9F5F-AD0DCD9B1580}"/>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endParaRPr lang="en-US" dirty="0"/>
          </a:p>
        </p:txBody>
      </p:sp>
    </p:spTree>
    <p:extLst>
      <p:ext uri="{BB962C8B-B14F-4D97-AF65-F5344CB8AC3E}">
        <p14:creationId xmlns:p14="http://schemas.microsoft.com/office/powerpoint/2010/main" val="286090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03">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1704181" y="2167821"/>
            <a:ext cx="8783638" cy="2522359"/>
          </a:xfrm>
        </p:spPr>
        <p:txBody>
          <a:bodyPr anchor="ctr">
            <a:noAutofit/>
          </a:bodyPr>
          <a:lstStyle>
            <a:lvl1pPr algn="ctr">
              <a:defRPr sz="5400" b="0">
                <a:solidFill>
                  <a:schemeClr val="accent1">
                    <a:lumMod val="20000"/>
                    <a:lumOff val="80000"/>
                  </a:schemeClr>
                </a:solidFill>
              </a:defRPr>
            </a:lvl1pPr>
          </a:lstStyle>
          <a:p>
            <a:r>
              <a:rPr lang="en-US" noProof="0"/>
              <a:t>Click to edit Master title style</a:t>
            </a:r>
            <a:endParaRPr lang="en-US" noProof="0" dirty="0"/>
          </a:p>
        </p:txBody>
      </p:sp>
      <p:sp>
        <p:nvSpPr>
          <p:cNvPr id="3" name="Rectangle 2">
            <a:extLst>
              <a:ext uri="{FF2B5EF4-FFF2-40B4-BE49-F238E27FC236}">
                <a16:creationId xmlns:a16="http://schemas.microsoft.com/office/drawing/2014/main" id="{96DACFE4-8E78-B00D-57EB-B4DF9B274276}"/>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grpSp>
        <p:nvGrpSpPr>
          <p:cNvPr id="4" name="Group 3">
            <a:extLst>
              <a:ext uri="{FF2B5EF4-FFF2-40B4-BE49-F238E27FC236}">
                <a16:creationId xmlns:a16="http://schemas.microsoft.com/office/drawing/2014/main" id="{EF81E591-3873-6FE4-95EB-DA604EDF9EBC}"/>
              </a:ext>
            </a:extLst>
          </p:cNvPr>
          <p:cNvGrpSpPr/>
          <p:nvPr userDrawn="1"/>
        </p:nvGrpSpPr>
        <p:grpSpPr>
          <a:xfrm>
            <a:off x="6096000" y="327025"/>
            <a:ext cx="0" cy="6203950"/>
            <a:chOff x="6096000" y="327025"/>
            <a:chExt cx="0" cy="6203950"/>
          </a:xfrm>
        </p:grpSpPr>
        <p:cxnSp>
          <p:nvCxnSpPr>
            <p:cNvPr id="5" name="Straight Connector 4">
              <a:extLst>
                <a:ext uri="{FF2B5EF4-FFF2-40B4-BE49-F238E27FC236}">
                  <a16:creationId xmlns:a16="http://schemas.microsoft.com/office/drawing/2014/main" id="{0A7C9956-6C25-EB39-6997-F949957C62D7}"/>
                </a:ext>
              </a:extLst>
            </p:cNvPr>
            <p:cNvCxnSpPr>
              <a:cxnSpLocks/>
            </p:cNvCxnSpPr>
            <p:nvPr/>
          </p:nvCxnSpPr>
          <p:spPr>
            <a:xfrm flipV="1">
              <a:off x="6096000" y="6281057"/>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88B0979-92D8-B3DF-EEC8-6ACC5604FAFF}"/>
                </a:ext>
              </a:extLst>
            </p:cNvPr>
            <p:cNvCxnSpPr>
              <a:cxnSpLocks/>
            </p:cNvCxnSpPr>
            <p:nvPr/>
          </p:nvCxnSpPr>
          <p:spPr>
            <a:xfrm flipV="1">
              <a:off x="6096000" y="327025"/>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261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04">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BA9668-A78D-632D-FE8F-C62FE04F29A6}"/>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5" name="Content Placeholder 7">
            <a:extLst>
              <a:ext uri="{FF2B5EF4-FFF2-40B4-BE49-F238E27FC236}">
                <a16:creationId xmlns:a16="http://schemas.microsoft.com/office/drawing/2014/main" id="{0DA40DDB-ECC4-BF05-805D-56550EB8CB9B}"/>
              </a:ext>
            </a:extLst>
          </p:cNvPr>
          <p:cNvSpPr>
            <a:spLocks noGrp="1"/>
          </p:cNvSpPr>
          <p:nvPr>
            <p:ph sz="quarter" idx="15"/>
          </p:nvPr>
        </p:nvSpPr>
        <p:spPr>
          <a:xfrm>
            <a:off x="837521" y="3813681"/>
            <a:ext cx="4844142" cy="2188317"/>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a:extLst>
              <a:ext uri="{FF2B5EF4-FFF2-40B4-BE49-F238E27FC236}">
                <a16:creationId xmlns:a16="http://schemas.microsoft.com/office/drawing/2014/main" id="{37C70689-88FA-027C-9354-13057024FA9F}"/>
              </a:ext>
            </a:extLst>
          </p:cNvPr>
          <p:cNvSpPr>
            <a:spLocks noGrp="1"/>
          </p:cNvSpPr>
          <p:nvPr>
            <p:ph sz="half" idx="13"/>
          </p:nvPr>
        </p:nvSpPr>
        <p:spPr>
          <a:xfrm>
            <a:off x="6455228" y="853334"/>
            <a:ext cx="4898571" cy="5151334"/>
          </a:xfrm>
        </p:spPr>
        <p:txBody>
          <a:bodyPr>
            <a:normAutofit/>
          </a:bodyPr>
          <a:lstStyle>
            <a:lvl1pPr marL="342900" indent="-342900">
              <a:lnSpc>
                <a:spcPct val="100000"/>
              </a:lnSpc>
              <a:buFont typeface="Arial" panose="020B0604020202020204" pitchFamily="34" charset="0"/>
              <a:buChar char="•"/>
              <a:defRPr lang="en-US" sz="2400" b="1" kern="1200" dirty="0">
                <a:solidFill>
                  <a:schemeClr val="accent3"/>
                </a:solidFill>
                <a:latin typeface="+mn-lt"/>
                <a:ea typeface="+mn-ea"/>
                <a:cs typeface="+mn-cs"/>
              </a:defRPr>
            </a:lvl1pPr>
            <a:lvl2pPr marL="347472" indent="0">
              <a:lnSpc>
                <a:spcPct val="100000"/>
              </a:lnSpc>
              <a:spcBef>
                <a:spcPts val="0"/>
              </a:spcBef>
              <a:buFont typeface="Arial" panose="020B0604020202020204" pitchFamily="34" charset="0"/>
              <a:buNone/>
              <a:defRPr lang="en-US" sz="2400" b="0" kern="1200" dirty="0">
                <a:solidFill>
                  <a:schemeClr val="accent3"/>
                </a:solidFill>
                <a:latin typeface="+mn-lt"/>
                <a:ea typeface="+mn-ea"/>
                <a:cs typeface="+mn-cs"/>
              </a:defRPr>
            </a:lvl2pPr>
            <a:lvl3pPr marL="731520" indent="-342900">
              <a:lnSpc>
                <a:spcPct val="100000"/>
              </a:lnSpc>
              <a:spcBef>
                <a:spcPts val="1000"/>
              </a:spcBef>
              <a:buFont typeface="Arial" panose="020B0604020202020204" pitchFamily="34" charset="0"/>
              <a:buChar char="•"/>
              <a:defRPr lang="en-US" sz="2400" b="1" kern="1200" dirty="0">
                <a:solidFill>
                  <a:schemeClr val="accent3"/>
                </a:solidFill>
                <a:latin typeface="+mn-lt"/>
                <a:ea typeface="+mn-ea"/>
                <a:cs typeface="+mn-cs"/>
              </a:defRPr>
            </a:lvl3pPr>
            <a:lvl4pPr marL="731520" indent="0">
              <a:lnSpc>
                <a:spcPct val="100000"/>
              </a:lnSpc>
              <a:spcBef>
                <a:spcPts val="0"/>
              </a:spcBef>
              <a:buFont typeface="Arial" panose="020B0604020202020204" pitchFamily="34" charset="0"/>
              <a:buNone/>
              <a:defRPr lang="en-US" sz="2400" b="0" kern="1200" dirty="0">
                <a:solidFill>
                  <a:schemeClr val="accent3"/>
                </a:solidFill>
                <a:latin typeface="+mn-lt"/>
                <a:ea typeface="+mn-ea"/>
                <a:cs typeface="+mn-cs"/>
              </a:defRPr>
            </a:lvl4pPr>
            <a:lvl5pPr marL="1097280" indent="-342900">
              <a:lnSpc>
                <a:spcPct val="100000"/>
              </a:lnSpc>
              <a:spcBef>
                <a:spcPts val="1000"/>
              </a:spcBef>
              <a:buFont typeface="Arial" panose="020B0604020202020204" pitchFamily="34" charset="0"/>
              <a:buChar char="•"/>
              <a:defRPr lang="en-US" sz="2400" b="0" kern="1200" dirty="0">
                <a:solidFill>
                  <a:schemeClr val="accent3"/>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87C0568B-88EF-9F5A-D39D-8C9C4C573B4B}"/>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Footer Placeholder 4">
            <a:extLst>
              <a:ext uri="{FF2B5EF4-FFF2-40B4-BE49-F238E27FC236}">
                <a16:creationId xmlns:a16="http://schemas.microsoft.com/office/drawing/2014/main" id="{14585FEF-898A-BE20-0E49-7060E3A08DBE}"/>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2" name="Date Placeholder 3">
            <a:extLst>
              <a:ext uri="{FF2B5EF4-FFF2-40B4-BE49-F238E27FC236}">
                <a16:creationId xmlns:a16="http://schemas.microsoft.com/office/drawing/2014/main" id="{0CAC8CAA-7BE1-C6AD-8CAA-7EF23C3F3856}"/>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endParaRPr lang="en-US" dirty="0"/>
          </a:p>
        </p:txBody>
      </p:sp>
    </p:spTree>
    <p:extLst>
      <p:ext uri="{BB962C8B-B14F-4D97-AF65-F5344CB8AC3E}">
        <p14:creationId xmlns:p14="http://schemas.microsoft.com/office/powerpoint/2010/main" val="3112972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754505" y="1013460"/>
            <a:ext cx="8682990" cy="2230802"/>
          </a:xfrm>
        </p:spPr>
        <p:txBody>
          <a:bodyPr anchor="b">
            <a:normAutofit/>
          </a:bodyPr>
          <a:lstStyle>
            <a:lvl1pPr algn="ctr">
              <a:defRPr sz="48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1754505" y="3429000"/>
            <a:ext cx="8682989" cy="2230802"/>
          </a:xfrm>
        </p:spPr>
        <p:txBody>
          <a:bodyPr anchor="t" anchorCtr="0">
            <a:normAutofit/>
          </a:bodyPr>
          <a:lstStyle>
            <a:lvl1pPr marL="0" indent="0" algn="ctr">
              <a:lnSpc>
                <a:spcPct val="200000"/>
              </a:lnSpc>
              <a:buNone/>
              <a:defRPr lang="en-US" sz="1600" kern="1200" cap="all" spc="300" dirty="0">
                <a:solidFill>
                  <a:prstClr val="black"/>
                </a:solidFill>
                <a:latin typeface="+mn-lt"/>
                <a:ea typeface="+mn-ea"/>
                <a:cs typeface="+mn-cs"/>
              </a:defRPr>
            </a:lvl1pPr>
            <a:lvl2pPr marL="7429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2pPr>
            <a:lvl3pPr marL="12001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3pPr>
            <a:lvl4pPr marL="16573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4pPr>
            <a:lvl5pPr marL="21145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0754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838200" y="853333"/>
            <a:ext cx="4844143" cy="5151334"/>
          </a:xfrm>
        </p:spPr>
        <p:txBody>
          <a:bodyPr anchor="ctr">
            <a:normAutofit/>
          </a:bodyPr>
          <a:lstStyle>
            <a:lvl1pPr algn="ctr">
              <a:defRPr sz="36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6455229" y="853333"/>
            <a:ext cx="4920342" cy="5151334"/>
          </a:xfrm>
        </p:spPr>
        <p:txBody>
          <a:bodyPr anchor="ctr" anchorCtr="0">
            <a:normAutofit/>
          </a:bodyPr>
          <a:lstStyle>
            <a:lvl1pPr marL="0" indent="0" algn="ctr">
              <a:lnSpc>
                <a:spcPct val="200000"/>
              </a:lnSpc>
              <a:buNone/>
              <a:defRPr lang="en-US" sz="1600" kern="1200" cap="all" spc="300" dirty="0">
                <a:solidFill>
                  <a:prstClr val="black"/>
                </a:solidFill>
                <a:latin typeface="+mn-lt"/>
                <a:ea typeface="+mn-ea"/>
                <a:cs typeface="+mn-cs"/>
              </a:defRPr>
            </a:lvl1pPr>
            <a:lvl2pPr marL="7429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2pPr>
            <a:lvl3pPr marL="12001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3pPr>
            <a:lvl4pPr marL="16573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4pPr>
            <a:lvl5pPr marL="21145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EC2FAC39-06DA-FEF0-2302-B02B7C1CD3B1}"/>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9" name="Date Placeholder 3">
            <a:extLst>
              <a:ext uri="{FF2B5EF4-FFF2-40B4-BE49-F238E27FC236}">
                <a16:creationId xmlns:a16="http://schemas.microsoft.com/office/drawing/2014/main" id="{6244C766-4DBD-CE50-9374-1427F1FAE856}"/>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endParaRPr lang="en-US" dirty="0"/>
          </a:p>
        </p:txBody>
      </p:sp>
    </p:spTree>
    <p:extLst>
      <p:ext uri="{BB962C8B-B14F-4D97-AF65-F5344CB8AC3E}">
        <p14:creationId xmlns:p14="http://schemas.microsoft.com/office/powerpoint/2010/main" val="100082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0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38200" y="853334"/>
            <a:ext cx="4844142" cy="5151334"/>
          </a:xfrm>
        </p:spPr>
        <p:txBody>
          <a:bodyPr anchor="t">
            <a:noAutofit/>
          </a:bodyPr>
          <a:lstStyle>
            <a:lvl1pPr algn="l">
              <a:defRPr sz="5400" b="0">
                <a:solidFill>
                  <a:schemeClr val="accent1">
                    <a:lumMod val="20000"/>
                    <a:lumOff val="80000"/>
                  </a:schemeClr>
                </a:solidFill>
              </a:defRPr>
            </a:lvl1pPr>
          </a:lstStyle>
          <a:p>
            <a:r>
              <a:rPr lang="en-US" noProof="0"/>
              <a:t>Click to edit Master title style</a:t>
            </a:r>
            <a:endParaRPr lang="en-US" noProof="0" dirty="0"/>
          </a:p>
        </p:txBody>
      </p:sp>
      <p:sp>
        <p:nvSpPr>
          <p:cNvPr id="8" name="Picture Placeholder 7">
            <a:extLst>
              <a:ext uri="{FF2B5EF4-FFF2-40B4-BE49-F238E27FC236}">
                <a16:creationId xmlns:a16="http://schemas.microsoft.com/office/drawing/2014/main" id="{402CFA45-BBBD-162A-70AD-0B375405784D}"/>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4" name="Rectangle 3">
            <a:extLst>
              <a:ext uri="{FF2B5EF4-FFF2-40B4-BE49-F238E27FC236}">
                <a16:creationId xmlns:a16="http://schemas.microsoft.com/office/drawing/2014/main" id="{35CD2915-BBAC-A1F0-BC9D-D3EBE576B6CA}"/>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cxnSp>
        <p:nvCxnSpPr>
          <p:cNvPr id="6" name="Straight Connector 5">
            <a:extLst>
              <a:ext uri="{FF2B5EF4-FFF2-40B4-BE49-F238E27FC236}">
                <a16:creationId xmlns:a16="http://schemas.microsoft.com/office/drawing/2014/main" id="{731F310B-7369-4DED-0D01-CE0B2057D9A2}"/>
              </a:ext>
            </a:extLst>
          </p:cNvPr>
          <p:cNvCxnSpPr>
            <a:cxnSpLocks/>
          </p:cNvCxnSpPr>
          <p:nvPr/>
        </p:nvCxnSpPr>
        <p:spPr>
          <a:xfrm flipV="1">
            <a:off x="6096000" y="6281057"/>
            <a:ext cx="0" cy="249918"/>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F80554-A5C0-4DF5-30C7-E8509F4304C5}"/>
              </a:ext>
            </a:extLst>
          </p:cNvPr>
          <p:cNvCxnSpPr>
            <a:cxnSpLocks/>
          </p:cNvCxnSpPr>
          <p:nvPr/>
        </p:nvCxnSpPr>
        <p:spPr>
          <a:xfrm flipV="1">
            <a:off x="6096000" y="327025"/>
            <a:ext cx="0" cy="6160861"/>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722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A9154-5D3B-2CDD-4D46-FD8867EFC004}"/>
              </a:ext>
            </a:extLst>
          </p:cNvPr>
          <p:cNvSpPr>
            <a:spLocks noGrp="1"/>
          </p:cNvSpPr>
          <p:nvPr>
            <p:ph type="title"/>
          </p:nvPr>
        </p:nvSpPr>
        <p:spPr>
          <a:xfrm>
            <a:off x="838200" y="853333"/>
            <a:ext cx="4844143" cy="5151334"/>
          </a:xfrm>
        </p:spPr>
        <p:txBody>
          <a:bodyPr anchor="ctr">
            <a:normAutofit/>
          </a:bodyPr>
          <a:lstStyle>
            <a:lvl1pPr algn="ctr">
              <a:defRPr sz="36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6455228" y="853333"/>
            <a:ext cx="4997631" cy="5151334"/>
          </a:xfrm>
        </p:spPr>
        <p:txBody>
          <a:bodyPr anchor="ctr" anchorCtr="0">
            <a:normAutofit/>
          </a:bodyPr>
          <a:lstStyle>
            <a:lvl1pPr marL="0" indent="0">
              <a:lnSpc>
                <a:spcPct val="100000"/>
              </a:lnSpc>
              <a:buFont typeface="Arial" panose="020B0604020202020204" pitchFamily="34" charset="0"/>
              <a:buNone/>
              <a:defRPr lang="en-US" sz="2000" kern="1200" dirty="0">
                <a:solidFill>
                  <a:schemeClr val="tx1"/>
                </a:solidFill>
                <a:latin typeface="+mn-lt"/>
                <a:ea typeface="+mn-ea"/>
                <a:cs typeface="+mn-cs"/>
              </a:defRPr>
            </a:lvl1pPr>
            <a:lvl2pPr marL="800100" indent="-342900">
              <a:lnSpc>
                <a:spcPct val="100000"/>
              </a:lnSpc>
              <a:buFont typeface="Arial" panose="020B0604020202020204" pitchFamily="34" charset="0"/>
              <a:buChar char="•"/>
              <a:defRPr lang="en-US" sz="2000" kern="1200" dirty="0">
                <a:solidFill>
                  <a:schemeClr val="tx1"/>
                </a:solidFill>
                <a:latin typeface="+mn-lt"/>
                <a:ea typeface="+mn-ea"/>
                <a:cs typeface="+mn-cs"/>
              </a:defRPr>
            </a:lvl2pPr>
            <a:lvl3pPr marL="1257300" indent="-342900">
              <a:lnSpc>
                <a:spcPct val="100000"/>
              </a:lnSpc>
              <a:buFont typeface="Arial" panose="020B0604020202020204" pitchFamily="34" charset="0"/>
              <a:buChar char="•"/>
              <a:defRPr lang="en-US" sz="2000" kern="1200" dirty="0">
                <a:solidFill>
                  <a:schemeClr val="tx1"/>
                </a:solidFill>
                <a:latin typeface="+mn-lt"/>
                <a:ea typeface="+mn-ea"/>
                <a:cs typeface="+mn-cs"/>
              </a:defRPr>
            </a:lvl3pPr>
            <a:lvl4pPr marL="1714500" indent="-342900">
              <a:lnSpc>
                <a:spcPct val="100000"/>
              </a:lnSpc>
              <a:buFont typeface="Arial" panose="020B0604020202020204" pitchFamily="34" charset="0"/>
              <a:buChar char="•"/>
              <a:defRPr lang="en-US" sz="2000" kern="1200" dirty="0">
                <a:solidFill>
                  <a:schemeClr val="tx1"/>
                </a:solidFill>
                <a:latin typeface="+mn-lt"/>
                <a:ea typeface="+mn-ea"/>
                <a:cs typeface="+mn-cs"/>
              </a:defRPr>
            </a:lvl4pPr>
            <a:lvl5pPr marL="2171700" indent="-342900">
              <a:lnSpc>
                <a:spcPct val="100000"/>
              </a:lnSpc>
              <a:buFont typeface="Arial" panose="020B0604020202020204" pitchFamily="34" charset="0"/>
              <a:buChar char="•"/>
              <a:defRPr lang="en-US"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4">
            <a:extLst>
              <a:ext uri="{FF2B5EF4-FFF2-40B4-BE49-F238E27FC236}">
                <a16:creationId xmlns:a16="http://schemas.microsoft.com/office/drawing/2014/main" id="{024DDF44-6A4A-DA03-A8BE-598DC99E8900}"/>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3" name="Date Placeholder 3">
            <a:extLst>
              <a:ext uri="{FF2B5EF4-FFF2-40B4-BE49-F238E27FC236}">
                <a16:creationId xmlns:a16="http://schemas.microsoft.com/office/drawing/2014/main" id="{27F1B34D-5253-5267-DEAA-572BCF19BF8A}"/>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endParaRPr lang="en-US" dirty="0"/>
          </a:p>
        </p:txBody>
      </p:sp>
    </p:spTree>
    <p:extLst>
      <p:ext uri="{BB962C8B-B14F-4D97-AF65-F5344CB8AC3E}">
        <p14:creationId xmlns:p14="http://schemas.microsoft.com/office/powerpoint/2010/main" val="1456234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02">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38200" y="853334"/>
            <a:ext cx="4844142" cy="3939646"/>
          </a:xfrm>
        </p:spPr>
        <p:txBody>
          <a:bodyPr anchor="t">
            <a:noAutofit/>
          </a:bodyPr>
          <a:lstStyle>
            <a:lvl1pPr algn="l">
              <a:defRPr sz="5400" b="0">
                <a:solidFill>
                  <a:schemeClr val="accent1">
                    <a:lumMod val="20000"/>
                    <a:lumOff val="80000"/>
                  </a:schemeClr>
                </a:solidFill>
              </a:defRPr>
            </a:lvl1pPr>
          </a:lstStyle>
          <a:p>
            <a:r>
              <a:rPr lang="en-US" noProof="0"/>
              <a:t>Click to edit Master title style</a:t>
            </a:r>
            <a:endParaRPr lang="en-US" noProof="0" dirty="0"/>
          </a:p>
        </p:txBody>
      </p:sp>
      <p:sp>
        <p:nvSpPr>
          <p:cNvPr id="3" name="Text Placeholder 14">
            <a:extLst>
              <a:ext uri="{FF2B5EF4-FFF2-40B4-BE49-F238E27FC236}">
                <a16:creationId xmlns:a16="http://schemas.microsoft.com/office/drawing/2014/main" id="{4F555129-A180-DABF-24A6-1FBDA958D770}"/>
              </a:ext>
            </a:extLst>
          </p:cNvPr>
          <p:cNvSpPr>
            <a:spLocks noGrp="1"/>
          </p:cNvSpPr>
          <p:nvPr>
            <p:ph type="body" sz="quarter" idx="13"/>
          </p:nvPr>
        </p:nvSpPr>
        <p:spPr>
          <a:xfrm>
            <a:off x="838199" y="5029200"/>
            <a:ext cx="4844143" cy="1169761"/>
          </a:xfrm>
        </p:spPr>
        <p:txBody>
          <a:bodyPr anchor="b">
            <a:normAutofit/>
          </a:bodyPr>
          <a:lstStyle>
            <a:lvl1pPr marL="0" indent="0" algn="l">
              <a:buNone/>
              <a:defRPr sz="1800" b="0" i="0" cap="all" spc="300" baseline="0">
                <a:solidFill>
                  <a:schemeClr val="accent1">
                    <a:lumMod val="20000"/>
                    <a:lumOff val="80000"/>
                  </a:schemeClr>
                </a:solidFill>
              </a:defRPr>
            </a:lvl1pPr>
          </a:lstStyle>
          <a:p>
            <a:pPr lvl="0"/>
            <a:r>
              <a:rPr lang="en-US" noProof="0"/>
              <a:t>Click to edit Master text styles</a:t>
            </a:r>
          </a:p>
        </p:txBody>
      </p:sp>
      <p:sp>
        <p:nvSpPr>
          <p:cNvPr id="5" name="Picture Placeholder 4">
            <a:extLst>
              <a:ext uri="{FF2B5EF4-FFF2-40B4-BE49-F238E27FC236}">
                <a16:creationId xmlns:a16="http://schemas.microsoft.com/office/drawing/2014/main" id="{7E309519-3E22-556C-E01C-12137A86C950}"/>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4" name="Rectangle 3">
            <a:extLst>
              <a:ext uri="{FF2B5EF4-FFF2-40B4-BE49-F238E27FC236}">
                <a16:creationId xmlns:a16="http://schemas.microsoft.com/office/drawing/2014/main" id="{35CD2915-BBAC-A1F0-BC9D-D3EBE576B6CA}"/>
              </a:ext>
            </a:extLst>
          </p:cNvPr>
          <p:cNvSpPr/>
          <p:nvPr userDrawn="1"/>
        </p:nvSpPr>
        <p:spPr>
          <a:xfrm>
            <a:off x="361950" y="327025"/>
            <a:ext cx="11468100" cy="6203950"/>
          </a:xfrm>
          <a:prstGeom prst="rect">
            <a:avLst/>
          </a:prstGeom>
          <a:noFill/>
          <a:ln w="28575" cap="flat">
            <a:solidFill>
              <a:schemeClr val="accent3">
                <a:lumMod val="60000"/>
                <a:lumOff val="40000"/>
              </a:schemeClr>
            </a:solidFill>
            <a:prstDash val="solid"/>
            <a:miter/>
          </a:ln>
        </p:spPr>
        <p:txBody>
          <a:bodyPr rtlCol="0" anchor="ctr"/>
          <a:lstStyle/>
          <a:p>
            <a:pPr algn="l"/>
            <a:endParaRPr lang="en-US" dirty="0"/>
          </a:p>
        </p:txBody>
      </p:sp>
      <p:cxnSp>
        <p:nvCxnSpPr>
          <p:cNvPr id="6" name="Straight Connector 5">
            <a:extLst>
              <a:ext uri="{FF2B5EF4-FFF2-40B4-BE49-F238E27FC236}">
                <a16:creationId xmlns:a16="http://schemas.microsoft.com/office/drawing/2014/main" id="{731F310B-7369-4DED-0D01-CE0B2057D9A2}"/>
              </a:ext>
            </a:extLst>
          </p:cNvPr>
          <p:cNvCxnSpPr>
            <a:cxnSpLocks/>
          </p:cNvCxnSpPr>
          <p:nvPr/>
        </p:nvCxnSpPr>
        <p:spPr>
          <a:xfrm flipV="1">
            <a:off x="6096000" y="6281057"/>
            <a:ext cx="0" cy="249918"/>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F80554-A5C0-4DF5-30C7-E8509F4304C5}"/>
              </a:ext>
            </a:extLst>
          </p:cNvPr>
          <p:cNvCxnSpPr>
            <a:cxnSpLocks/>
          </p:cNvCxnSpPr>
          <p:nvPr/>
        </p:nvCxnSpPr>
        <p:spPr>
          <a:xfrm flipV="1">
            <a:off x="6096000" y="327025"/>
            <a:ext cx="0" cy="6160861"/>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93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67DDB1-50BA-053F-5044-13CD972E03BF}"/>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2" name="Content Placeholder 3">
            <a:extLst>
              <a:ext uri="{FF2B5EF4-FFF2-40B4-BE49-F238E27FC236}">
                <a16:creationId xmlns:a16="http://schemas.microsoft.com/office/drawing/2014/main" id="{E0F5E438-B3C9-C45F-E900-E6E1E3E8DB1B}"/>
              </a:ext>
            </a:extLst>
          </p:cNvPr>
          <p:cNvSpPr>
            <a:spLocks noGrp="1"/>
          </p:cNvSpPr>
          <p:nvPr>
            <p:ph sz="half" idx="13"/>
          </p:nvPr>
        </p:nvSpPr>
        <p:spPr>
          <a:xfrm>
            <a:off x="838200" y="3813681"/>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509656" y="850392"/>
            <a:ext cx="4844144" cy="5404104"/>
          </a:xfrm>
        </p:spPr>
        <p:txBody>
          <a:bodyPr>
            <a:normAutofit/>
          </a:bodyPr>
          <a:lstStyle>
            <a:lvl1pPr marL="0" indent="0">
              <a:lnSpc>
                <a:spcPct val="100000"/>
              </a:lnSpc>
              <a:buNone/>
              <a:defRPr sz="2400">
                <a:solidFill>
                  <a:schemeClr val="tx1"/>
                </a:solidFill>
              </a:defRPr>
            </a:lvl1pPr>
            <a:lvl2pPr marL="800100" indent="-342900">
              <a:lnSpc>
                <a:spcPct val="100000"/>
              </a:lnSpc>
              <a:buFont typeface="Arial" panose="020B0604020202020204" pitchFamily="34" charset="0"/>
              <a:buChar char="•"/>
              <a:defRPr sz="2400">
                <a:solidFill>
                  <a:schemeClr val="tx1"/>
                </a:solidFill>
              </a:defRPr>
            </a:lvl2pPr>
            <a:lvl3pPr marL="1257300" indent="-342900">
              <a:lnSpc>
                <a:spcPct val="100000"/>
              </a:lnSpc>
              <a:buFont typeface="Arial" panose="020B0604020202020204" pitchFamily="34" charset="0"/>
              <a:buChar char="•"/>
              <a:defRPr sz="2400">
                <a:solidFill>
                  <a:schemeClr val="tx1"/>
                </a:solidFill>
              </a:defRPr>
            </a:lvl3pPr>
            <a:lvl4pPr marL="1714500" indent="-342900">
              <a:lnSpc>
                <a:spcPct val="100000"/>
              </a:lnSpc>
              <a:buFont typeface="Arial" panose="020B0604020202020204" pitchFamily="34" charset="0"/>
              <a:buChar char="•"/>
              <a:defRPr sz="2400">
                <a:solidFill>
                  <a:schemeClr val="tx1"/>
                </a:solidFill>
              </a:defRPr>
            </a:lvl4pPr>
            <a:lvl5pPr marL="2171700" indent="-342900">
              <a:lnSpc>
                <a:spcPct val="100000"/>
              </a:lnSpc>
              <a:buFont typeface="Arial" panose="020B0604020202020204" pitchFamily="34" charset="0"/>
              <a:buChar char="•"/>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a:extLst>
              <a:ext uri="{FF2B5EF4-FFF2-40B4-BE49-F238E27FC236}">
                <a16:creationId xmlns:a16="http://schemas.microsoft.com/office/drawing/2014/main" id="{779B0408-F353-B756-0CA4-644E881D17F4}"/>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5" name="Date Placeholder 3">
            <a:extLst>
              <a:ext uri="{FF2B5EF4-FFF2-40B4-BE49-F238E27FC236}">
                <a16:creationId xmlns:a16="http://schemas.microsoft.com/office/drawing/2014/main" id="{AD520D91-492B-A641-A848-BEB3248265F5}"/>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endParaRPr lang="en-US" dirty="0"/>
          </a:p>
        </p:txBody>
      </p:sp>
    </p:spTree>
    <p:extLst>
      <p:ext uri="{BB962C8B-B14F-4D97-AF65-F5344CB8AC3E}">
        <p14:creationId xmlns:p14="http://schemas.microsoft.com/office/powerpoint/2010/main" val="25290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CD9AFCA-1D1A-D583-A3C7-F086816A2315}"/>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4606A35E-DBB6-E5DF-F837-92E894DDB6DF}"/>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5" name="Content Placeholder 3">
            <a:extLst>
              <a:ext uri="{FF2B5EF4-FFF2-40B4-BE49-F238E27FC236}">
                <a16:creationId xmlns:a16="http://schemas.microsoft.com/office/drawing/2014/main" id="{0899541C-E35F-E909-EAA3-7931F9A15E4A}"/>
              </a:ext>
            </a:extLst>
          </p:cNvPr>
          <p:cNvSpPr>
            <a:spLocks noGrp="1"/>
          </p:cNvSpPr>
          <p:nvPr>
            <p:ph sz="half" idx="2"/>
          </p:nvPr>
        </p:nvSpPr>
        <p:spPr>
          <a:xfrm>
            <a:off x="838200" y="3813682"/>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Picture Placeholder 1">
            <a:extLst>
              <a:ext uri="{FF2B5EF4-FFF2-40B4-BE49-F238E27FC236}">
                <a16:creationId xmlns:a16="http://schemas.microsoft.com/office/drawing/2014/main" id="{9DB7DBB6-A2E9-1B6C-7928-330959C46249}"/>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9" name="Footer Placeholder 4">
            <a:extLst>
              <a:ext uri="{FF2B5EF4-FFF2-40B4-BE49-F238E27FC236}">
                <a16:creationId xmlns:a16="http://schemas.microsoft.com/office/drawing/2014/main" id="{2D560E12-0714-B7BE-9ED4-842720026BED}"/>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Tree>
    <p:extLst>
      <p:ext uri="{BB962C8B-B14F-4D97-AF65-F5344CB8AC3E}">
        <p14:creationId xmlns:p14="http://schemas.microsoft.com/office/powerpoint/2010/main" val="3179846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BA9668-A78D-632D-FE8F-C62FE04F29A6}"/>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838200" y="3813682"/>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a:extLst>
              <a:ext uri="{FF2B5EF4-FFF2-40B4-BE49-F238E27FC236}">
                <a16:creationId xmlns:a16="http://schemas.microsoft.com/office/drawing/2014/main" id="{37C70689-88FA-027C-9354-13057024FA9F}"/>
              </a:ext>
            </a:extLst>
          </p:cNvPr>
          <p:cNvSpPr>
            <a:spLocks noGrp="1"/>
          </p:cNvSpPr>
          <p:nvPr>
            <p:ph sz="half" idx="13"/>
          </p:nvPr>
        </p:nvSpPr>
        <p:spPr>
          <a:xfrm>
            <a:off x="6455228" y="853334"/>
            <a:ext cx="4898571" cy="5151334"/>
          </a:xfrm>
        </p:spPr>
        <p:txBody>
          <a:bodyPr>
            <a:normAutofit/>
          </a:bodyPr>
          <a:lstStyle>
            <a:lvl1pPr marL="0" indent="0">
              <a:lnSpc>
                <a:spcPct val="100000"/>
              </a:lnSpc>
              <a:buFont typeface="Arial" panose="020B0604020202020204" pitchFamily="34" charset="0"/>
              <a:buNone/>
              <a:defRPr lang="en-US" sz="2400" b="1" kern="1200" dirty="0">
                <a:solidFill>
                  <a:schemeClr val="accent3"/>
                </a:solidFill>
                <a:latin typeface="+mn-lt"/>
                <a:ea typeface="+mn-ea"/>
                <a:cs typeface="+mn-cs"/>
              </a:defRPr>
            </a:lvl1pPr>
            <a:lvl2pPr marL="8001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2pPr>
            <a:lvl3pPr marL="12573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3pPr>
            <a:lvl4pPr marL="17145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4pPr>
            <a:lvl5pPr marL="21717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87C0568B-88EF-9F5A-D39D-8C9C4C573B4B}"/>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A0033C0F-A5E1-BC81-421E-44E417A29822}"/>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4" name="Date Placeholder 3">
            <a:extLst>
              <a:ext uri="{FF2B5EF4-FFF2-40B4-BE49-F238E27FC236}">
                <a16:creationId xmlns:a16="http://schemas.microsoft.com/office/drawing/2014/main" id="{AEBBC30C-0776-B059-2CBB-EE2982ECB7D2}"/>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endParaRPr lang="en-US" dirty="0"/>
          </a:p>
        </p:txBody>
      </p:sp>
    </p:spTree>
    <p:extLst>
      <p:ext uri="{BB962C8B-B14F-4D97-AF65-F5344CB8AC3E}">
        <p14:creationId xmlns:p14="http://schemas.microsoft.com/office/powerpoint/2010/main" val="1778875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0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0BE7B972-F1A2-D06A-182F-39D29608A679}"/>
              </a:ext>
            </a:extLst>
          </p:cNvPr>
          <p:cNvSpPr>
            <a:spLocks noGrp="1"/>
          </p:cNvSpPr>
          <p:nvPr>
            <p:ph sz="quarter" idx="13"/>
          </p:nvPr>
        </p:nvSpPr>
        <p:spPr>
          <a:xfrm>
            <a:off x="837521" y="3880757"/>
            <a:ext cx="4844142" cy="212316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7">
            <a:extLst>
              <a:ext uri="{FF2B5EF4-FFF2-40B4-BE49-F238E27FC236}">
                <a16:creationId xmlns:a16="http://schemas.microsoft.com/office/drawing/2014/main" id="{36484A33-80F1-829D-3F76-3176D5B8D516}"/>
              </a:ext>
            </a:extLst>
          </p:cNvPr>
          <p:cNvSpPr>
            <a:spLocks noGrp="1"/>
          </p:cNvSpPr>
          <p:nvPr>
            <p:ph sz="quarter" idx="16"/>
          </p:nvPr>
        </p:nvSpPr>
        <p:spPr>
          <a:xfrm>
            <a:off x="6509658" y="850392"/>
            <a:ext cx="4844142" cy="515353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4">
            <a:extLst>
              <a:ext uri="{FF2B5EF4-FFF2-40B4-BE49-F238E27FC236}">
                <a16:creationId xmlns:a16="http://schemas.microsoft.com/office/drawing/2014/main" id="{E3E568F1-97D8-9686-E47A-F520BE6B136B}"/>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2" name="Date Placeholder 3">
            <a:extLst>
              <a:ext uri="{FF2B5EF4-FFF2-40B4-BE49-F238E27FC236}">
                <a16:creationId xmlns:a16="http://schemas.microsoft.com/office/drawing/2014/main" id="{274116E6-D006-0D1F-861D-2B50A4E1D5E4}"/>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endParaRPr lang="en-US" dirty="0"/>
          </a:p>
        </p:txBody>
      </p:sp>
    </p:spTree>
    <p:extLst>
      <p:ext uri="{BB962C8B-B14F-4D97-AF65-F5344CB8AC3E}">
        <p14:creationId xmlns:p14="http://schemas.microsoft.com/office/powerpoint/2010/main" val="2657380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endParaRPr lang="en-US"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5" name="Rectangle 4">
            <a:extLst>
              <a:ext uri="{FF2B5EF4-FFF2-40B4-BE49-F238E27FC236}">
                <a16:creationId xmlns:a16="http://schemas.microsoft.com/office/drawing/2014/main" id="{BF608E0E-05B9-F221-80C3-04CA4E4ABA35}"/>
              </a:ext>
            </a:extLst>
          </p:cNvPr>
          <p:cNvSpPr/>
          <p:nvPr userDrawn="1"/>
        </p:nvSpPr>
        <p:spPr>
          <a:xfrm>
            <a:off x="361950" y="327025"/>
            <a:ext cx="11468100" cy="6203950"/>
          </a:xfrm>
          <a:prstGeom prst="rect">
            <a:avLst/>
          </a:prstGeom>
          <a:noFill/>
          <a:ln w="28575" cap="flat">
            <a:solidFill>
              <a:schemeClr val="accent3"/>
            </a:solidFill>
            <a:prstDash val="solid"/>
            <a:miter/>
          </a:ln>
        </p:spPr>
        <p:txBody>
          <a:bodyPr rtlCol="0" anchor="ctr"/>
          <a:lstStyle/>
          <a:p>
            <a:pPr algn="l"/>
            <a:endParaRPr lang="en-US" dirty="0"/>
          </a:p>
        </p:txBody>
      </p:sp>
      <p:grpSp>
        <p:nvGrpSpPr>
          <p:cNvPr id="45" name="Group 44">
            <a:extLst>
              <a:ext uri="{FF2B5EF4-FFF2-40B4-BE49-F238E27FC236}">
                <a16:creationId xmlns:a16="http://schemas.microsoft.com/office/drawing/2014/main" id="{0D2231DE-625E-E718-1111-43464C19E14D}"/>
              </a:ext>
            </a:extLst>
          </p:cNvPr>
          <p:cNvGrpSpPr/>
          <p:nvPr userDrawn="1"/>
        </p:nvGrpSpPr>
        <p:grpSpPr>
          <a:xfrm>
            <a:off x="6096000" y="327025"/>
            <a:ext cx="0" cy="6203950"/>
            <a:chOff x="6096000" y="327025"/>
            <a:chExt cx="0" cy="6203950"/>
          </a:xfrm>
        </p:grpSpPr>
        <p:cxnSp>
          <p:nvCxnSpPr>
            <p:cNvPr id="46" name="Straight Connector 45">
              <a:extLst>
                <a:ext uri="{FF2B5EF4-FFF2-40B4-BE49-F238E27FC236}">
                  <a16:creationId xmlns:a16="http://schemas.microsoft.com/office/drawing/2014/main" id="{DC307328-46EA-E83E-5BCB-1C57369D3ACD}"/>
                </a:ext>
              </a:extLst>
            </p:cNvPr>
            <p:cNvCxnSpPr>
              <a:cxnSpLocks/>
            </p:cNvCxnSpPr>
            <p:nvPr/>
          </p:nvCxnSpPr>
          <p:spPr>
            <a:xfrm flipV="1">
              <a:off x="6096000" y="6281057"/>
              <a:ext cx="0" cy="24991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603F6C5-78F9-FA16-B62C-389A70997BE3}"/>
                </a:ext>
              </a:extLst>
            </p:cNvPr>
            <p:cNvCxnSpPr>
              <a:cxnSpLocks/>
            </p:cNvCxnSpPr>
            <p:nvPr/>
          </p:nvCxnSpPr>
          <p:spPr>
            <a:xfrm flipV="1">
              <a:off x="6096000" y="327025"/>
              <a:ext cx="0" cy="24991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96" r:id="rId2"/>
    <p:sldLayoutId id="2147483718" r:id="rId3"/>
    <p:sldLayoutId id="2147483712" r:id="rId4"/>
    <p:sldLayoutId id="2147483719" r:id="rId5"/>
    <p:sldLayoutId id="2147483705" r:id="rId6"/>
    <p:sldLayoutId id="2147483713" r:id="rId7"/>
    <p:sldLayoutId id="2147483699" r:id="rId8"/>
    <p:sldLayoutId id="2147483716" r:id="rId9"/>
    <p:sldLayoutId id="2147483702" r:id="rId10"/>
    <p:sldLayoutId id="2147483714" r:id="rId11"/>
    <p:sldLayoutId id="2147483720" r:id="rId12"/>
    <p:sldLayoutId id="2147483709" r:id="rId13"/>
  </p:sldLayoutIdLst>
  <p:hf hdr="0" ftr="0"/>
  <p:txStyles>
    <p:titleStyle>
      <a:lvl1pPr algn="l" defTabSz="914400" rtl="0" eaLnBrk="1" latinLnBrk="0" hangingPunct="1">
        <a:lnSpc>
          <a:spcPct val="90000"/>
        </a:lnSpc>
        <a:spcBef>
          <a:spcPct val="0"/>
        </a:spcBef>
        <a:buNone/>
        <a:defRPr sz="5000" b="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guide id="9" pos="302" userDrawn="1">
          <p15:clr>
            <a:srgbClr val="F26B43"/>
          </p15:clr>
        </p15:guide>
        <p15:guide id="10" pos="737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ixabay.com/fr/twitter-tweet-oiseau-funny-mignon-117595/" TargetMode="External"/><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www.wallpaperflare.com/sommer-ray-social-media-model-wallpaper-yhpcs" TargetMode="External"/><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3275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857963-8D3D-4F24-B535-54652EE095F0}"/>
              </a:ext>
            </a:extLst>
          </p:cNvPr>
          <p:cNvSpPr>
            <a:spLocks noGrp="1"/>
          </p:cNvSpPr>
          <p:nvPr>
            <p:ph type="title"/>
          </p:nvPr>
        </p:nvSpPr>
        <p:spPr>
          <a:xfrm>
            <a:off x="868680" y="1123406"/>
            <a:ext cx="10460736" cy="2936530"/>
          </a:xfrm>
        </p:spPr>
        <p:txBody>
          <a:bodyPr anchor="b"/>
          <a:lstStyle/>
          <a:p>
            <a:r>
              <a:rPr lang="en-IN" sz="6000" dirty="0">
                <a:effectLst>
                  <a:outerShdw blurRad="38100" dist="38100" dir="2700000" algn="tl">
                    <a:srgbClr val="000000">
                      <a:alpha val="43137"/>
                    </a:srgbClr>
                  </a:outerShdw>
                </a:effectLst>
                <a:latin typeface="Arial Black" panose="020B0A04020102020204" pitchFamily="34" charset="0"/>
              </a:rPr>
              <a:t>REAL - TIME SENTIMENT ANALYSIS OF TWEETS</a:t>
            </a:r>
            <a:endParaRPr lang="en-US" sz="6000" dirty="0"/>
          </a:p>
        </p:txBody>
      </p:sp>
      <p:sp>
        <p:nvSpPr>
          <p:cNvPr id="5" name="Text Placeholder 4">
            <a:extLst>
              <a:ext uri="{FF2B5EF4-FFF2-40B4-BE49-F238E27FC236}">
                <a16:creationId xmlns:a16="http://schemas.microsoft.com/office/drawing/2014/main" id="{B623514F-9C9F-4868-A7D9-66CAA07E615D}"/>
              </a:ext>
            </a:extLst>
          </p:cNvPr>
          <p:cNvSpPr>
            <a:spLocks noGrp="1"/>
          </p:cNvSpPr>
          <p:nvPr>
            <p:ph type="body" sz="quarter" idx="13"/>
          </p:nvPr>
        </p:nvSpPr>
        <p:spPr>
          <a:xfrm>
            <a:off x="3081573" y="4772087"/>
            <a:ext cx="6028854" cy="606159"/>
          </a:xfrm>
        </p:spPr>
        <p:txBody>
          <a:bodyPr vert="horz" lIns="91440" tIns="45720" rIns="91440" bIns="45720" rtlCol="0" anchor="t">
            <a:noAutofit/>
          </a:bodyPr>
          <a:lstStyle/>
          <a:p>
            <a:r>
              <a:rPr lang="en-US" dirty="0"/>
              <a:t>Presented by : SHRUTI BADAGANDI</a:t>
            </a:r>
          </a:p>
        </p:txBody>
      </p:sp>
      <p:sp>
        <p:nvSpPr>
          <p:cNvPr id="6" name="Date Placeholder 4">
            <a:extLst>
              <a:ext uri="{FF2B5EF4-FFF2-40B4-BE49-F238E27FC236}">
                <a16:creationId xmlns:a16="http://schemas.microsoft.com/office/drawing/2014/main" id="{CA03D57C-A90A-ACA3-9B43-D38B55CA9D9D}"/>
              </a:ext>
            </a:extLst>
          </p:cNvPr>
          <p:cNvSpPr txBox="1">
            <a:spLocks/>
          </p:cNvSpPr>
          <p:nvPr/>
        </p:nvSpPr>
        <p:spPr>
          <a:xfrm>
            <a:off x="11375571" y="6146800"/>
            <a:ext cx="368300" cy="286009"/>
          </a:xfrm>
          <a:prstGeom prst="rect">
            <a:avLst/>
          </a:prstGeom>
        </p:spPr>
        <p:txBody>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1</a:t>
            </a:r>
          </a:p>
        </p:txBody>
      </p:sp>
      <p:pic>
        <p:nvPicPr>
          <p:cNvPr id="8" name="Picture 7">
            <a:extLst>
              <a:ext uri="{FF2B5EF4-FFF2-40B4-BE49-F238E27FC236}">
                <a16:creationId xmlns:a16="http://schemas.microsoft.com/office/drawing/2014/main" id="{E9DB7473-9177-9555-F2AD-AFCB5D714A80}"/>
              </a:ext>
            </a:extLst>
          </p:cNvPr>
          <p:cNvPicPr>
            <a:picLocks noChangeAspect="1"/>
          </p:cNvPicPr>
          <p:nvPr/>
        </p:nvPicPr>
        <p:blipFill>
          <a:blip r:embed="rId2"/>
          <a:stretch>
            <a:fillRect/>
          </a:stretch>
        </p:blipFill>
        <p:spPr>
          <a:xfrm>
            <a:off x="8296072" y="3546241"/>
            <a:ext cx="1064237" cy="862032"/>
          </a:xfrm>
          <a:prstGeom prst="rect">
            <a:avLst/>
          </a:prstGeom>
        </p:spPr>
      </p:pic>
    </p:spTree>
    <p:extLst>
      <p:ext uri="{BB962C8B-B14F-4D97-AF65-F5344CB8AC3E}">
        <p14:creationId xmlns:p14="http://schemas.microsoft.com/office/powerpoint/2010/main" val="21423163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26682-DBAB-138E-5686-F9BBE363FDFC}"/>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DDE8B0F0-2DDA-9E32-889C-83A704D85AF7}"/>
              </a:ext>
            </a:extLst>
          </p:cNvPr>
          <p:cNvPicPr>
            <a:picLocks noChangeAspect="1"/>
          </p:cNvPicPr>
          <p:nvPr/>
        </p:nvPicPr>
        <p:blipFill>
          <a:blip r:embed="rId2"/>
          <a:stretch>
            <a:fillRect/>
          </a:stretch>
        </p:blipFill>
        <p:spPr>
          <a:xfrm>
            <a:off x="293914" y="261257"/>
            <a:ext cx="11593286" cy="6302829"/>
          </a:xfrm>
          <a:prstGeom prst="rect">
            <a:avLst/>
          </a:prstGeom>
        </p:spPr>
      </p:pic>
    </p:spTree>
    <p:extLst>
      <p:ext uri="{BB962C8B-B14F-4D97-AF65-F5344CB8AC3E}">
        <p14:creationId xmlns:p14="http://schemas.microsoft.com/office/powerpoint/2010/main" val="36199274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902424" y="352699"/>
            <a:ext cx="4077789" cy="1116872"/>
          </a:xfrm>
          <a:noFill/>
        </p:spPr>
        <p:txBody>
          <a:bodyPr>
            <a:noAutofit/>
          </a:bodyPr>
          <a:lstStyle/>
          <a:p>
            <a:r>
              <a:rPr lang="en-US" sz="4000" b="1" dirty="0">
                <a:effectLst>
                  <a:outerShdw blurRad="38100" dist="38100" dir="2700000" algn="tl">
                    <a:srgbClr val="000000">
                      <a:alpha val="43137"/>
                    </a:srgbClr>
                  </a:outerShdw>
                </a:effectLst>
              </a:rPr>
              <a:t>DASHBOARD</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624839" y="1469571"/>
            <a:ext cx="4355375" cy="4653643"/>
          </a:xfrm>
          <a:noFill/>
        </p:spPr>
        <p:txBody>
          <a:bodyPr>
            <a:normAutofit fontScale="92500" lnSpcReduction="20000"/>
          </a:bodyPr>
          <a:lstStyle/>
          <a:p>
            <a:pPr marL="342900" indent="-342900" algn="just">
              <a:buFont typeface="Arial" panose="020B0604020202020204" pitchFamily="34" charset="0"/>
              <a:buChar char="•"/>
            </a:pPr>
            <a:r>
              <a:rPr lang="en-US" sz="2600" dirty="0">
                <a:latin typeface="Cambria" panose="02040503050406030204" pitchFamily="18" charset="0"/>
                <a:ea typeface="Cambria" panose="02040503050406030204" pitchFamily="18" charset="0"/>
              </a:rPr>
              <a:t>Created using Power BI</a:t>
            </a:r>
          </a:p>
          <a:p>
            <a:pPr marL="342900" indent="-342900" algn="just">
              <a:buFont typeface="Arial" panose="020B0604020202020204" pitchFamily="34" charset="0"/>
              <a:buChar char="•"/>
            </a:pPr>
            <a:r>
              <a:rPr lang="en-US" sz="2600" dirty="0">
                <a:latin typeface="Cambria" panose="02040503050406030204" pitchFamily="18" charset="0"/>
                <a:ea typeface="Cambria" panose="02040503050406030204" pitchFamily="18" charset="0"/>
              </a:rPr>
              <a:t>Real-time filters</a:t>
            </a:r>
          </a:p>
          <a:p>
            <a:pPr marL="342900" indent="-342900" algn="just">
              <a:buFont typeface="Arial" panose="020B0604020202020204" pitchFamily="34" charset="0"/>
              <a:buChar char="•"/>
            </a:pPr>
            <a:r>
              <a:rPr lang="en-US" sz="2600" dirty="0">
                <a:latin typeface="Cambria" panose="02040503050406030204" pitchFamily="18" charset="0"/>
                <a:ea typeface="Cambria" panose="02040503050406030204" pitchFamily="18" charset="0"/>
              </a:rPr>
              <a:t>Visual insights for business users</a:t>
            </a:r>
          </a:p>
          <a:p>
            <a:pPr marL="342900" indent="-342900" algn="just">
              <a:buFont typeface="Arial" panose="020B0604020202020204" pitchFamily="34" charset="0"/>
              <a:buChar char="•"/>
            </a:pPr>
            <a:r>
              <a:rPr lang="en-US" sz="2600" dirty="0">
                <a:latin typeface="Cambria" panose="02040503050406030204" pitchFamily="18" charset="0"/>
                <a:ea typeface="Cambria" panose="02040503050406030204" pitchFamily="18" charset="0"/>
              </a:rPr>
              <a:t>Maps, pie charts, bar graphs</a:t>
            </a:r>
          </a:p>
          <a:p>
            <a:pPr algn="just"/>
            <a:r>
              <a:rPr lang="en-US" sz="2600" dirty="0">
                <a:latin typeface="Cambria" panose="02040503050406030204" pitchFamily="18" charset="0"/>
                <a:ea typeface="Cambria" panose="02040503050406030204" pitchFamily="18" charset="0"/>
              </a:rPr>
              <a:t>For business audiences, we created a Power BI version of the dashboard. It allows managers to quickly review tweet sentiment using visual KPIs and maps, and it supports drill-down features for more detail.</a:t>
            </a:r>
          </a:p>
        </p:txBody>
      </p:sp>
      <p:pic>
        <p:nvPicPr>
          <p:cNvPr id="5" name="Picture 4">
            <a:extLst>
              <a:ext uri="{FF2B5EF4-FFF2-40B4-BE49-F238E27FC236}">
                <a16:creationId xmlns:a16="http://schemas.microsoft.com/office/drawing/2014/main" id="{F9547580-92C8-D5E7-309F-D620DB27011B}"/>
              </a:ext>
            </a:extLst>
          </p:cNvPr>
          <p:cNvPicPr>
            <a:picLocks noChangeAspect="1"/>
          </p:cNvPicPr>
          <p:nvPr/>
        </p:nvPicPr>
        <p:blipFill>
          <a:blip r:embed="rId3"/>
          <a:stretch>
            <a:fillRect/>
          </a:stretch>
        </p:blipFill>
        <p:spPr>
          <a:xfrm>
            <a:off x="5417574" y="352699"/>
            <a:ext cx="6312873" cy="6152602"/>
          </a:xfrm>
          <a:prstGeom prst="rect">
            <a:avLst/>
          </a:prstGeom>
        </p:spPr>
      </p:pic>
      <p:sp>
        <p:nvSpPr>
          <p:cNvPr id="8" name="Date Placeholder 4">
            <a:extLst>
              <a:ext uri="{FF2B5EF4-FFF2-40B4-BE49-F238E27FC236}">
                <a16:creationId xmlns:a16="http://schemas.microsoft.com/office/drawing/2014/main" id="{B7CB7C2B-A321-351A-3740-2F456928F205}"/>
              </a:ext>
            </a:extLst>
          </p:cNvPr>
          <p:cNvSpPr>
            <a:spLocks noGrp="1"/>
          </p:cNvSpPr>
          <p:nvPr>
            <p:ph type="dt" sz="half" idx="2"/>
          </p:nvPr>
        </p:nvSpPr>
        <p:spPr>
          <a:xfrm>
            <a:off x="11362147" y="6505301"/>
            <a:ext cx="368300" cy="286009"/>
          </a:xfrm>
        </p:spPr>
        <p:txBody>
          <a:bodyPr/>
          <a:lstStyle/>
          <a:p>
            <a:r>
              <a:rPr lang="en-US" sz="1400" dirty="0"/>
              <a:t>7</a:t>
            </a:r>
          </a:p>
        </p:txBody>
      </p:sp>
    </p:spTree>
    <p:extLst>
      <p:ext uri="{BB962C8B-B14F-4D97-AF65-F5344CB8AC3E}">
        <p14:creationId xmlns:p14="http://schemas.microsoft.com/office/powerpoint/2010/main" val="36666746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693967" y="630364"/>
            <a:ext cx="5070021" cy="727273"/>
          </a:xfrm>
          <a:noFill/>
        </p:spPr>
        <p:txBody>
          <a:bodyPr anchor="t">
            <a:noAutofit/>
          </a:bodyPr>
          <a:lstStyle/>
          <a:p>
            <a:pPr algn="ctr"/>
            <a:r>
              <a:rPr lang="en-US" sz="4400" b="1" dirty="0"/>
              <a:t>CONCLUSION</a:t>
            </a:r>
            <a:endParaRPr lang="en-US" sz="4400" dirty="0"/>
          </a:p>
        </p:txBody>
      </p:sp>
      <p:sp>
        <p:nvSpPr>
          <p:cNvPr id="3" name="Content Placeholder 2">
            <a:extLst>
              <a:ext uri="{FF2B5EF4-FFF2-40B4-BE49-F238E27FC236}">
                <a16:creationId xmlns:a16="http://schemas.microsoft.com/office/drawing/2014/main" id="{FACE640F-7F5A-BDB7-205D-765FA80B6796}"/>
              </a:ext>
            </a:extLst>
          </p:cNvPr>
          <p:cNvSpPr>
            <a:spLocks noGrp="1"/>
          </p:cNvSpPr>
          <p:nvPr>
            <p:ph sz="half" idx="2"/>
          </p:nvPr>
        </p:nvSpPr>
        <p:spPr>
          <a:xfrm>
            <a:off x="838200" y="1219638"/>
            <a:ext cx="4898571" cy="4782362"/>
          </a:xfrm>
          <a:noFill/>
        </p:spPr>
        <p:txBody>
          <a:bodyPr vert="horz" lIns="91440" tIns="45720" rIns="91440" bIns="45720" rtlCol="0" anchor="b">
            <a:noAutofit/>
          </a:bodyPr>
          <a:lstStyle/>
          <a:p>
            <a:pPr algn="just"/>
            <a:r>
              <a:rPr lang="en-US" sz="2400" dirty="0">
                <a:latin typeface="Cambria" panose="02040503050406030204" pitchFamily="18" charset="0"/>
                <a:ea typeface="Cambria" panose="02040503050406030204" pitchFamily="18" charset="0"/>
              </a:rPr>
              <a:t>This project showcased a full NLP pipeline using real-world social media data. From multilingual text preprocessing and language detection to sentiment classification and interactive visualizations, it demonstrates how data science can transform raw text into actionable public opinion trends. The addition of a web app makes it useful for real-time analysis in media, politics, and customer feedback.</a:t>
            </a:r>
          </a:p>
        </p:txBody>
      </p:sp>
      <p:sp>
        <p:nvSpPr>
          <p:cNvPr id="20" name="Date Placeholder 4">
            <a:extLst>
              <a:ext uri="{FF2B5EF4-FFF2-40B4-BE49-F238E27FC236}">
                <a16:creationId xmlns:a16="http://schemas.microsoft.com/office/drawing/2014/main" id="{F45ADFAB-866E-F97C-DBD6-62805478A324}"/>
              </a:ext>
            </a:extLst>
          </p:cNvPr>
          <p:cNvSpPr txBox="1">
            <a:spLocks/>
          </p:cNvSpPr>
          <p:nvPr/>
        </p:nvSpPr>
        <p:spPr>
          <a:xfrm>
            <a:off x="11498032" y="6222631"/>
            <a:ext cx="368300" cy="286009"/>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5</a:t>
            </a:r>
          </a:p>
        </p:txBody>
      </p:sp>
      <p:pic>
        <p:nvPicPr>
          <p:cNvPr id="14" name="Picture Placeholder 13">
            <a:extLst>
              <a:ext uri="{FF2B5EF4-FFF2-40B4-BE49-F238E27FC236}">
                <a16:creationId xmlns:a16="http://schemas.microsoft.com/office/drawing/2014/main" id="{9144BB92-1780-DB81-7561-E182B40F91CA}"/>
              </a:ext>
            </a:extLst>
          </p:cNvPr>
          <p:cNvPicPr>
            <a:picLocks noGrp="1" noChangeAspect="1"/>
          </p:cNvPicPr>
          <p:nvPr>
            <p:ph type="pic" sz="quarter" idx="11"/>
          </p:nvPr>
        </p:nvPicPr>
        <p:blipFill>
          <a:blip r:embed="rId2"/>
          <a:srcRect l="3791" r="3791"/>
          <a:stretch>
            <a:fillRect/>
          </a:stretch>
        </p:blipFill>
        <p:spPr/>
      </p:pic>
    </p:spTree>
    <p:extLst>
      <p:ext uri="{BB962C8B-B14F-4D97-AF65-F5344CB8AC3E}">
        <p14:creationId xmlns:p14="http://schemas.microsoft.com/office/powerpoint/2010/main" val="72960914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3275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title"/>
          </p:nvPr>
        </p:nvSpPr>
        <p:spPr>
          <a:xfrm>
            <a:off x="1704181" y="2167821"/>
            <a:ext cx="8783638" cy="2522359"/>
          </a:xfrm>
          <a:noFill/>
        </p:spPr>
        <p:txBody>
          <a:bodyPr>
            <a:noAutofit/>
          </a:bodyPr>
          <a:lstStyle/>
          <a:p>
            <a:r>
              <a:rPr lang="en-US" sz="8000" b="1" dirty="0">
                <a:effectLst>
                  <a:outerShdw blurRad="38100" dist="38100" dir="2700000" algn="tl">
                    <a:srgbClr val="000000">
                      <a:alpha val="43137"/>
                    </a:srgbClr>
                  </a:outerShdw>
                </a:effectLst>
              </a:rPr>
              <a:t>THANK YOU</a:t>
            </a:r>
          </a:p>
        </p:txBody>
      </p:sp>
      <p:sp>
        <p:nvSpPr>
          <p:cNvPr id="2" name="Date Placeholder 4">
            <a:extLst>
              <a:ext uri="{FF2B5EF4-FFF2-40B4-BE49-F238E27FC236}">
                <a16:creationId xmlns:a16="http://schemas.microsoft.com/office/drawing/2014/main" id="{1705468B-BAEE-002A-C0EC-D18ABE174236}"/>
              </a:ext>
            </a:extLst>
          </p:cNvPr>
          <p:cNvSpPr txBox="1">
            <a:spLocks/>
          </p:cNvSpPr>
          <p:nvPr/>
        </p:nvSpPr>
        <p:spPr>
          <a:xfrm>
            <a:off x="11375571" y="6146800"/>
            <a:ext cx="368300" cy="286009"/>
          </a:xfrm>
          <a:prstGeom prst="rect">
            <a:avLst/>
          </a:prstGeom>
        </p:spPr>
        <p:txBody>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10</a:t>
            </a:r>
          </a:p>
        </p:txBody>
      </p:sp>
    </p:spTree>
    <p:extLst>
      <p:ext uri="{BB962C8B-B14F-4D97-AF65-F5344CB8AC3E}">
        <p14:creationId xmlns:p14="http://schemas.microsoft.com/office/powerpoint/2010/main" val="30580855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6096000" y="578760"/>
            <a:ext cx="4844143" cy="623555"/>
          </a:xfrm>
          <a:noFill/>
        </p:spPr>
        <p:txBody>
          <a:bodyPr anchor="ctr">
            <a:noAutofit/>
          </a:bodyPr>
          <a:lstStyle/>
          <a:p>
            <a:r>
              <a:rPr lang="en-US" sz="4400" b="1" dirty="0">
                <a:effectLst>
                  <a:outerShdw blurRad="38100" dist="38100" dir="2700000" algn="tl">
                    <a:srgbClr val="000000">
                      <a:alpha val="43137"/>
                    </a:srgbClr>
                  </a:outerShdw>
                </a:effectLst>
              </a:rPr>
              <a:t>INTRODUCTION</a:t>
            </a:r>
          </a:p>
        </p:txBody>
      </p:sp>
      <p:sp>
        <p:nvSpPr>
          <p:cNvPr id="5" name="Date Placeholder 4">
            <a:extLst>
              <a:ext uri="{FF2B5EF4-FFF2-40B4-BE49-F238E27FC236}">
                <a16:creationId xmlns:a16="http://schemas.microsoft.com/office/drawing/2014/main" id="{A1E8839F-933A-A3FD-C520-D86C7813FD50}"/>
              </a:ext>
            </a:extLst>
          </p:cNvPr>
          <p:cNvSpPr>
            <a:spLocks noGrp="1"/>
          </p:cNvSpPr>
          <p:nvPr>
            <p:ph type="dt" sz="half" idx="2"/>
          </p:nvPr>
        </p:nvSpPr>
        <p:spPr>
          <a:xfrm>
            <a:off x="11375571" y="6146800"/>
            <a:ext cx="368300" cy="286009"/>
          </a:xfrm>
        </p:spPr>
        <p:txBody>
          <a:bodyPr/>
          <a:lstStyle/>
          <a:p>
            <a:r>
              <a:rPr lang="en-US" sz="1400" dirty="0"/>
              <a:t>2</a:t>
            </a:r>
          </a:p>
        </p:txBody>
      </p:sp>
      <p:pic>
        <p:nvPicPr>
          <p:cNvPr id="6" name="Picture 5">
            <a:extLst>
              <a:ext uri="{FF2B5EF4-FFF2-40B4-BE49-F238E27FC236}">
                <a16:creationId xmlns:a16="http://schemas.microsoft.com/office/drawing/2014/main" id="{13E0A19C-7E59-A2BD-3568-16206A5444FA}"/>
              </a:ext>
            </a:extLst>
          </p:cNvPr>
          <p:cNvPicPr>
            <a:picLocks noChangeAspect="1"/>
          </p:cNvPicPr>
          <p:nvPr/>
        </p:nvPicPr>
        <p:blipFill>
          <a:blip r:embed="rId2"/>
          <a:stretch>
            <a:fillRect/>
          </a:stretch>
        </p:blipFill>
        <p:spPr>
          <a:xfrm>
            <a:off x="261259" y="1015798"/>
            <a:ext cx="4619354" cy="4690112"/>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04A17A68-E918-7CFC-3AE7-408D469EBD63}"/>
              </a:ext>
            </a:extLst>
          </p:cNvPr>
          <p:cNvSpPr txBox="1"/>
          <p:nvPr/>
        </p:nvSpPr>
        <p:spPr>
          <a:xfrm>
            <a:off x="4880613" y="1227734"/>
            <a:ext cx="6840762" cy="4893647"/>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Real-time sentiment analysis is a growing need in digital communication.</a:t>
            </a:r>
          </a:p>
          <a:p>
            <a:pPr marL="285750" indent="-28575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Twitter is a widely used platform for opinions.</a:t>
            </a:r>
          </a:p>
          <a:p>
            <a:pPr marL="285750" indent="-28575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Understanding public mood helps businesses, media, and governments.</a:t>
            </a:r>
          </a:p>
          <a:p>
            <a:pPr algn="just"/>
            <a:r>
              <a:rPr lang="en-US" sz="2400" dirty="0">
                <a:latin typeface="Cambria" panose="02040503050406030204" pitchFamily="18" charset="0"/>
                <a:ea typeface="Cambria" panose="02040503050406030204" pitchFamily="18" charset="0"/>
              </a:rPr>
              <a:t>Social media platforms, especially Twitter, are full of real-time public opinions. Analyzing these tweets can help us understand public sentiment about topics like elections, festivals, and news events. In this project, I built a system that can read, clean, translate, analyze, and visualize public sentiment from tweets written in Kannada, Hindi, and English.</a:t>
            </a:r>
          </a:p>
        </p:txBody>
      </p:sp>
    </p:spTree>
    <p:extLst>
      <p:ext uri="{BB962C8B-B14F-4D97-AF65-F5344CB8AC3E}">
        <p14:creationId xmlns:p14="http://schemas.microsoft.com/office/powerpoint/2010/main" val="41695528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3275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title"/>
          </p:nvPr>
        </p:nvSpPr>
        <p:spPr>
          <a:xfrm>
            <a:off x="6357258" y="618896"/>
            <a:ext cx="5301342" cy="758120"/>
          </a:xfrm>
          <a:noFill/>
        </p:spPr>
        <p:txBody>
          <a:bodyPr>
            <a:noAutofit/>
          </a:bodyPr>
          <a:lstStyle/>
          <a:p>
            <a:pPr algn="ctr"/>
            <a:r>
              <a:rPr lang="en-US" sz="3600" b="1" dirty="0">
                <a:effectLst>
                  <a:outerShdw blurRad="38100" dist="38100" dir="2700000" algn="tl">
                    <a:srgbClr val="000000">
                      <a:alpha val="43137"/>
                    </a:srgbClr>
                  </a:outerShdw>
                </a:effectLst>
              </a:rPr>
              <a:t>DATASET OVERVIEW</a:t>
            </a:r>
            <a:endParaRPr lang="en-US" sz="3600" dirty="0"/>
          </a:p>
        </p:txBody>
      </p:sp>
      <p:sp>
        <p:nvSpPr>
          <p:cNvPr id="4" name="Date Placeholder 4">
            <a:extLst>
              <a:ext uri="{FF2B5EF4-FFF2-40B4-BE49-F238E27FC236}">
                <a16:creationId xmlns:a16="http://schemas.microsoft.com/office/drawing/2014/main" id="{47EF30A9-083C-02BE-30A9-59918E19D7FB}"/>
              </a:ext>
            </a:extLst>
          </p:cNvPr>
          <p:cNvSpPr txBox="1">
            <a:spLocks/>
          </p:cNvSpPr>
          <p:nvPr/>
        </p:nvSpPr>
        <p:spPr>
          <a:xfrm>
            <a:off x="11498032" y="6198961"/>
            <a:ext cx="368300" cy="286009"/>
          </a:xfrm>
          <a:prstGeom prst="rect">
            <a:avLst/>
          </a:prstGeom>
        </p:spPr>
        <p:txBody>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3</a:t>
            </a:r>
          </a:p>
        </p:txBody>
      </p:sp>
      <p:pic>
        <p:nvPicPr>
          <p:cNvPr id="13" name="Picture Placeholder 12">
            <a:extLst>
              <a:ext uri="{FF2B5EF4-FFF2-40B4-BE49-F238E27FC236}">
                <a16:creationId xmlns:a16="http://schemas.microsoft.com/office/drawing/2014/main" id="{8A4410E2-3017-93C6-AB42-B981E769096D}"/>
              </a:ext>
            </a:extLst>
          </p:cNvPr>
          <p:cNvPicPr>
            <a:picLocks noGrp="1" noChangeAspect="1"/>
          </p:cNvPicPr>
          <p:nvPr>
            <p:ph type="pic" sz="quarter" idx="11"/>
          </p:nvPr>
        </p:nvPicPr>
        <p:blipFill>
          <a:blip r:embed="rId2">
            <a:extLst>
              <a:ext uri="{837473B0-CC2E-450A-ABE3-18F120FF3D39}">
                <a1611:picAttrSrcUrl xmlns:a1611="http://schemas.microsoft.com/office/drawing/2016/11/main" r:id="rId3"/>
              </a:ext>
            </a:extLst>
          </a:blip>
          <a:srcRect t="1369" b="1369"/>
          <a:stretch>
            <a:fillRect/>
          </a:stretch>
        </p:blipFill>
        <p:spPr>
          <a:xfrm>
            <a:off x="924409" y="1161242"/>
            <a:ext cx="4494832" cy="4535515"/>
          </a:xfrm>
        </p:spPr>
      </p:pic>
      <p:sp>
        <p:nvSpPr>
          <p:cNvPr id="11" name="Rectangle 5">
            <a:extLst>
              <a:ext uri="{FF2B5EF4-FFF2-40B4-BE49-F238E27FC236}">
                <a16:creationId xmlns:a16="http://schemas.microsoft.com/office/drawing/2014/main" id="{40E607E4-4463-6356-6CD8-5E0FBB126D88}"/>
              </a:ext>
            </a:extLst>
          </p:cNvPr>
          <p:cNvSpPr>
            <a:spLocks noChangeArrowheads="1"/>
          </p:cNvSpPr>
          <p:nvPr/>
        </p:nvSpPr>
        <p:spPr bwMode="auto">
          <a:xfrm>
            <a:off x="6498771" y="1448318"/>
            <a:ext cx="4999261"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n-US" altLang="en-US" sz="2400" dirty="0">
                <a:solidFill>
                  <a:schemeClr val="bg1">
                    <a:lumMod val="85000"/>
                  </a:schemeClr>
                </a:solidFill>
                <a:latin typeface="Arial" panose="020B0604020202020204" pitchFamily="34" charset="0"/>
              </a:rPr>
              <a:t>The dataset used is </a:t>
            </a:r>
            <a:r>
              <a:rPr lang="en-US" altLang="en-US" sz="2400" dirty="0">
                <a:solidFill>
                  <a:schemeClr val="bg1">
                    <a:lumMod val="85000"/>
                  </a:schemeClr>
                </a:solidFill>
                <a:latin typeface="Arial Unicode MS"/>
              </a:rPr>
              <a:t>RealTime-TweetDataset.csv</a:t>
            </a:r>
            <a:r>
              <a:rPr lang="en-US" altLang="en-US" sz="2400" dirty="0">
                <a:solidFill>
                  <a:schemeClr val="bg1">
                    <a:lumMod val="85000"/>
                  </a:schemeClr>
                </a:solidFill>
              </a:rPr>
              <a:t>, </a:t>
            </a:r>
            <a:r>
              <a:rPr lang="en-US" altLang="en-US" sz="2400" dirty="0">
                <a:solidFill>
                  <a:schemeClr val="bg1">
                    <a:lumMod val="85000"/>
                  </a:schemeClr>
                </a:solidFill>
                <a:latin typeface="Cambria" panose="02040503050406030204" pitchFamily="18" charset="0"/>
                <a:ea typeface="Cambria" panose="02040503050406030204" pitchFamily="18" charset="0"/>
              </a:rPr>
              <a:t>containing over 10,000 tweets in three languages: English, Hindi, and Kannada. Each tweet includes metadata such as the timestamp, user location, and raw text. The sentiment expressed in the tweet is the primary feature of interest. By leveraging this data, I can classify tweets into sentiment categories and analyze the results across different dimensions like time &amp; Language.</a:t>
            </a:r>
          </a:p>
        </p:txBody>
      </p:sp>
    </p:spTree>
    <p:extLst>
      <p:ext uri="{BB962C8B-B14F-4D97-AF65-F5344CB8AC3E}">
        <p14:creationId xmlns:p14="http://schemas.microsoft.com/office/powerpoint/2010/main" val="10080375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A0D7AA-8A21-B977-56ED-94406F29957C}"/>
              </a:ext>
            </a:extLst>
          </p:cNvPr>
          <p:cNvSpPr>
            <a:spLocks noGrp="1"/>
          </p:cNvSpPr>
          <p:nvPr>
            <p:ph type="title"/>
          </p:nvPr>
        </p:nvSpPr>
        <p:spPr>
          <a:xfrm>
            <a:off x="1338943" y="627996"/>
            <a:ext cx="9241971" cy="1249999"/>
          </a:xfrm>
          <a:noFill/>
        </p:spPr>
        <p:txBody>
          <a:bodyPr anchor="ctr">
            <a:noAutofit/>
          </a:bodyPr>
          <a:lstStyle/>
          <a:p>
            <a:r>
              <a:rPr lang="en-US" sz="4400" b="1" dirty="0">
                <a:effectLst>
                  <a:outerShdw blurRad="38100" dist="38100" dir="2700000" algn="tl">
                    <a:srgbClr val="000000">
                      <a:alpha val="43137"/>
                    </a:srgbClr>
                  </a:outerShdw>
                </a:effectLst>
              </a:rPr>
              <a:t>Text Preprocessing</a:t>
            </a:r>
            <a:r>
              <a:rPr lang="en-US" sz="4400" b="1" noProof="0" dirty="0">
                <a:effectLst>
                  <a:outerShdw blurRad="38100" dist="38100" dir="2700000" algn="tl">
                    <a:srgbClr val="000000">
                      <a:alpha val="43137"/>
                    </a:srgbClr>
                  </a:outerShdw>
                </a:effectLst>
              </a:rPr>
              <a:t>  &amp; </a:t>
            </a:r>
            <a:r>
              <a:rPr lang="en-US" sz="4400" b="1" dirty="0">
                <a:effectLst>
                  <a:outerShdw blurRad="38100" dist="38100" dir="2700000" algn="tl">
                    <a:srgbClr val="000000">
                      <a:alpha val="43137"/>
                    </a:srgbClr>
                  </a:outerShdw>
                </a:effectLst>
              </a:rPr>
              <a:t>Language Detection</a:t>
            </a:r>
            <a:endParaRPr lang="en-US" sz="4400" b="1" noProof="0" dirty="0">
              <a:effectLst>
                <a:outerShdw blurRad="38100" dist="38100" dir="2700000" algn="tl">
                  <a:srgbClr val="000000">
                    <a:alpha val="43137"/>
                  </a:srgbClr>
                </a:outerShdw>
              </a:effectLst>
            </a:endParaRPr>
          </a:p>
        </p:txBody>
      </p:sp>
      <p:sp>
        <p:nvSpPr>
          <p:cNvPr id="16" name="TextBox 15">
            <a:extLst>
              <a:ext uri="{FF2B5EF4-FFF2-40B4-BE49-F238E27FC236}">
                <a16:creationId xmlns:a16="http://schemas.microsoft.com/office/drawing/2014/main" id="{09AA7E75-72E9-B1B2-F264-0282BE604F7D}"/>
              </a:ext>
            </a:extLst>
          </p:cNvPr>
          <p:cNvSpPr txBox="1"/>
          <p:nvPr/>
        </p:nvSpPr>
        <p:spPr>
          <a:xfrm>
            <a:off x="1600199" y="2136576"/>
            <a:ext cx="9405257" cy="4093428"/>
          </a:xfrm>
          <a:prstGeom prst="rect">
            <a:avLst/>
          </a:prstGeom>
          <a:noFill/>
        </p:spPr>
        <p:txBody>
          <a:bodyPr wrap="square" rtlCol="0">
            <a:spAutoFit/>
          </a:bodyPr>
          <a:lstStyle/>
          <a:p>
            <a:pPr algn="just"/>
            <a:r>
              <a:rPr lang="en-US" sz="2400" dirty="0">
                <a:latin typeface="Cambria" panose="02040503050406030204" pitchFamily="18" charset="0"/>
                <a:ea typeface="Cambria" panose="02040503050406030204" pitchFamily="18" charset="0"/>
              </a:rPr>
              <a:t>Before analyzing sentiment, I cleaned the text to remove unnecessary parts like URLs, @mentions, and emojis. I also converted all text to lowercase and removed extra spaces. This step ensures our NLP models work on clean, normalized input, improving accuracy.</a:t>
            </a:r>
          </a:p>
          <a:p>
            <a:pPr algn="just"/>
            <a:endParaRPr lang="en-US" sz="2400" dirty="0">
              <a:latin typeface="Cambria" panose="02040503050406030204" pitchFamily="18" charset="0"/>
              <a:ea typeface="Cambria" panose="02040503050406030204" pitchFamily="18" charset="0"/>
            </a:endParaRPr>
          </a:p>
          <a:p>
            <a:pPr algn="just"/>
            <a:r>
              <a:rPr lang="en-US" altLang="en-US" sz="2400" dirty="0">
                <a:latin typeface="Cambria" panose="02040503050406030204" pitchFamily="18" charset="0"/>
                <a:ea typeface="Cambria" panose="02040503050406030204" pitchFamily="18" charset="0"/>
              </a:rPr>
              <a:t>	Since tweets were in different languages, I </a:t>
            </a:r>
            <a:r>
              <a:rPr lang="en-US" altLang="en-US" sz="2400" b="1" dirty="0">
                <a:latin typeface="Cambria" panose="02040503050406030204" pitchFamily="18" charset="0"/>
                <a:ea typeface="Cambria" panose="02040503050406030204" pitchFamily="18" charset="0"/>
              </a:rPr>
              <a:t>used </a:t>
            </a:r>
            <a:r>
              <a:rPr lang="en-US" altLang="en-US" sz="2400" b="1" dirty="0" err="1">
                <a:latin typeface="Cambria" panose="02040503050406030204" pitchFamily="18" charset="0"/>
                <a:ea typeface="Cambria" panose="02040503050406030204" pitchFamily="18" charset="0"/>
              </a:rPr>
              <a:t>langdetect</a:t>
            </a:r>
            <a:r>
              <a:rPr lang="en-US" altLang="en-US" sz="2400" b="1" dirty="0">
                <a:latin typeface="Cambria" panose="02040503050406030204" pitchFamily="18" charset="0"/>
                <a:ea typeface="Cambria" panose="02040503050406030204" pitchFamily="18" charset="0"/>
              </a:rPr>
              <a:t> </a:t>
            </a:r>
            <a:r>
              <a:rPr lang="en-US" altLang="en-US" sz="2400" dirty="0">
                <a:latin typeface="Cambria" panose="02040503050406030204" pitchFamily="18" charset="0"/>
                <a:ea typeface="Cambria" panose="02040503050406030204" pitchFamily="18" charset="0"/>
              </a:rPr>
              <a:t>to detect whether a tweet was in English, Hindi, or Kannada. Non-English tweets were then translated to English using</a:t>
            </a:r>
            <a:r>
              <a:rPr lang="en-US" altLang="en-US" sz="2400" b="1" dirty="0">
                <a:latin typeface="Cambria" panose="02040503050406030204" pitchFamily="18" charset="0"/>
                <a:ea typeface="Cambria" panose="02040503050406030204" pitchFamily="18" charset="0"/>
              </a:rPr>
              <a:t> </a:t>
            </a:r>
            <a:r>
              <a:rPr lang="en-US" altLang="en-US" sz="2400" b="1" dirty="0" err="1">
                <a:latin typeface="Cambria" panose="02040503050406030204" pitchFamily="18" charset="0"/>
                <a:ea typeface="Cambria" panose="02040503050406030204" pitchFamily="18" charset="0"/>
              </a:rPr>
              <a:t>TextBlob</a:t>
            </a:r>
            <a:r>
              <a:rPr lang="en-US" altLang="en-US" sz="2400" dirty="0">
                <a:latin typeface="Cambria" panose="02040503050406030204" pitchFamily="18" charset="0"/>
                <a:ea typeface="Cambria" panose="02040503050406030204" pitchFamily="18" charset="0"/>
              </a:rPr>
              <a:t>. This step made sure all tweets were in English before sentiment analysis, allowing us to use English-only models effectively. </a:t>
            </a:r>
          </a:p>
          <a:p>
            <a:endParaRPr lang="en-US" sz="2000" dirty="0">
              <a:latin typeface="Cambria" panose="02040503050406030204" pitchFamily="18" charset="0"/>
              <a:ea typeface="Cambria" panose="02040503050406030204" pitchFamily="18" charset="0"/>
            </a:endParaRPr>
          </a:p>
        </p:txBody>
      </p:sp>
      <p:sp>
        <p:nvSpPr>
          <p:cNvPr id="22" name="Date Placeholder 4">
            <a:extLst>
              <a:ext uri="{FF2B5EF4-FFF2-40B4-BE49-F238E27FC236}">
                <a16:creationId xmlns:a16="http://schemas.microsoft.com/office/drawing/2014/main" id="{EC5110E2-E852-55E1-D826-43FCCB08D9E9}"/>
              </a:ext>
            </a:extLst>
          </p:cNvPr>
          <p:cNvSpPr txBox="1">
            <a:spLocks/>
          </p:cNvSpPr>
          <p:nvPr/>
        </p:nvSpPr>
        <p:spPr>
          <a:xfrm>
            <a:off x="11353800" y="6174846"/>
            <a:ext cx="368300" cy="286009"/>
          </a:xfrm>
          <a:prstGeom prst="rect">
            <a:avLst/>
          </a:prstGeom>
        </p:spPr>
        <p:txBody>
          <a:bodyPr vert="horz" lIns="91440" tIns="45720" rIns="91440" bIns="45720" rtlCol="0" anchor="ctr"/>
          <a:lstStyle>
            <a:defPPr>
              <a:defRPr lang="ru-RU"/>
            </a:defPPr>
            <a:lvl1pPr marL="0" algn="r" defTabSz="914400" rtl="0" eaLnBrk="1" latinLnBrk="0" hangingPunct="1">
              <a:defRPr sz="11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4</a:t>
            </a:r>
          </a:p>
        </p:txBody>
      </p:sp>
    </p:spTree>
    <p:extLst>
      <p:ext uri="{BB962C8B-B14F-4D97-AF65-F5344CB8AC3E}">
        <p14:creationId xmlns:p14="http://schemas.microsoft.com/office/powerpoint/2010/main" val="2715385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3275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title"/>
          </p:nvPr>
        </p:nvSpPr>
        <p:spPr>
          <a:xfrm>
            <a:off x="1156063" y="531344"/>
            <a:ext cx="4003766" cy="1199485"/>
          </a:xfrm>
          <a:noFill/>
        </p:spPr>
        <p:txBody>
          <a:bodyPr>
            <a:noAutofit/>
          </a:bodyPr>
          <a:lstStyle/>
          <a:p>
            <a:pPr algn="ctr"/>
            <a:r>
              <a:rPr lang="en-US" sz="4200" b="1" dirty="0"/>
              <a:t>Sentiment   Classification</a:t>
            </a:r>
            <a:endParaRPr lang="en-US" sz="4200" dirty="0"/>
          </a:p>
        </p:txBody>
      </p:sp>
      <p:sp>
        <p:nvSpPr>
          <p:cNvPr id="3" name="Date Placeholder 4">
            <a:extLst>
              <a:ext uri="{FF2B5EF4-FFF2-40B4-BE49-F238E27FC236}">
                <a16:creationId xmlns:a16="http://schemas.microsoft.com/office/drawing/2014/main" id="{47A9BFC3-CC4B-52C2-E724-6AE58F44BFA1}"/>
              </a:ext>
            </a:extLst>
          </p:cNvPr>
          <p:cNvSpPr txBox="1">
            <a:spLocks/>
          </p:cNvSpPr>
          <p:nvPr/>
        </p:nvSpPr>
        <p:spPr>
          <a:xfrm>
            <a:off x="11498032" y="6175170"/>
            <a:ext cx="368300" cy="286009"/>
          </a:xfrm>
          <a:prstGeom prst="rect">
            <a:avLst/>
          </a:prstGeom>
        </p:spPr>
        <p:txBody>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4</a:t>
            </a:r>
          </a:p>
        </p:txBody>
      </p:sp>
      <p:pic>
        <p:nvPicPr>
          <p:cNvPr id="10" name="Picture Placeholder 9">
            <a:extLst>
              <a:ext uri="{FF2B5EF4-FFF2-40B4-BE49-F238E27FC236}">
                <a16:creationId xmlns:a16="http://schemas.microsoft.com/office/drawing/2014/main" id="{709D77C7-6EAD-9F0D-0DFD-0CB6CC86B4D7}"/>
              </a:ext>
            </a:extLst>
          </p:cNvPr>
          <p:cNvPicPr>
            <a:picLocks noGrp="1" noChangeAspect="1"/>
          </p:cNvPicPr>
          <p:nvPr>
            <p:ph type="pic" sz="quarter" idx="11"/>
          </p:nvPr>
        </p:nvPicPr>
        <p:blipFill>
          <a:blip r:embed="rId2">
            <a:extLst>
              <a:ext uri="{837473B0-CC2E-450A-ABE3-18F120FF3D39}">
                <a1611:picAttrSrcUrl xmlns:a1611="http://schemas.microsoft.com/office/drawing/2016/11/main" r:id="rId3"/>
              </a:ext>
            </a:extLst>
          </a:blip>
          <a:srcRect l="3791" r="3791"/>
          <a:stretch>
            <a:fillRect/>
          </a:stretch>
        </p:blipFill>
        <p:spPr/>
      </p:pic>
      <p:sp>
        <p:nvSpPr>
          <p:cNvPr id="4" name="Rectangle 1">
            <a:extLst>
              <a:ext uri="{FF2B5EF4-FFF2-40B4-BE49-F238E27FC236}">
                <a16:creationId xmlns:a16="http://schemas.microsoft.com/office/drawing/2014/main" id="{09D1AA96-0342-430F-072F-E43386FF452D}"/>
              </a:ext>
            </a:extLst>
          </p:cNvPr>
          <p:cNvSpPr>
            <a:spLocks noChangeArrowheads="1"/>
          </p:cNvSpPr>
          <p:nvPr/>
        </p:nvSpPr>
        <p:spPr bwMode="auto">
          <a:xfrm>
            <a:off x="508635" y="2082530"/>
            <a:ext cx="529862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lumMod val="85000"/>
                  </a:schemeClr>
                </a:solidFill>
                <a:effectLst/>
                <a:latin typeface="Cambria" panose="02040503050406030204" pitchFamily="18" charset="0"/>
                <a:ea typeface="Cambria" panose="02040503050406030204" pitchFamily="18" charset="0"/>
              </a:rPr>
              <a:t>I </a:t>
            </a:r>
            <a:r>
              <a:rPr lang="en-US" altLang="en-US" sz="2400" dirty="0">
                <a:solidFill>
                  <a:schemeClr val="bg1">
                    <a:lumMod val="85000"/>
                  </a:schemeClr>
                </a:solidFill>
                <a:latin typeface="Cambria" panose="02040503050406030204" pitchFamily="18" charset="0"/>
                <a:ea typeface="Cambria" panose="02040503050406030204" pitchFamily="18" charset="0"/>
              </a:rPr>
              <a:t>U</a:t>
            </a:r>
            <a:r>
              <a:rPr kumimoji="0" lang="en-US" altLang="en-US" sz="2400" b="0" i="0" u="none" strike="noStrike" cap="none" normalizeH="0" baseline="0" dirty="0">
                <a:ln>
                  <a:noFill/>
                </a:ln>
                <a:solidFill>
                  <a:schemeClr val="bg1">
                    <a:lumMod val="85000"/>
                  </a:schemeClr>
                </a:solidFill>
                <a:effectLst/>
                <a:latin typeface="Cambria" panose="02040503050406030204" pitchFamily="18" charset="0"/>
                <a:ea typeface="Cambria" panose="02040503050406030204" pitchFamily="18" charset="0"/>
              </a:rPr>
              <a:t>sed the </a:t>
            </a:r>
            <a:r>
              <a:rPr kumimoji="0" lang="en-US" altLang="en-US" sz="2400" b="0" i="0" u="none" strike="noStrike" cap="none" normalizeH="0" baseline="0" dirty="0" err="1">
                <a:ln>
                  <a:noFill/>
                </a:ln>
                <a:solidFill>
                  <a:schemeClr val="bg1">
                    <a:lumMod val="85000"/>
                  </a:schemeClr>
                </a:solidFill>
                <a:effectLst/>
                <a:latin typeface="Cambria" panose="02040503050406030204" pitchFamily="18" charset="0"/>
                <a:ea typeface="Cambria" panose="02040503050406030204" pitchFamily="18" charset="0"/>
              </a:rPr>
              <a:t>TextBlob</a:t>
            </a:r>
            <a:r>
              <a:rPr kumimoji="0" lang="en-US" altLang="en-US" sz="2400" b="0" i="0" u="none" strike="noStrike" cap="none" normalizeH="0" baseline="0" dirty="0">
                <a:ln>
                  <a:noFill/>
                </a:ln>
                <a:solidFill>
                  <a:schemeClr val="bg1">
                    <a:lumMod val="85000"/>
                  </a:schemeClr>
                </a:solidFill>
                <a:effectLst/>
                <a:latin typeface="Cambria" panose="02040503050406030204" pitchFamily="18" charset="0"/>
                <a:ea typeface="Cambria" panose="02040503050406030204" pitchFamily="18" charset="0"/>
              </a:rPr>
              <a:t> library to assign a polarity score to each tweet. Based on polarity: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lumMod val="85000"/>
                  </a:schemeClr>
                </a:solidFill>
                <a:effectLst/>
                <a:latin typeface="Cambria" panose="02040503050406030204" pitchFamily="18" charset="0"/>
                <a:ea typeface="Cambria" panose="02040503050406030204" pitchFamily="18" charset="0"/>
              </a:rPr>
              <a:t> Positive score → Positive sentiment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lumMod val="85000"/>
                  </a:schemeClr>
                </a:solidFill>
                <a:effectLst/>
                <a:latin typeface="Cambria" panose="02040503050406030204" pitchFamily="18" charset="0"/>
                <a:ea typeface="Cambria" panose="02040503050406030204" pitchFamily="18" charset="0"/>
              </a:rPr>
              <a:t> Negative score → Negative sentiment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lumMod val="85000"/>
                  </a:schemeClr>
                </a:solidFill>
                <a:effectLst/>
                <a:latin typeface="Cambria" panose="02040503050406030204" pitchFamily="18" charset="0"/>
                <a:ea typeface="Cambria" panose="02040503050406030204" pitchFamily="18" charset="0"/>
              </a:rPr>
              <a:t> Zero score → Neutral sentiment Each tweet was classified into one of the three categories. This method is simple yet effective and works across multiple languages when combined with pre-cleaned text.</a:t>
            </a:r>
          </a:p>
        </p:txBody>
      </p:sp>
    </p:spTree>
    <p:extLst>
      <p:ext uri="{BB962C8B-B14F-4D97-AF65-F5344CB8AC3E}">
        <p14:creationId xmlns:p14="http://schemas.microsoft.com/office/powerpoint/2010/main" val="43519539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9EE93-AC79-1D33-9C88-1673F1868D29}"/>
              </a:ext>
            </a:extLst>
          </p:cNvPr>
          <p:cNvSpPr>
            <a:spLocks noGrp="1"/>
          </p:cNvSpPr>
          <p:nvPr>
            <p:ph type="title"/>
          </p:nvPr>
        </p:nvSpPr>
        <p:spPr>
          <a:xfrm>
            <a:off x="421820" y="685801"/>
            <a:ext cx="5464629" cy="1322614"/>
          </a:xfrm>
        </p:spPr>
        <p:txBody>
          <a:bodyPr>
            <a:noAutofit/>
          </a:bodyPr>
          <a:lstStyle/>
          <a:p>
            <a:r>
              <a:rPr lang="en-US" b="1" dirty="0">
                <a:effectLst>
                  <a:outerShdw blurRad="38100" dist="38100" dir="2700000" algn="tl">
                    <a:srgbClr val="000000">
                      <a:alpha val="43137"/>
                    </a:srgbClr>
                  </a:outerShdw>
                </a:effectLst>
              </a:rPr>
              <a:t>Language Distribution Visualization</a:t>
            </a:r>
            <a:endParaRPr lang="en-US" dirty="0">
              <a:effectLst>
                <a:outerShdw blurRad="38100" dist="38100" dir="2700000" algn="tl">
                  <a:srgbClr val="000000">
                    <a:alpha val="43137"/>
                  </a:srgbClr>
                </a:outerShdw>
              </a:effectLst>
            </a:endParaRPr>
          </a:p>
        </p:txBody>
      </p:sp>
      <p:pic>
        <p:nvPicPr>
          <p:cNvPr id="6" name="Content Placeholder 5">
            <a:extLst>
              <a:ext uri="{FF2B5EF4-FFF2-40B4-BE49-F238E27FC236}">
                <a16:creationId xmlns:a16="http://schemas.microsoft.com/office/drawing/2014/main" id="{F9CB715D-89F0-8DB6-7350-8BDA621AC4EA}"/>
              </a:ext>
            </a:extLst>
          </p:cNvPr>
          <p:cNvPicPr>
            <a:picLocks noGrp="1" noChangeAspect="1"/>
          </p:cNvPicPr>
          <p:nvPr>
            <p:ph idx="1"/>
          </p:nvPr>
        </p:nvPicPr>
        <p:blipFill>
          <a:blip r:embed="rId2"/>
          <a:stretch>
            <a:fillRect/>
          </a:stretch>
        </p:blipFill>
        <p:spPr>
          <a:xfrm>
            <a:off x="6096000" y="685801"/>
            <a:ext cx="5464629" cy="5318866"/>
          </a:xfrm>
        </p:spPr>
      </p:pic>
      <p:sp>
        <p:nvSpPr>
          <p:cNvPr id="8" name="TextBox 7">
            <a:extLst>
              <a:ext uri="{FF2B5EF4-FFF2-40B4-BE49-F238E27FC236}">
                <a16:creationId xmlns:a16="http://schemas.microsoft.com/office/drawing/2014/main" id="{AD7B645A-4409-40B3-A79A-30FE4F22B355}"/>
              </a:ext>
            </a:extLst>
          </p:cNvPr>
          <p:cNvSpPr txBox="1"/>
          <p:nvPr/>
        </p:nvSpPr>
        <p:spPr>
          <a:xfrm>
            <a:off x="960661" y="2017215"/>
            <a:ext cx="4386945" cy="4154984"/>
          </a:xfrm>
          <a:prstGeom prst="rect">
            <a:avLst/>
          </a:prstGeom>
          <a:noFill/>
        </p:spPr>
        <p:txBody>
          <a:bodyPr wrap="square">
            <a:spAutoFit/>
          </a:bodyPr>
          <a:lstStyle/>
          <a:p>
            <a:pPr algn="just"/>
            <a:r>
              <a:rPr lang="en-US" sz="2400" dirty="0">
                <a:latin typeface="Cambria" panose="02040503050406030204" pitchFamily="18" charset="0"/>
                <a:ea typeface="Cambria" panose="02040503050406030204" pitchFamily="18" charset="0"/>
              </a:rPr>
              <a:t>A bar chart was used to show how many tweets were posted in each language. English tweets formed the majority, followed by Hindi and Kannada. This insight helped us understand the primary communication languages used by users and gave us direction on focusing language-specific sentiment analysis for different regions.</a:t>
            </a:r>
          </a:p>
        </p:txBody>
      </p:sp>
    </p:spTree>
    <p:extLst>
      <p:ext uri="{BB962C8B-B14F-4D97-AF65-F5344CB8AC3E}">
        <p14:creationId xmlns:p14="http://schemas.microsoft.com/office/powerpoint/2010/main" val="4258857824"/>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23D1A-AE51-6A0A-92A4-9DC7DFA63D8B}"/>
              </a:ext>
            </a:extLst>
          </p:cNvPr>
          <p:cNvSpPr>
            <a:spLocks noGrp="1"/>
          </p:cNvSpPr>
          <p:nvPr>
            <p:ph type="title"/>
          </p:nvPr>
        </p:nvSpPr>
        <p:spPr>
          <a:xfrm>
            <a:off x="592818" y="716664"/>
            <a:ext cx="5356226" cy="1177449"/>
          </a:xfrm>
        </p:spPr>
        <p:txBody>
          <a:bodyPr>
            <a:noAutofit/>
          </a:bodyPr>
          <a:lstStyle/>
          <a:p>
            <a:r>
              <a:rPr lang="en-US" b="1" dirty="0">
                <a:effectLst>
                  <a:outerShdw blurRad="38100" dist="38100" dir="2700000" algn="tl">
                    <a:srgbClr val="000000">
                      <a:alpha val="43137"/>
                    </a:srgbClr>
                  </a:outerShdw>
                </a:effectLst>
              </a:rPr>
              <a:t>Sentiment Distribution Visualization</a:t>
            </a:r>
            <a:endParaRPr lang="en-US" dirty="0">
              <a:effectLst>
                <a:outerShdw blurRad="38100" dist="38100" dir="2700000" algn="tl">
                  <a:srgbClr val="000000">
                    <a:alpha val="43137"/>
                  </a:srgbClr>
                </a:outerShdw>
              </a:effectLst>
            </a:endParaRPr>
          </a:p>
        </p:txBody>
      </p:sp>
      <p:pic>
        <p:nvPicPr>
          <p:cNvPr id="6" name="Content Placeholder 5">
            <a:extLst>
              <a:ext uri="{FF2B5EF4-FFF2-40B4-BE49-F238E27FC236}">
                <a16:creationId xmlns:a16="http://schemas.microsoft.com/office/drawing/2014/main" id="{0B19AF04-71DA-5722-76CA-E1A8A7704C1F}"/>
              </a:ext>
            </a:extLst>
          </p:cNvPr>
          <p:cNvPicPr>
            <a:picLocks noGrp="1" noChangeAspect="1"/>
          </p:cNvPicPr>
          <p:nvPr>
            <p:ph idx="1"/>
          </p:nvPr>
        </p:nvPicPr>
        <p:blipFill>
          <a:blip r:embed="rId2"/>
          <a:stretch>
            <a:fillRect/>
          </a:stretch>
        </p:blipFill>
        <p:spPr>
          <a:xfrm>
            <a:off x="6242957" y="716664"/>
            <a:ext cx="5356225" cy="5424672"/>
          </a:xfrm>
        </p:spPr>
      </p:pic>
      <p:sp>
        <p:nvSpPr>
          <p:cNvPr id="8" name="TextBox 7">
            <a:extLst>
              <a:ext uri="{FF2B5EF4-FFF2-40B4-BE49-F238E27FC236}">
                <a16:creationId xmlns:a16="http://schemas.microsoft.com/office/drawing/2014/main" id="{5B81D318-C475-B269-4A64-EEA667EE46F3}"/>
              </a:ext>
            </a:extLst>
          </p:cNvPr>
          <p:cNvSpPr txBox="1"/>
          <p:nvPr/>
        </p:nvSpPr>
        <p:spPr>
          <a:xfrm>
            <a:off x="838200" y="2110965"/>
            <a:ext cx="4844143" cy="3785652"/>
          </a:xfrm>
          <a:prstGeom prst="rect">
            <a:avLst/>
          </a:prstGeom>
          <a:noFill/>
        </p:spPr>
        <p:txBody>
          <a:bodyPr wrap="square">
            <a:spAutoFit/>
          </a:bodyPr>
          <a:lstStyle/>
          <a:p>
            <a:pPr algn="just"/>
            <a:r>
              <a:rPr lang="en-US" sz="2400" dirty="0">
                <a:latin typeface="Cambria" panose="02040503050406030204" pitchFamily="18" charset="0"/>
                <a:ea typeface="Cambria" panose="02040503050406030204" pitchFamily="18" charset="0"/>
              </a:rPr>
              <a:t>This bar chart was used to present the distribution of tweets based on sentiment categories. We found that a large portion of the tweets expressed positive sentiment, followed by neutral and negative. This gave an overall optimistic tone to the dataset but also emphasized the need to monitor for sudden spikes in negative sentiment.</a:t>
            </a:r>
          </a:p>
        </p:txBody>
      </p:sp>
    </p:spTree>
    <p:extLst>
      <p:ext uri="{BB962C8B-B14F-4D97-AF65-F5344CB8AC3E}">
        <p14:creationId xmlns:p14="http://schemas.microsoft.com/office/powerpoint/2010/main" val="19970379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58631-DCBF-DEE7-BAE1-240D694D5D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866168-C0BF-033E-5700-E88DF15481DD}"/>
              </a:ext>
            </a:extLst>
          </p:cNvPr>
          <p:cNvSpPr>
            <a:spLocks noGrp="1"/>
          </p:cNvSpPr>
          <p:nvPr>
            <p:ph type="title"/>
          </p:nvPr>
        </p:nvSpPr>
        <p:spPr>
          <a:xfrm>
            <a:off x="6327503" y="637785"/>
            <a:ext cx="5393871" cy="1177144"/>
          </a:xfrm>
          <a:noFill/>
        </p:spPr>
        <p:txBody>
          <a:bodyPr anchor="ctr">
            <a:noAutofit/>
          </a:bodyPr>
          <a:lstStyle/>
          <a:p>
            <a:r>
              <a:rPr lang="en-US" sz="4400" b="1" dirty="0"/>
              <a:t>Sentiment Trends </a:t>
            </a:r>
            <a:br>
              <a:rPr lang="en-US" sz="4400" b="1" dirty="0"/>
            </a:br>
            <a:r>
              <a:rPr lang="en-US" sz="4400" b="1" dirty="0"/>
              <a:t>Over Time</a:t>
            </a:r>
            <a:endParaRPr lang="en-US" sz="4400" b="1" dirty="0">
              <a:effectLst>
                <a:outerShdw blurRad="38100" dist="38100" dir="2700000" algn="tl">
                  <a:srgbClr val="000000">
                    <a:alpha val="43137"/>
                  </a:srgbClr>
                </a:outerShdw>
              </a:effectLst>
            </a:endParaRPr>
          </a:p>
        </p:txBody>
      </p:sp>
      <p:sp>
        <p:nvSpPr>
          <p:cNvPr id="5" name="Date Placeholder 4">
            <a:extLst>
              <a:ext uri="{FF2B5EF4-FFF2-40B4-BE49-F238E27FC236}">
                <a16:creationId xmlns:a16="http://schemas.microsoft.com/office/drawing/2014/main" id="{A8E34A6D-41BC-8FB7-D4F4-5C2B41430576}"/>
              </a:ext>
            </a:extLst>
          </p:cNvPr>
          <p:cNvSpPr>
            <a:spLocks noGrp="1"/>
          </p:cNvSpPr>
          <p:nvPr>
            <p:ph type="dt" sz="half" idx="2"/>
          </p:nvPr>
        </p:nvSpPr>
        <p:spPr>
          <a:xfrm>
            <a:off x="11375571" y="6146800"/>
            <a:ext cx="368300" cy="286009"/>
          </a:xfrm>
        </p:spPr>
        <p:txBody>
          <a:bodyPr/>
          <a:lstStyle/>
          <a:p>
            <a:r>
              <a:rPr lang="en-US" sz="1400" dirty="0"/>
              <a:t>2</a:t>
            </a:r>
          </a:p>
        </p:txBody>
      </p:sp>
      <p:sp>
        <p:nvSpPr>
          <p:cNvPr id="10" name="Rectangle 3">
            <a:extLst>
              <a:ext uri="{FF2B5EF4-FFF2-40B4-BE49-F238E27FC236}">
                <a16:creationId xmlns:a16="http://schemas.microsoft.com/office/drawing/2014/main" id="{B810A7DC-398D-60BE-CE2E-7CE339F186A8}"/>
              </a:ext>
            </a:extLst>
          </p:cNvPr>
          <p:cNvSpPr>
            <a:spLocks noChangeArrowheads="1"/>
          </p:cNvSpPr>
          <p:nvPr/>
        </p:nvSpPr>
        <p:spPr bwMode="auto">
          <a:xfrm>
            <a:off x="6580413" y="1997002"/>
            <a:ext cx="479515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Using the tweet Timestamp, we created a line graph to show how sentiment evolved on a daily basis. This helped identify trends like increases in negativity during controversial events or spikes in positivity during festivals or celebrations. Time-based analysis is vital for tracking changes in public mood.</a:t>
            </a:r>
          </a:p>
        </p:txBody>
      </p:sp>
      <p:pic>
        <p:nvPicPr>
          <p:cNvPr id="13" name="Content Placeholder 12">
            <a:extLst>
              <a:ext uri="{FF2B5EF4-FFF2-40B4-BE49-F238E27FC236}">
                <a16:creationId xmlns:a16="http://schemas.microsoft.com/office/drawing/2014/main" id="{148AEAB9-E32F-7435-1A4D-B45BF7DEF990}"/>
              </a:ext>
            </a:extLst>
          </p:cNvPr>
          <p:cNvPicPr>
            <a:picLocks noGrp="1" noChangeAspect="1"/>
          </p:cNvPicPr>
          <p:nvPr>
            <p:ph idx="1"/>
          </p:nvPr>
        </p:nvPicPr>
        <p:blipFill>
          <a:blip r:embed="rId2"/>
          <a:stretch>
            <a:fillRect/>
          </a:stretch>
        </p:blipFill>
        <p:spPr>
          <a:xfrm>
            <a:off x="702128" y="718457"/>
            <a:ext cx="5625375" cy="5274129"/>
          </a:xfrm>
        </p:spPr>
      </p:pic>
    </p:spTree>
    <p:extLst>
      <p:ext uri="{BB962C8B-B14F-4D97-AF65-F5344CB8AC3E}">
        <p14:creationId xmlns:p14="http://schemas.microsoft.com/office/powerpoint/2010/main" val="11497797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837520" y="739516"/>
            <a:ext cx="10515602" cy="828508"/>
          </a:xfrm>
          <a:noFill/>
        </p:spPr>
        <p:txBody>
          <a:bodyPr>
            <a:noAutofit/>
          </a:bodyPr>
          <a:lstStyle/>
          <a:p>
            <a:pPr algn="ctr"/>
            <a:r>
              <a:rPr lang="en-US" sz="4800" b="1" dirty="0" err="1"/>
              <a:t>Streamlit</a:t>
            </a:r>
            <a:r>
              <a:rPr lang="en-US" sz="4800" b="1" dirty="0"/>
              <a:t> Web App</a:t>
            </a:r>
            <a:endParaRPr lang="en-US" sz="4800" dirty="0"/>
          </a:p>
        </p:txBody>
      </p:sp>
      <p:sp>
        <p:nvSpPr>
          <p:cNvPr id="5" name="Date Placeholder 4">
            <a:extLst>
              <a:ext uri="{FF2B5EF4-FFF2-40B4-BE49-F238E27FC236}">
                <a16:creationId xmlns:a16="http://schemas.microsoft.com/office/drawing/2014/main" id="{A71783B8-BCFF-8192-A95D-2938476377E6}"/>
              </a:ext>
            </a:extLst>
          </p:cNvPr>
          <p:cNvSpPr txBox="1">
            <a:spLocks/>
          </p:cNvSpPr>
          <p:nvPr/>
        </p:nvSpPr>
        <p:spPr>
          <a:xfrm>
            <a:off x="11353800" y="6174846"/>
            <a:ext cx="368300" cy="286009"/>
          </a:xfrm>
          <a:prstGeom prst="rect">
            <a:avLst/>
          </a:prstGeom>
        </p:spPr>
        <p:txBody>
          <a:bodyPr vert="horz" lIns="91440" tIns="45720" rIns="91440" bIns="45720" rtlCol="0" anchor="ctr"/>
          <a:lstStyle>
            <a:defPPr>
              <a:defRPr lang="ru-RU"/>
            </a:defPPr>
            <a:lvl1pPr marL="0" algn="r" defTabSz="914400" rtl="0" eaLnBrk="1" latinLnBrk="0" hangingPunct="1">
              <a:defRPr sz="11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9</a:t>
            </a:r>
          </a:p>
        </p:txBody>
      </p:sp>
      <p:sp>
        <p:nvSpPr>
          <p:cNvPr id="4" name="Content Placeholder 3">
            <a:extLst>
              <a:ext uri="{FF2B5EF4-FFF2-40B4-BE49-F238E27FC236}">
                <a16:creationId xmlns:a16="http://schemas.microsoft.com/office/drawing/2014/main" id="{1077DC20-6FAA-B06D-C16C-D10824E13EBB}"/>
              </a:ext>
            </a:extLst>
          </p:cNvPr>
          <p:cNvSpPr>
            <a:spLocks noGrp="1"/>
          </p:cNvSpPr>
          <p:nvPr>
            <p:ph sz="quarter" idx="14"/>
          </p:nvPr>
        </p:nvSpPr>
        <p:spPr>
          <a:xfrm>
            <a:off x="1168857" y="1568024"/>
            <a:ext cx="10184265" cy="4523062"/>
          </a:xfrm>
        </p:spPr>
        <p:txBody>
          <a:bodyPr>
            <a:normAutofit/>
          </a:bodyPr>
          <a:lstStyle/>
          <a:p>
            <a:pPr marL="0" indent="0" algn="just">
              <a:buNone/>
            </a:pPr>
            <a:r>
              <a:rPr lang="en-US" sz="2600" dirty="0">
                <a:latin typeface="Cambria" panose="02040503050406030204" pitchFamily="18" charset="0"/>
                <a:ea typeface="Cambria" panose="02040503050406030204" pitchFamily="18" charset="0"/>
              </a:rPr>
              <a:t>To make the project interactive and user-friendly, we built a web app using </a:t>
            </a:r>
            <a:r>
              <a:rPr lang="en-US" sz="2600" dirty="0" err="1">
                <a:latin typeface="Cambria" panose="02040503050406030204" pitchFamily="18" charset="0"/>
                <a:ea typeface="Cambria" panose="02040503050406030204" pitchFamily="18" charset="0"/>
              </a:rPr>
              <a:t>Streamlit</a:t>
            </a:r>
            <a:r>
              <a:rPr lang="en-US" sz="2600" dirty="0">
                <a:latin typeface="Cambria" panose="02040503050406030204" pitchFamily="18" charset="0"/>
                <a:ea typeface="Cambria" panose="02040503050406030204" pitchFamily="18" charset="0"/>
              </a:rPr>
              <a:t>. Key features:</a:t>
            </a:r>
          </a:p>
          <a:p>
            <a:pPr algn="just"/>
            <a:r>
              <a:rPr lang="en-US" sz="2600" dirty="0">
                <a:latin typeface="Cambria" panose="02040503050406030204" pitchFamily="18" charset="0"/>
                <a:ea typeface="Cambria" panose="02040503050406030204" pitchFamily="18" charset="0"/>
              </a:rPr>
              <a:t>Upload or process real-time tweet data</a:t>
            </a:r>
          </a:p>
          <a:p>
            <a:pPr algn="just"/>
            <a:r>
              <a:rPr lang="en-US" sz="2600" dirty="0">
                <a:latin typeface="Cambria" panose="02040503050406030204" pitchFamily="18" charset="0"/>
                <a:ea typeface="Cambria" panose="02040503050406030204" pitchFamily="18" charset="0"/>
              </a:rPr>
              <a:t>View KPIs: total tweets, language count, location count</a:t>
            </a:r>
          </a:p>
          <a:p>
            <a:pPr algn="just"/>
            <a:r>
              <a:rPr lang="en-US" sz="2600" dirty="0">
                <a:latin typeface="Cambria" panose="02040503050406030204" pitchFamily="18" charset="0"/>
                <a:ea typeface="Cambria" panose="02040503050406030204" pitchFamily="18" charset="0"/>
              </a:rPr>
              <a:t>Filter by sentiment and language</a:t>
            </a:r>
          </a:p>
          <a:p>
            <a:pPr algn="just"/>
            <a:r>
              <a:rPr lang="en-US" sz="2600" dirty="0">
                <a:latin typeface="Cambria" panose="02040503050406030204" pitchFamily="18" charset="0"/>
                <a:ea typeface="Cambria" panose="02040503050406030204" pitchFamily="18" charset="0"/>
              </a:rPr>
              <a:t>Explore time-based and location-based sentiment charts</a:t>
            </a:r>
          </a:p>
          <a:p>
            <a:pPr algn="just"/>
            <a:endParaRPr lang="en-US" sz="2600" dirty="0">
              <a:latin typeface="Cambria" panose="02040503050406030204" pitchFamily="18" charset="0"/>
              <a:ea typeface="Cambria" panose="02040503050406030204" pitchFamily="18" charset="0"/>
            </a:endParaRPr>
          </a:p>
          <a:p>
            <a:pPr algn="just"/>
            <a:r>
              <a:rPr lang="en-US" sz="2600" dirty="0">
                <a:latin typeface="Cambria" panose="02040503050406030204" pitchFamily="18" charset="0"/>
                <a:ea typeface="Cambria" panose="02040503050406030204" pitchFamily="18" charset="0"/>
              </a:rPr>
              <a:t>Export filtered results to CSV The app allows users to explore data without coding, making sentiment analysis accessible to a wide audience.</a:t>
            </a:r>
          </a:p>
        </p:txBody>
      </p:sp>
    </p:spTree>
    <p:extLst>
      <p:ext uri="{BB962C8B-B14F-4D97-AF65-F5344CB8AC3E}">
        <p14:creationId xmlns:p14="http://schemas.microsoft.com/office/powerpoint/2010/main" val="3604630649"/>
      </p:ext>
    </p:extLst>
  </p:cSld>
  <p:clrMapOvr>
    <a:masterClrMapping/>
  </p:clrMapOvr>
  <p:transition spd="slow">
    <p:wipe/>
  </p:transition>
</p:sld>
</file>

<file path=ppt/theme/theme1.xml><?xml version="1.0" encoding="utf-8"?>
<a:theme xmlns:a="http://schemas.openxmlformats.org/drawingml/2006/main" name="Custom">
  <a:themeElements>
    <a:clrScheme name="Custom 269">
      <a:dk1>
        <a:sysClr val="windowText" lastClr="000000"/>
      </a:dk1>
      <a:lt1>
        <a:sysClr val="window" lastClr="FFFFFF"/>
      </a:lt1>
      <a:dk2>
        <a:srgbClr val="775F55"/>
      </a:dk2>
      <a:lt2>
        <a:srgbClr val="EBDDC3"/>
      </a:lt2>
      <a:accent1>
        <a:srgbClr val="E69F9A"/>
      </a:accent1>
      <a:accent2>
        <a:srgbClr val="C38C44"/>
      </a:accent2>
      <a:accent3>
        <a:srgbClr val="B32752"/>
      </a:accent3>
      <a:accent4>
        <a:srgbClr val="F5BF77"/>
      </a:accent4>
      <a:accent5>
        <a:srgbClr val="BDBB78"/>
      </a:accent5>
      <a:accent6>
        <a:srgbClr val="9FCDC6"/>
      </a:accent6>
      <a:hlink>
        <a:srgbClr val="F7B615"/>
      </a:hlink>
      <a:folHlink>
        <a:srgbClr val="704404"/>
      </a:folHlink>
    </a:clrScheme>
    <a:fontScheme name="Custom 190">
      <a:majorFont>
        <a:latin typeface="DM Serif Display"/>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TM88997677_win32_LW_V2" id="{A337E98B-B78A-4478-A7B4-5BC118FBE473}" vid="{BFD76E1B-16BC-4706-8DD0-46BF66D357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6A71AF-4CF2-4B95-BFB6-5C27500258C6}">
  <ds:schemaRefs>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 ds:uri="http://purl.org/dc/elements/1.1/"/>
    <ds:schemaRef ds:uri="http://schemas.microsoft.com/office/2006/documentManagement/types"/>
    <ds:schemaRef ds:uri="230e9df3-be65-4c73-a93b-d1236ebd677e"/>
    <ds:schemaRef ds:uri="71af3243-3dd4-4a8d-8c0d-dd76da1f02a5"/>
    <ds:schemaRef ds:uri="16c05727-aa75-4e4a-9b5f-8a80a1165891"/>
    <ds:schemaRef ds:uri="http://schemas.microsoft.com/sharepoint/v3"/>
    <ds:schemaRef ds:uri="http://purl.org/dc/dcmitype/"/>
    <ds:schemaRef ds:uri="http://purl.org/dc/terms/"/>
  </ds:schemaRefs>
</ds:datastoreItem>
</file>

<file path=customXml/itemProps2.xml><?xml version="1.0" encoding="utf-8"?>
<ds:datastoreItem xmlns:ds="http://schemas.openxmlformats.org/officeDocument/2006/customXml" ds:itemID="{0F60B100-7079-4DE7-AF7C-20BFB1D62C46}">
  <ds:schemaRefs>
    <ds:schemaRef ds:uri="http://schemas.microsoft.com/sharepoint/v3/contenttype/forms"/>
  </ds:schemaRefs>
</ds:datastoreItem>
</file>

<file path=customXml/itemProps3.xml><?xml version="1.0" encoding="utf-8"?>
<ds:datastoreItem xmlns:ds="http://schemas.openxmlformats.org/officeDocument/2006/customXml" ds:itemID="{118B1F56-8983-41A9-8E90-86247BC2C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Rose suite presentation</Template>
  <TotalTime>329</TotalTime>
  <Words>745</Words>
  <Application>Microsoft Office PowerPoint</Application>
  <PresentationFormat>Widescreen</PresentationFormat>
  <Paragraphs>52</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Arial Unicode MS</vt:lpstr>
      <vt:lpstr>Calibri</vt:lpstr>
      <vt:lpstr>Cambria</vt:lpstr>
      <vt:lpstr>DM Serif Display</vt:lpstr>
      <vt:lpstr>Source Sans Pro</vt:lpstr>
      <vt:lpstr>Custom</vt:lpstr>
      <vt:lpstr>REAL - TIME SENTIMENT ANALYSIS OF TWEETS</vt:lpstr>
      <vt:lpstr>INTRODUCTION</vt:lpstr>
      <vt:lpstr>DATASET OVERVIEW</vt:lpstr>
      <vt:lpstr>Text Preprocessing  &amp; Language Detection</vt:lpstr>
      <vt:lpstr>Sentiment   Classification</vt:lpstr>
      <vt:lpstr>Language Distribution Visualization</vt:lpstr>
      <vt:lpstr>Sentiment Distribution Visualization</vt:lpstr>
      <vt:lpstr>Sentiment Trends  Over Time</vt:lpstr>
      <vt:lpstr>Streamlit Web App</vt:lpstr>
      <vt:lpstr>PowerPoint Presentation</vt:lpstr>
      <vt:lpstr>DASHBOARD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Shruti Badagandi</dc:creator>
  <cp:lastModifiedBy>Shruti Badagandi</cp:lastModifiedBy>
  <cp:revision>13</cp:revision>
  <dcterms:created xsi:type="dcterms:W3CDTF">2025-06-09T07:53:33Z</dcterms:created>
  <dcterms:modified xsi:type="dcterms:W3CDTF">2025-06-10T13:42:03Z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