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0" r:id="rId3"/>
    <p:sldId id="261" r:id="rId4"/>
    <p:sldId id="262" r:id="rId5"/>
    <p:sldId id="263" r:id="rId6"/>
    <p:sldId id="264" r:id="rId7"/>
    <p:sldId id="265" r:id="rId8"/>
    <p:sldId id="267" r:id="rId9"/>
    <p:sldId id="266" r:id="rId10"/>
    <p:sldId id="268" r:id="rId11"/>
  </p:sldIdLst>
  <p:sldSz cx="9144000" cy="5143500" type="screen16x9"/>
  <p:notesSz cx="6858000" cy="9144000"/>
  <p:embeddedFontLst>
    <p:embeddedFont>
      <p:font typeface="Garamond" panose="02020404030301010803" pitchFamily="18" charset="0"/>
      <p:regular r:id="rId13"/>
      <p:bold r:id="rId14"/>
      <p:italic r:id="rId15"/>
      <p:boldItalic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HdTDamsG2dECYCEOJptvO3dLb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13" d="100"/>
          <a:sy n="113" d="100"/>
        </p:scale>
        <p:origin x="61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b6b509cee3_9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2b6b509cee3_9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6"/>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6"/>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6"/>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6"/>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6"/>
          <p:cNvGrpSpPr/>
          <p:nvPr/>
        </p:nvGrpSpPr>
        <p:grpSpPr>
          <a:xfrm>
            <a:off x="255200" y="592"/>
            <a:ext cx="2250363" cy="1044300"/>
            <a:chOff x="255200" y="592"/>
            <a:chExt cx="2250363" cy="1044300"/>
          </a:xfrm>
        </p:grpSpPr>
        <p:sp>
          <p:nvSpPr>
            <p:cNvPr id="15" name="Google Shape;15;p6"/>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6"/>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6"/>
          <p:cNvGrpSpPr/>
          <p:nvPr/>
        </p:nvGrpSpPr>
        <p:grpSpPr>
          <a:xfrm>
            <a:off x="905395" y="592"/>
            <a:ext cx="2250363" cy="1044300"/>
            <a:chOff x="905395" y="592"/>
            <a:chExt cx="2250363" cy="1044300"/>
          </a:xfrm>
        </p:grpSpPr>
        <p:sp>
          <p:nvSpPr>
            <p:cNvPr id="19" name="Google Shape;19;p6"/>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6"/>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6"/>
          <p:cNvGrpSpPr/>
          <p:nvPr/>
        </p:nvGrpSpPr>
        <p:grpSpPr>
          <a:xfrm>
            <a:off x="7057468" y="5088"/>
            <a:ext cx="1851281" cy="752108"/>
            <a:chOff x="6917201" y="0"/>
            <a:chExt cx="2227776" cy="863400"/>
          </a:xfrm>
        </p:grpSpPr>
        <p:sp>
          <p:nvSpPr>
            <p:cNvPr id="23" name="Google Shape;23;p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6"/>
          <p:cNvGrpSpPr/>
          <p:nvPr/>
        </p:nvGrpSpPr>
        <p:grpSpPr>
          <a:xfrm>
            <a:off x="6553032" y="4217852"/>
            <a:ext cx="2389067" cy="925737"/>
            <a:chOff x="6917201" y="0"/>
            <a:chExt cx="2227776" cy="863400"/>
          </a:xfrm>
        </p:grpSpPr>
        <p:sp>
          <p:nvSpPr>
            <p:cNvPr id="27" name="Google Shape;27;p6"/>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6"/>
          <p:cNvGrpSpPr/>
          <p:nvPr/>
        </p:nvGrpSpPr>
        <p:grpSpPr>
          <a:xfrm>
            <a:off x="199149" y="4055652"/>
            <a:ext cx="2795413" cy="1083308"/>
            <a:chOff x="6917201" y="0"/>
            <a:chExt cx="2227776" cy="863400"/>
          </a:xfrm>
        </p:grpSpPr>
        <p:sp>
          <p:nvSpPr>
            <p:cNvPr id="31" name="Google Shape;31;p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6"/>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6"/>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sp>
        <p:nvSpPr>
          <p:cNvPr id="116" name="Google Shape;116;p1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7"/>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8"/>
          <p:cNvGrpSpPr/>
          <p:nvPr/>
        </p:nvGrpSpPr>
        <p:grpSpPr>
          <a:xfrm>
            <a:off x="5594191" y="3961115"/>
            <a:ext cx="2910144" cy="1182340"/>
            <a:chOff x="6917201" y="0"/>
            <a:chExt cx="2227776" cy="863400"/>
          </a:xfrm>
        </p:grpSpPr>
        <p:sp>
          <p:nvSpPr>
            <p:cNvPr id="47" name="Google Shape;47;p8"/>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8"/>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8"/>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8"/>
          <p:cNvGrpSpPr/>
          <p:nvPr/>
        </p:nvGrpSpPr>
        <p:grpSpPr>
          <a:xfrm>
            <a:off x="199149" y="2"/>
            <a:ext cx="2795413" cy="1083308"/>
            <a:chOff x="6917201" y="0"/>
            <a:chExt cx="2227776" cy="863400"/>
          </a:xfrm>
        </p:grpSpPr>
        <p:sp>
          <p:nvSpPr>
            <p:cNvPr id="51" name="Google Shape;51;p8"/>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8"/>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8"/>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9"/>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9"/>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9"/>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1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0"/>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0"/>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0"/>
        <p:cNvGrpSpPr/>
        <p:nvPr/>
      </p:nvGrpSpPr>
      <p:grpSpPr>
        <a:xfrm>
          <a:off x="0" y="0"/>
          <a:ext cx="0" cy="0"/>
          <a:chOff x="0" y="0"/>
          <a:chExt cx="0" cy="0"/>
        </a:xfrm>
      </p:grpSpPr>
      <p:sp>
        <p:nvSpPr>
          <p:cNvPr id="71" name="Google Shape;71;p11"/>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 name="Google Shape;73;p11"/>
          <p:cNvGrpSpPr/>
          <p:nvPr/>
        </p:nvGrpSpPr>
        <p:grpSpPr>
          <a:xfrm>
            <a:off x="255991" y="-118"/>
            <a:ext cx="2251347" cy="1043408"/>
            <a:chOff x="3961956" y="4383950"/>
            <a:chExt cx="1160548" cy="548700"/>
          </a:xfrm>
        </p:grpSpPr>
        <p:sp>
          <p:nvSpPr>
            <p:cNvPr id="74" name="Google Shape;74;p1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1"/>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11"/>
          <p:cNvGrpSpPr/>
          <p:nvPr/>
        </p:nvGrpSpPr>
        <p:grpSpPr>
          <a:xfrm>
            <a:off x="34934" y="4522125"/>
            <a:ext cx="1593305" cy="617072"/>
            <a:chOff x="6917201" y="0"/>
            <a:chExt cx="2227776" cy="863400"/>
          </a:xfrm>
        </p:grpSpPr>
        <p:sp>
          <p:nvSpPr>
            <p:cNvPr id="79" name="Google Shape;79;p11"/>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1"/>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1"/>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11"/>
          <p:cNvGrpSpPr/>
          <p:nvPr/>
        </p:nvGrpSpPr>
        <p:grpSpPr>
          <a:xfrm>
            <a:off x="5886353" y="1243"/>
            <a:ext cx="3257454" cy="1261514"/>
            <a:chOff x="6917201" y="0"/>
            <a:chExt cx="2227776" cy="863400"/>
          </a:xfrm>
        </p:grpSpPr>
        <p:sp>
          <p:nvSpPr>
            <p:cNvPr id="83" name="Google Shape;83;p1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1"/>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86;p11"/>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87" name="Google Shape;87;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88"/>
        <p:cNvGrpSpPr/>
        <p:nvPr/>
      </p:nvGrpSpPr>
      <p:grpSpPr>
        <a:xfrm>
          <a:off x="0" y="0"/>
          <a:ext cx="0" cy="0"/>
          <a:chOff x="0" y="0"/>
          <a:chExt cx="0" cy="0"/>
        </a:xfrm>
      </p:grpSpPr>
      <p:sp>
        <p:nvSpPr>
          <p:cNvPr id="89" name="Google Shape;89;p12"/>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2"/>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2"/>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93" name="Google Shape;93;p12"/>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4" name="Google Shape;94;p12"/>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5" name="Google Shape;95;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96"/>
        <p:cNvGrpSpPr/>
        <p:nvPr/>
      </p:nvGrpSpPr>
      <p:grpSpPr>
        <a:xfrm>
          <a:off x="0" y="0"/>
          <a:ext cx="0" cy="0"/>
          <a:chOff x="0" y="0"/>
          <a:chExt cx="0" cy="0"/>
        </a:xfrm>
      </p:grpSpPr>
      <p:sp>
        <p:nvSpPr>
          <p:cNvPr id="97" name="Google Shape;97;p13"/>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3"/>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3"/>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1" name="Google Shape;101;p1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2"/>
        <p:cNvGrpSpPr/>
        <p:nvPr/>
      </p:nvGrpSpPr>
      <p:grpSpPr>
        <a:xfrm>
          <a:off x="0" y="0"/>
          <a:ext cx="0" cy="0"/>
          <a:chOff x="0" y="0"/>
          <a:chExt cx="0" cy="0"/>
        </a:xfrm>
      </p:grpSpPr>
      <p:sp>
        <p:nvSpPr>
          <p:cNvPr id="103" name="Google Shape;103;p14"/>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14"/>
          <p:cNvGrpSpPr/>
          <p:nvPr/>
        </p:nvGrpSpPr>
        <p:grpSpPr>
          <a:xfrm>
            <a:off x="5959222" y="4119576"/>
            <a:ext cx="2520951" cy="1024165"/>
            <a:chOff x="6917201" y="0"/>
            <a:chExt cx="2227776" cy="863400"/>
          </a:xfrm>
        </p:grpSpPr>
        <p:sp>
          <p:nvSpPr>
            <p:cNvPr id="105" name="Google Shape;105;p14"/>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 name="Google Shape;108;p14"/>
          <p:cNvGrpSpPr/>
          <p:nvPr/>
        </p:nvGrpSpPr>
        <p:grpSpPr>
          <a:xfrm>
            <a:off x="199149" y="2"/>
            <a:ext cx="2795413" cy="1083308"/>
            <a:chOff x="6917201" y="0"/>
            <a:chExt cx="2227776" cy="863400"/>
          </a:xfrm>
        </p:grpSpPr>
        <p:sp>
          <p:nvSpPr>
            <p:cNvPr id="109" name="Google Shape;109;p1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 name="Google Shape;112;p14"/>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13" name="Google Shape;113;p14"/>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14" name="Google Shape;114;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5"/>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270" name="Google Shape;270;g2b6b509cee3_9_164"/>
          <p:cNvSpPr/>
          <p:nvPr/>
        </p:nvSpPr>
        <p:spPr>
          <a:xfrm>
            <a:off x="0" y="0"/>
            <a:ext cx="9141600" cy="51435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71" name="Google Shape;271;g2b6b509cee3_9_164"/>
          <p:cNvGrpSpPr/>
          <p:nvPr/>
        </p:nvGrpSpPr>
        <p:grpSpPr>
          <a:xfrm>
            <a:off x="-11802" y="0"/>
            <a:ext cx="9172472" cy="5142161"/>
            <a:chOff x="-15736" y="0"/>
            <a:chExt cx="12229962" cy="6856215"/>
          </a:xfrm>
        </p:grpSpPr>
        <p:pic>
          <p:nvPicPr>
            <p:cNvPr id="272" name="Google Shape;272;g2b6b509cee3_9_164"/>
            <p:cNvPicPr preferRelativeResize="0"/>
            <p:nvPr/>
          </p:nvPicPr>
          <p:blipFill rotWithShape="1">
            <a:blip r:embed="rId4">
              <a:alphaModFix/>
            </a:blip>
            <a:srcRect/>
            <a:stretch/>
          </p:blipFill>
          <p:spPr>
            <a:xfrm>
              <a:off x="0" y="0"/>
              <a:ext cx="12188827" cy="6856215"/>
            </a:xfrm>
            <a:prstGeom prst="rect">
              <a:avLst/>
            </a:prstGeom>
            <a:noFill/>
            <a:ln>
              <a:noFill/>
            </a:ln>
          </p:spPr>
        </p:pic>
        <p:sp>
          <p:nvSpPr>
            <p:cNvPr id="273" name="Google Shape;273;g2b6b509cee3_9_164"/>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4" name="Google Shape;274;g2b6b509cee3_9_164"/>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75" name="Google Shape;275;g2b6b509cee3_9_164"/>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sp>
        <p:nvSpPr>
          <p:cNvPr id="276" name="Google Shape;276;g2b6b509cee3_9_164"/>
          <p:cNvSpPr txBox="1">
            <a:spLocks noGrp="1"/>
          </p:cNvSpPr>
          <p:nvPr>
            <p:ph type="ctrTitle"/>
          </p:nvPr>
        </p:nvSpPr>
        <p:spPr>
          <a:xfrm>
            <a:off x="1735825" y="781050"/>
            <a:ext cx="5417700" cy="1119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1100"/>
              <a:buFont typeface="Garamond"/>
              <a:buNone/>
            </a:pPr>
            <a:r>
              <a:rPr lang="en" sz="2400"/>
              <a:t>TEAM DETAILS AND PROBLEM STATEMENT</a:t>
            </a:r>
            <a:endParaRPr/>
          </a:p>
          <a:p>
            <a:pPr marL="0" lvl="0" indent="0" algn="ctr" rtl="0">
              <a:lnSpc>
                <a:spcPct val="90000"/>
              </a:lnSpc>
              <a:spcBef>
                <a:spcPts val="0"/>
              </a:spcBef>
              <a:spcAft>
                <a:spcPts val="0"/>
              </a:spcAft>
              <a:buClr>
                <a:srgbClr val="262626"/>
              </a:buClr>
              <a:buSzPts val="2400"/>
              <a:buFont typeface="Garamond"/>
              <a:buNone/>
            </a:pPr>
            <a:endParaRPr sz="2400"/>
          </a:p>
        </p:txBody>
      </p:sp>
      <p:sp>
        <p:nvSpPr>
          <p:cNvPr id="277" name="Google Shape;277;g2b6b509cee3_9_164"/>
          <p:cNvSpPr txBox="1">
            <a:spLocks noGrp="1"/>
          </p:cNvSpPr>
          <p:nvPr>
            <p:ph type="subTitle" idx="1"/>
          </p:nvPr>
        </p:nvSpPr>
        <p:spPr>
          <a:xfrm>
            <a:off x="1194475" y="2311375"/>
            <a:ext cx="6836100" cy="1881900"/>
          </a:xfrm>
          <a:prstGeom prst="rect">
            <a:avLst/>
          </a:prstGeom>
          <a:noFill/>
          <a:ln>
            <a:noFill/>
          </a:ln>
        </p:spPr>
        <p:txBody>
          <a:bodyPr spcFirstLastPara="1" wrap="square" lIns="91425" tIns="45700" rIns="91425" bIns="45700" anchor="t" anchorCtr="0">
            <a:normAutofit fontScale="25000" lnSpcReduction="20000"/>
          </a:bodyPr>
          <a:lstStyle/>
          <a:p>
            <a:pPr marL="0" lvl="0" indent="-78961" algn="l" rtl="0">
              <a:lnSpc>
                <a:spcPct val="90000"/>
              </a:lnSpc>
              <a:spcBef>
                <a:spcPts val="0"/>
              </a:spcBef>
              <a:spcAft>
                <a:spcPts val="0"/>
              </a:spcAft>
              <a:buSzPct val="102789"/>
              <a:buFont typeface="Noto Sans Symbols"/>
              <a:buChar char="▪"/>
            </a:pPr>
            <a:r>
              <a:rPr lang="en" sz="4839" b="1" dirty="0"/>
              <a:t>Problem Statement  : Problem 2 – Agricultural Crop Yield Predicition on Indian Crop Data</a:t>
            </a:r>
            <a:endParaRPr sz="7672" dirty="0"/>
          </a:p>
          <a:p>
            <a:pPr marL="0" lvl="0" indent="0" algn="l" rtl="0">
              <a:lnSpc>
                <a:spcPct val="90000"/>
              </a:lnSpc>
              <a:spcBef>
                <a:spcPts val="600"/>
              </a:spcBef>
              <a:spcAft>
                <a:spcPts val="0"/>
              </a:spcAft>
              <a:buSzPts val="259"/>
              <a:buFont typeface="Noto Sans Symbols"/>
              <a:buNone/>
            </a:pPr>
            <a:endParaRPr sz="4839" b="1" dirty="0"/>
          </a:p>
          <a:p>
            <a:pPr marL="0" lvl="0" indent="-78961" algn="l" rtl="0">
              <a:lnSpc>
                <a:spcPct val="90000"/>
              </a:lnSpc>
              <a:spcBef>
                <a:spcPts val="600"/>
              </a:spcBef>
              <a:spcAft>
                <a:spcPts val="0"/>
              </a:spcAft>
              <a:buSzPct val="102789"/>
              <a:buFont typeface="Noto Sans Symbols"/>
              <a:buChar char="▪"/>
            </a:pPr>
            <a:r>
              <a:rPr lang="en" sz="4839" b="1" dirty="0"/>
              <a:t>Team Name : BlueBerryCider</a:t>
            </a:r>
            <a:endParaRPr sz="4839" b="1" dirty="0"/>
          </a:p>
          <a:p>
            <a:pPr marL="0" lvl="0" indent="0" algn="l" rtl="0">
              <a:lnSpc>
                <a:spcPct val="90000"/>
              </a:lnSpc>
              <a:spcBef>
                <a:spcPts val="600"/>
              </a:spcBef>
              <a:spcAft>
                <a:spcPts val="0"/>
              </a:spcAft>
              <a:buSzPts val="259"/>
              <a:buFont typeface="Noto Sans Symbols"/>
              <a:buNone/>
            </a:pPr>
            <a:endParaRPr sz="4839" b="1" dirty="0"/>
          </a:p>
          <a:p>
            <a:pPr marL="0" lvl="0" indent="-78961" algn="l" rtl="0">
              <a:lnSpc>
                <a:spcPct val="90000"/>
              </a:lnSpc>
              <a:spcBef>
                <a:spcPts val="600"/>
              </a:spcBef>
              <a:spcAft>
                <a:spcPts val="0"/>
              </a:spcAft>
              <a:buSzPct val="102789"/>
              <a:buFont typeface="Noto Sans Symbols"/>
              <a:buChar char="▪"/>
            </a:pPr>
            <a:r>
              <a:rPr lang="en" sz="4839" b="1" dirty="0"/>
              <a:t>Team Leader Details (Name, Phone Number, Email) : Sahil khandelwal,8524804242,</a:t>
            </a:r>
          </a:p>
          <a:p>
            <a:pPr marL="0" lvl="0" indent="0" algn="l" rtl="0">
              <a:lnSpc>
                <a:spcPct val="90000"/>
              </a:lnSpc>
              <a:spcBef>
                <a:spcPts val="600"/>
              </a:spcBef>
              <a:spcAft>
                <a:spcPts val="0"/>
              </a:spcAft>
              <a:buSzPct val="102789"/>
            </a:pPr>
            <a:r>
              <a:rPr lang="en" sz="4839" b="1" dirty="0"/>
              <a:t>sahilkhandelwal.zzzz@gmail.com</a:t>
            </a:r>
            <a:endParaRPr sz="4839" b="1" dirty="0"/>
          </a:p>
          <a:p>
            <a:pPr marL="0" lvl="0" indent="0" algn="l" rtl="0">
              <a:lnSpc>
                <a:spcPct val="90000"/>
              </a:lnSpc>
              <a:spcBef>
                <a:spcPts val="600"/>
              </a:spcBef>
              <a:spcAft>
                <a:spcPts val="0"/>
              </a:spcAft>
              <a:buSzPts val="259"/>
              <a:buFont typeface="Noto Sans Symbols"/>
              <a:buNone/>
            </a:pPr>
            <a:endParaRPr sz="4839" b="1" dirty="0"/>
          </a:p>
          <a:p>
            <a:pPr marL="0" lvl="0" indent="-78961" algn="l" rtl="0">
              <a:lnSpc>
                <a:spcPct val="90000"/>
              </a:lnSpc>
              <a:spcBef>
                <a:spcPts val="600"/>
              </a:spcBef>
              <a:spcAft>
                <a:spcPts val="0"/>
              </a:spcAft>
              <a:buSzPct val="102789"/>
              <a:buFont typeface="Noto Sans Symbols"/>
              <a:buChar char="▪"/>
            </a:pPr>
            <a:r>
              <a:rPr lang="en" sz="4839" b="1" dirty="0"/>
              <a:t>Institution Name : Amrita Vishwa Vidyapeetham</a:t>
            </a:r>
            <a:endParaRPr sz="4839" b="1" dirty="0"/>
          </a:p>
          <a:p>
            <a:pPr marL="0" lvl="0" indent="0" algn="l" rtl="0">
              <a:lnSpc>
                <a:spcPct val="90000"/>
              </a:lnSpc>
              <a:spcBef>
                <a:spcPts val="600"/>
              </a:spcBef>
              <a:spcAft>
                <a:spcPts val="0"/>
              </a:spcAft>
              <a:buSzPts val="259"/>
              <a:buFont typeface="Noto Sans Symbols"/>
              <a:buNone/>
            </a:pPr>
            <a:endParaRPr sz="4839" b="1" dirty="0"/>
          </a:p>
          <a:p>
            <a:pPr marL="0" lvl="0" indent="-78961" algn="l" rtl="0">
              <a:lnSpc>
                <a:spcPct val="90000"/>
              </a:lnSpc>
              <a:spcBef>
                <a:spcPts val="600"/>
              </a:spcBef>
              <a:spcAft>
                <a:spcPts val="0"/>
              </a:spcAft>
              <a:buSzPct val="102789"/>
              <a:buFont typeface="Noto Sans Symbols"/>
              <a:buChar char="▪"/>
            </a:pPr>
            <a:r>
              <a:rPr lang="en" sz="4839" b="1" dirty="0"/>
              <a:t>Course Enrolled  : CSE(AI)</a:t>
            </a:r>
            <a:endParaRPr sz="4839" b="1" dirty="0"/>
          </a:p>
          <a:p>
            <a:pPr marL="0" lvl="0" indent="0" algn="ctr" rtl="0">
              <a:lnSpc>
                <a:spcPct val="90000"/>
              </a:lnSpc>
              <a:spcBef>
                <a:spcPts val="600"/>
              </a:spcBef>
              <a:spcAft>
                <a:spcPts val="0"/>
              </a:spcAft>
              <a:buSzPct val="115000"/>
              <a:buFont typeface="Noto Sans Symbols"/>
              <a:buNone/>
            </a:pPr>
            <a:endParaRPr sz="900" b="1" dirty="0"/>
          </a:p>
          <a:p>
            <a:pPr marL="0" lvl="0" indent="0" algn="ctr" rtl="0">
              <a:lnSpc>
                <a:spcPct val="90000"/>
              </a:lnSpc>
              <a:spcBef>
                <a:spcPts val="600"/>
              </a:spcBef>
              <a:spcAft>
                <a:spcPts val="0"/>
              </a:spcAft>
              <a:buSzPct val="115000"/>
              <a:buFont typeface="Noto Sans Symbols"/>
              <a:buNone/>
            </a:pPr>
            <a:endParaRPr sz="900" b="1" dirty="0"/>
          </a:p>
          <a:p>
            <a:pPr marL="0" lvl="0" indent="0" algn="ctr" rtl="0">
              <a:lnSpc>
                <a:spcPct val="90000"/>
              </a:lnSpc>
              <a:spcBef>
                <a:spcPts val="600"/>
              </a:spcBef>
              <a:spcAft>
                <a:spcPts val="600"/>
              </a:spcAft>
              <a:buSzPct val="115000"/>
              <a:buFont typeface="Noto Sans Symbols"/>
              <a:buNone/>
            </a:pPr>
            <a:endParaRPr sz="900" dirty="0"/>
          </a:p>
        </p:txBody>
      </p:sp>
      <p:cxnSp>
        <p:nvCxnSpPr>
          <p:cNvPr id="278" name="Google Shape;278;g2b6b509cee3_9_164"/>
          <p:cNvCxnSpPr/>
          <p:nvPr/>
        </p:nvCxnSpPr>
        <p:spPr>
          <a:xfrm rot="10800000" flipH="1">
            <a:off x="1194477" y="1900354"/>
            <a:ext cx="7009500" cy="10200"/>
          </a:xfrm>
          <a:prstGeom prst="straightConnector1">
            <a:avLst/>
          </a:prstGeom>
          <a:noFill/>
          <a:ln w="15875" cap="flat" cmpd="sng">
            <a:solidFill>
              <a:schemeClr val="accent1"/>
            </a:solidFill>
            <a:prstDash val="solid"/>
            <a:round/>
            <a:headEnd type="none" w="sm" len="sm"/>
            <a:tailEnd type="none" w="sm" len="sm"/>
          </a:ln>
        </p:spPr>
      </p:cxnSp>
      <p:pic>
        <p:nvPicPr>
          <p:cNvPr id="279" name="Google Shape;279;g2b6b509cee3_9_164"/>
          <p:cNvPicPr preferRelativeResize="0"/>
          <p:nvPr/>
        </p:nvPicPr>
        <p:blipFill rotWithShape="1">
          <a:blip r:embed="rId6">
            <a:alphaModFix/>
          </a:blip>
          <a:srcRect/>
          <a:stretch/>
        </p:blipFill>
        <p:spPr>
          <a:xfrm>
            <a:off x="6474648" y="2747775"/>
            <a:ext cx="2195325" cy="1645923"/>
          </a:xfrm>
          <a:prstGeom prst="rect">
            <a:avLst/>
          </a:prstGeom>
          <a:noFill/>
          <a:ln>
            <a:noFill/>
          </a:ln>
          <a:effectLst>
            <a:outerShdw blurRad="57150" dist="19050" dir="5400000" algn="bl" rotWithShape="0">
              <a:srgbClr val="000000">
                <a:alpha val="57650"/>
              </a:srgbClr>
            </a:outerShdw>
            <a:reflection stA="0" endPos="52000" dist="542925" dir="5400000" fadeDir="5400012" sy="-100000" algn="bl" rotWithShape="0"/>
          </a:effectLst>
        </p:spPr>
      </p:pic>
      <p:pic>
        <p:nvPicPr>
          <p:cNvPr id="280" name="Google Shape;280;g2b6b509cee3_9_164"/>
          <p:cNvPicPr preferRelativeResize="0"/>
          <p:nvPr/>
        </p:nvPicPr>
        <p:blipFill rotWithShape="1">
          <a:blip r:embed="rId7">
            <a:alphaModFix/>
          </a:blip>
          <a:srcRect/>
          <a:stretch/>
        </p:blipFill>
        <p:spPr>
          <a:xfrm>
            <a:off x="395977" y="453600"/>
            <a:ext cx="1970202" cy="1393001"/>
          </a:xfrm>
          <a:prstGeom prst="rect">
            <a:avLst/>
          </a:prstGeom>
          <a:noFill/>
          <a:ln>
            <a:noFill/>
          </a:ln>
        </p:spPr>
      </p:pic>
      <p:pic>
        <p:nvPicPr>
          <p:cNvPr id="281" name="Google Shape;281;g2b6b509cee3_9_164"/>
          <p:cNvPicPr preferRelativeResize="0"/>
          <p:nvPr/>
        </p:nvPicPr>
        <p:blipFill rotWithShape="1">
          <a:blip r:embed="rId8">
            <a:alphaModFix/>
          </a:blip>
          <a:srcRect/>
          <a:stretch/>
        </p:blipFill>
        <p:spPr>
          <a:xfrm>
            <a:off x="7031800" y="815700"/>
            <a:ext cx="1309275" cy="6688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CC1F-58DF-4333-DC63-DA921F89FAF2}"/>
              </a:ext>
            </a:extLst>
          </p:cNvPr>
          <p:cNvSpPr>
            <a:spLocks noGrp="1"/>
          </p:cNvSpPr>
          <p:nvPr>
            <p:ph type="title"/>
          </p:nvPr>
        </p:nvSpPr>
        <p:spPr/>
        <p:txBody>
          <a:bodyPr/>
          <a:lstStyle/>
          <a:p>
            <a:r>
              <a:rPr lang="en-US" dirty="0"/>
              <a:t>Farmer Level</a:t>
            </a:r>
          </a:p>
        </p:txBody>
      </p:sp>
      <p:sp>
        <p:nvSpPr>
          <p:cNvPr id="3" name="Text Placeholder 2">
            <a:extLst>
              <a:ext uri="{FF2B5EF4-FFF2-40B4-BE49-F238E27FC236}">
                <a16:creationId xmlns:a16="http://schemas.microsoft.com/office/drawing/2014/main" id="{6C2E4744-001A-C706-603E-BDFE34F26E10}"/>
              </a:ext>
            </a:extLst>
          </p:cNvPr>
          <p:cNvSpPr>
            <a:spLocks noGrp="1"/>
          </p:cNvSpPr>
          <p:nvPr>
            <p:ph type="body" idx="1"/>
          </p:nvPr>
        </p:nvSpPr>
        <p:spPr/>
        <p:txBody>
          <a:bodyPr/>
          <a:lstStyle/>
          <a:p>
            <a:pPr marL="146050" indent="0">
              <a:buNone/>
            </a:pPr>
            <a:r>
              <a:rPr lang="en-US" dirty="0"/>
              <a:t>Our goal is to empower these farmers and break the cycle of poverty and </a:t>
            </a:r>
            <a:r>
              <a:rPr lang="en-US" dirty="0" err="1"/>
              <a:t>malnutrition.A</a:t>
            </a:r>
            <a:r>
              <a:rPr lang="en-US" dirty="0"/>
              <a:t> crop yield model could </a:t>
            </a:r>
            <a:r>
              <a:rPr lang="en-US" dirty="0" err="1"/>
              <a:t>revolutionise</a:t>
            </a:r>
            <a:r>
              <a:rPr lang="en-US" dirty="0"/>
              <a:t> Indian agriculture, and serve as a global model for smallholder farmers. Accurate yield predictions empower smallholder farmers to make informed planting and resource allocation decisions, reducing poverty and malnutrition and improving food security. As climate change intensifies, adaptive farming practices become crucial, making precise yield predictions even more valuable. Solutions developed here can drive sustainable agriculture and ensure a stable food supply for the world's growing population.</a:t>
            </a:r>
          </a:p>
        </p:txBody>
      </p:sp>
    </p:spTree>
    <p:extLst>
      <p:ext uri="{BB962C8B-B14F-4D97-AF65-F5344CB8AC3E}">
        <p14:creationId xmlns:p14="http://schemas.microsoft.com/office/powerpoint/2010/main" val="89676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8162-2E93-7B12-0CBF-AD4B5A5CD19E}"/>
              </a:ext>
            </a:extLst>
          </p:cNvPr>
          <p:cNvSpPr>
            <a:spLocks noGrp="1"/>
          </p:cNvSpPr>
          <p:nvPr>
            <p:ph type="title"/>
          </p:nvPr>
        </p:nvSpPr>
        <p:spPr/>
        <p:txBody>
          <a:bodyPr>
            <a:normAutofit fontScale="90000"/>
          </a:bodyPr>
          <a:lstStyle/>
          <a:p>
            <a:r>
              <a:rPr lang="en-US" dirty="0"/>
              <a:t>Agricultural Crop Yield Prediction on Indian Crop Data</a:t>
            </a:r>
          </a:p>
        </p:txBody>
      </p:sp>
      <p:sp>
        <p:nvSpPr>
          <p:cNvPr id="3" name="Text Placeholder 2">
            <a:extLst>
              <a:ext uri="{FF2B5EF4-FFF2-40B4-BE49-F238E27FC236}">
                <a16:creationId xmlns:a16="http://schemas.microsoft.com/office/drawing/2014/main" id="{67EBC645-DEE9-D121-760C-DC4F675195ED}"/>
              </a:ext>
            </a:extLst>
          </p:cNvPr>
          <p:cNvSpPr>
            <a:spLocks noGrp="1"/>
          </p:cNvSpPr>
          <p:nvPr>
            <p:ph type="body" idx="1"/>
          </p:nvPr>
        </p:nvSpPr>
        <p:spPr/>
        <p:txBody>
          <a:bodyPr/>
          <a:lstStyle/>
          <a:p>
            <a:pPr marL="146050" indent="0">
              <a:buNone/>
            </a:pPr>
            <a:r>
              <a:rPr lang="en-US" b="0" i="0" dirty="0">
                <a:solidFill>
                  <a:schemeClr val="bg2"/>
                </a:solidFill>
                <a:effectLst/>
                <a:latin typeface="Söhne"/>
              </a:rPr>
              <a:t>Developing accurate crop yield prediction models is imperative for India's agriculture sector, contributing 16% to the GDP and employing 50% of the workforce, particularly small and marginal farmers. Facing challenges from variable climate and global warming, these farmers lack access to modern technologies. The task involves leveraging or creating robust deep learning models to achieve state-of-the-art results on Indian crop datasets, considering factors like crop genotype, environmental conditions, and management practices. The objective is to empower stakeholders with informed decisions for sustainable and reliable food production, emphasizing all-India predictions.</a:t>
            </a:r>
            <a:endParaRPr lang="en-US" dirty="0">
              <a:solidFill>
                <a:schemeClr val="bg2"/>
              </a:solidFill>
            </a:endParaRPr>
          </a:p>
        </p:txBody>
      </p:sp>
    </p:spTree>
    <p:extLst>
      <p:ext uri="{BB962C8B-B14F-4D97-AF65-F5344CB8AC3E}">
        <p14:creationId xmlns:p14="http://schemas.microsoft.com/office/powerpoint/2010/main" val="104951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F734-8D89-36E8-E750-CB1B234DA79E}"/>
              </a:ext>
            </a:extLst>
          </p:cNvPr>
          <p:cNvSpPr>
            <a:spLocks noGrp="1"/>
          </p:cNvSpPr>
          <p:nvPr>
            <p:ph type="title"/>
          </p:nvPr>
        </p:nvSpPr>
        <p:spPr/>
        <p:txBody>
          <a:bodyPr/>
          <a:lstStyle/>
          <a:p>
            <a:r>
              <a:rPr lang="en-US" dirty="0"/>
              <a:t>Goals </a:t>
            </a:r>
          </a:p>
        </p:txBody>
      </p:sp>
      <p:sp>
        <p:nvSpPr>
          <p:cNvPr id="3" name="Text Placeholder 2">
            <a:extLst>
              <a:ext uri="{FF2B5EF4-FFF2-40B4-BE49-F238E27FC236}">
                <a16:creationId xmlns:a16="http://schemas.microsoft.com/office/drawing/2014/main" id="{A63BC167-E4D1-D6C0-6009-F0B95B9C5036}"/>
              </a:ext>
            </a:extLst>
          </p:cNvPr>
          <p:cNvSpPr>
            <a:spLocks noGrp="1"/>
          </p:cNvSpPr>
          <p:nvPr>
            <p:ph type="body" idx="1"/>
          </p:nvPr>
        </p:nvSpPr>
        <p:spPr/>
        <p:txBody>
          <a:bodyPr/>
          <a:lstStyle/>
          <a:p>
            <a:pPr marL="146050" indent="0">
              <a:buNone/>
            </a:pPr>
            <a:r>
              <a:rPr lang="en-US" dirty="0"/>
              <a:t>The overarching goal is to leverage deep learning models for precise crop yield predictions, focusing on essential crops like potato, onion, and rice in the Indian context. The primary objective is to minimize Root Mean Square Error (RMSE) scores, ensuring the accuracy of forecasts. This endeavor aims to provide reliable insights into agricultural planning, optimize resource allocation, and enhance overall food security by creating robust models that effectively capture the intricate relationships between environmental factors, crop characteristics, and management practices, thereby empowering stakeholders across the agricultural value chain to make informed decisions for sustainable and efficient crop production.</a:t>
            </a:r>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p:txBody>
      </p:sp>
    </p:spTree>
    <p:extLst>
      <p:ext uri="{BB962C8B-B14F-4D97-AF65-F5344CB8AC3E}">
        <p14:creationId xmlns:p14="http://schemas.microsoft.com/office/powerpoint/2010/main" val="249926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1471-BFF1-902D-8D31-7C8B53A581E2}"/>
              </a:ext>
            </a:extLst>
          </p:cNvPr>
          <p:cNvSpPr>
            <a:spLocks noGrp="1"/>
          </p:cNvSpPr>
          <p:nvPr>
            <p:ph type="title"/>
          </p:nvPr>
        </p:nvSpPr>
        <p:spPr/>
        <p:txBody>
          <a:bodyPr/>
          <a:lstStyle/>
          <a:p>
            <a:r>
              <a:rPr lang="en-US" dirty="0"/>
              <a:t>Objective and Methodology </a:t>
            </a:r>
          </a:p>
        </p:txBody>
      </p:sp>
      <p:sp>
        <p:nvSpPr>
          <p:cNvPr id="3" name="Text Placeholder 2">
            <a:extLst>
              <a:ext uri="{FF2B5EF4-FFF2-40B4-BE49-F238E27FC236}">
                <a16:creationId xmlns:a16="http://schemas.microsoft.com/office/drawing/2014/main" id="{9CE7DC18-D3C6-6A94-6C8F-006CAB3BC793}"/>
              </a:ext>
            </a:extLst>
          </p:cNvPr>
          <p:cNvSpPr>
            <a:spLocks noGrp="1"/>
          </p:cNvSpPr>
          <p:nvPr>
            <p:ph type="body" idx="1"/>
          </p:nvPr>
        </p:nvSpPr>
        <p:spPr/>
        <p:txBody>
          <a:bodyPr>
            <a:normAutofit fontScale="92500" lnSpcReduction="20000"/>
          </a:bodyPr>
          <a:lstStyle/>
          <a:p>
            <a:pPr algn="l">
              <a:buFont typeface="Arial" panose="020B0604020202020204" pitchFamily="34" charset="0"/>
              <a:buChar char="•"/>
            </a:pPr>
            <a:r>
              <a:rPr lang="en-US" b="1" i="0" dirty="0">
                <a:solidFill>
                  <a:schemeClr val="bg2"/>
                </a:solidFill>
                <a:effectLst/>
                <a:latin typeface="Söhne"/>
              </a:rPr>
              <a:t>Feature Selection and Engineering:</a:t>
            </a:r>
            <a:endParaRPr lang="en-US" b="0" i="0" dirty="0">
              <a:solidFill>
                <a:schemeClr val="bg2"/>
              </a:solidFill>
              <a:effectLst/>
              <a:latin typeface="Söhne"/>
            </a:endParaRPr>
          </a:p>
          <a:p>
            <a:pPr marL="742950" lvl="1" indent="-285750" algn="l">
              <a:buFont typeface="Arial" panose="020B0604020202020204" pitchFamily="34" charset="0"/>
              <a:buChar char="•"/>
            </a:pPr>
            <a:r>
              <a:rPr lang="en-US" b="0" i="0" dirty="0">
                <a:solidFill>
                  <a:schemeClr val="bg2"/>
                </a:solidFill>
                <a:effectLst/>
                <a:latin typeface="Söhne"/>
              </a:rPr>
              <a:t>Identify key factors affecting crop yields (climate, soil, crop varieties, and agricultural practices).</a:t>
            </a:r>
          </a:p>
          <a:p>
            <a:pPr marL="742950" lvl="1" indent="-285750" algn="l">
              <a:buFont typeface="Arial" panose="020B0604020202020204" pitchFamily="34" charset="0"/>
              <a:buChar char="•"/>
            </a:pPr>
            <a:r>
              <a:rPr lang="en-US" b="0" i="0" dirty="0">
                <a:solidFill>
                  <a:schemeClr val="bg2"/>
                </a:solidFill>
                <a:effectLst/>
                <a:latin typeface="Söhne"/>
              </a:rPr>
              <a:t>Explore creation or transformation of features for additional insights.</a:t>
            </a:r>
          </a:p>
          <a:p>
            <a:pPr algn="l">
              <a:buFont typeface="Arial" panose="020B0604020202020204" pitchFamily="34" charset="0"/>
              <a:buChar char="•"/>
            </a:pPr>
            <a:r>
              <a:rPr lang="en-US" b="1" i="0" dirty="0">
                <a:solidFill>
                  <a:schemeClr val="bg2"/>
                </a:solidFill>
                <a:effectLst/>
                <a:latin typeface="Söhne"/>
              </a:rPr>
              <a:t>Model Selection and Architecture Design:</a:t>
            </a:r>
            <a:endParaRPr lang="en-US" b="0" i="0" dirty="0">
              <a:solidFill>
                <a:schemeClr val="bg2"/>
              </a:solidFill>
              <a:effectLst/>
              <a:latin typeface="Söhne"/>
            </a:endParaRPr>
          </a:p>
          <a:p>
            <a:pPr marL="742950" lvl="1" indent="-285750" algn="l">
              <a:buFont typeface="Arial" panose="020B0604020202020204" pitchFamily="34" charset="0"/>
              <a:buChar char="•"/>
            </a:pPr>
            <a:r>
              <a:rPr lang="en-US" b="0" i="0" dirty="0">
                <a:solidFill>
                  <a:schemeClr val="bg2"/>
                </a:solidFill>
                <a:effectLst/>
                <a:latin typeface="Söhne"/>
              </a:rPr>
              <a:t>Investigate deep learning models (</a:t>
            </a:r>
            <a:r>
              <a:rPr lang="en-US" b="0" i="0" dirty="0" err="1">
                <a:solidFill>
                  <a:schemeClr val="bg2"/>
                </a:solidFill>
                <a:effectLst/>
                <a:latin typeface="Söhne"/>
              </a:rPr>
              <a:t>FNNs,CNNs,RNNs</a:t>
            </a:r>
            <a:r>
              <a:rPr lang="en-US" b="0" i="0" dirty="0">
                <a:solidFill>
                  <a:schemeClr val="bg2"/>
                </a:solidFill>
                <a:effectLst/>
                <a:latin typeface="Söhne"/>
              </a:rPr>
              <a:t>, LSTMs, transformers) for yield prediction.</a:t>
            </a:r>
          </a:p>
          <a:p>
            <a:pPr marL="742950" lvl="1" indent="-285750" algn="l">
              <a:buFont typeface="Arial" panose="020B0604020202020204" pitchFamily="34" charset="0"/>
              <a:buChar char="•"/>
            </a:pPr>
            <a:r>
              <a:rPr lang="en-US" b="0" i="0" dirty="0">
                <a:solidFill>
                  <a:schemeClr val="bg2"/>
                </a:solidFill>
                <a:effectLst/>
                <a:latin typeface="Söhne"/>
              </a:rPr>
              <a:t>Customize models for specific crop characteristics.</a:t>
            </a:r>
          </a:p>
          <a:p>
            <a:pPr marL="742950" lvl="1" indent="-285750" algn="l">
              <a:buFont typeface="Arial" panose="020B0604020202020204" pitchFamily="34" charset="0"/>
              <a:buChar char="•"/>
            </a:pPr>
            <a:r>
              <a:rPr lang="en-US" b="0" i="0" dirty="0">
                <a:solidFill>
                  <a:schemeClr val="bg2"/>
                </a:solidFill>
                <a:effectLst/>
                <a:latin typeface="Söhne"/>
              </a:rPr>
              <a:t>Evaluate trade-offs between model complexity and computational efficiency.</a:t>
            </a:r>
          </a:p>
          <a:p>
            <a:pPr algn="l">
              <a:buFont typeface="Arial" panose="020B0604020202020204" pitchFamily="34" charset="0"/>
              <a:buChar char="•"/>
            </a:pPr>
            <a:r>
              <a:rPr lang="en-US" b="1" i="0" dirty="0">
                <a:solidFill>
                  <a:schemeClr val="bg2"/>
                </a:solidFill>
                <a:effectLst/>
                <a:latin typeface="Söhne"/>
              </a:rPr>
              <a:t>Training and Validation:</a:t>
            </a:r>
            <a:endParaRPr lang="en-US" b="0" i="0" dirty="0">
              <a:solidFill>
                <a:schemeClr val="bg2"/>
              </a:solidFill>
              <a:effectLst/>
              <a:latin typeface="Söhne"/>
            </a:endParaRPr>
          </a:p>
          <a:p>
            <a:pPr marL="742950" lvl="1" indent="-285750" algn="l">
              <a:buFont typeface="Arial" panose="020B0604020202020204" pitchFamily="34" charset="0"/>
              <a:buChar char="•"/>
            </a:pPr>
            <a:r>
              <a:rPr lang="en-US" b="0" i="0" dirty="0">
                <a:solidFill>
                  <a:schemeClr val="bg2"/>
                </a:solidFill>
                <a:effectLst/>
                <a:latin typeface="Söhne"/>
              </a:rPr>
              <a:t>Split dataset for each crop into training and validation sets.</a:t>
            </a:r>
          </a:p>
          <a:p>
            <a:pPr marL="742950" lvl="1" indent="-285750" algn="l">
              <a:buFont typeface="Arial" panose="020B0604020202020204" pitchFamily="34" charset="0"/>
              <a:buChar char="•"/>
            </a:pPr>
            <a:r>
              <a:rPr lang="en-US" b="0" i="0" dirty="0">
                <a:solidFill>
                  <a:schemeClr val="bg2"/>
                </a:solidFill>
                <a:effectLst/>
                <a:latin typeface="Söhne"/>
              </a:rPr>
              <a:t>Train models with a focus on minimizing RMSE using appropriate loss functions.</a:t>
            </a:r>
          </a:p>
          <a:p>
            <a:pPr marL="742950" lvl="1" indent="-285750" algn="l">
              <a:buFont typeface="Arial" panose="020B0604020202020204" pitchFamily="34" charset="0"/>
              <a:buChar char="•"/>
            </a:pPr>
            <a:r>
              <a:rPr lang="en-US" b="0" i="0" dirty="0">
                <a:solidFill>
                  <a:schemeClr val="bg2"/>
                </a:solidFill>
                <a:effectLst/>
                <a:latin typeface="Söhne"/>
              </a:rPr>
              <a:t>Monitor training progress to prevent overfitting.</a:t>
            </a:r>
          </a:p>
          <a:p>
            <a:pPr algn="l">
              <a:buFont typeface="Arial" panose="020B0604020202020204" pitchFamily="34" charset="0"/>
              <a:buChar char="•"/>
            </a:pPr>
            <a:r>
              <a:rPr lang="en-US" b="1" i="0" dirty="0">
                <a:solidFill>
                  <a:schemeClr val="bg2"/>
                </a:solidFill>
                <a:effectLst/>
                <a:latin typeface="Söhne"/>
              </a:rPr>
              <a:t>Hyperparameter Tuning:</a:t>
            </a:r>
            <a:endParaRPr lang="en-US" b="0" i="0" dirty="0">
              <a:solidFill>
                <a:schemeClr val="bg2"/>
              </a:solidFill>
              <a:effectLst/>
              <a:latin typeface="Söhne"/>
            </a:endParaRPr>
          </a:p>
          <a:p>
            <a:pPr marL="742950" lvl="1" indent="-285750" algn="l">
              <a:buFont typeface="Arial" panose="020B0604020202020204" pitchFamily="34" charset="0"/>
              <a:buChar char="•"/>
            </a:pPr>
            <a:r>
              <a:rPr lang="en-US" b="0" i="0" dirty="0">
                <a:solidFill>
                  <a:schemeClr val="bg2"/>
                </a:solidFill>
                <a:effectLst/>
                <a:latin typeface="Söhne"/>
              </a:rPr>
              <a:t>Systematically explore hyperparameter space (learning rates, batch sizes, model architecture).</a:t>
            </a:r>
          </a:p>
          <a:p>
            <a:pPr marL="742950" lvl="1" indent="-285750" algn="l">
              <a:buFont typeface="Arial" panose="020B0604020202020204" pitchFamily="34" charset="0"/>
              <a:buChar char="•"/>
            </a:pPr>
            <a:r>
              <a:rPr lang="en-US" b="0" i="0" dirty="0">
                <a:solidFill>
                  <a:schemeClr val="bg2"/>
                </a:solidFill>
                <a:effectLst/>
                <a:latin typeface="Söhne"/>
              </a:rPr>
              <a:t>Optimize parameters and conduct sensitivity analyses for performance understanding</a:t>
            </a:r>
          </a:p>
          <a:p>
            <a:pPr marL="146050" indent="0">
              <a:buNone/>
            </a:pPr>
            <a:endParaRPr lang="en-US" dirty="0">
              <a:solidFill>
                <a:schemeClr val="bg2"/>
              </a:solidFill>
            </a:endParaRPr>
          </a:p>
        </p:txBody>
      </p:sp>
    </p:spTree>
    <p:extLst>
      <p:ext uri="{BB962C8B-B14F-4D97-AF65-F5344CB8AC3E}">
        <p14:creationId xmlns:p14="http://schemas.microsoft.com/office/powerpoint/2010/main" val="107375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3966-6DEF-11ED-C51E-B0973693FADB}"/>
              </a:ext>
            </a:extLst>
          </p:cNvPr>
          <p:cNvSpPr>
            <a:spLocks noGrp="1"/>
          </p:cNvSpPr>
          <p:nvPr>
            <p:ph type="title"/>
          </p:nvPr>
        </p:nvSpPr>
        <p:spPr/>
        <p:txBody>
          <a:bodyPr>
            <a:normAutofit/>
          </a:bodyPr>
          <a:lstStyle/>
          <a:p>
            <a:r>
              <a:rPr lang="en-US" dirty="0"/>
              <a:t>Process Flow</a:t>
            </a:r>
            <a:br>
              <a:rPr lang="en-US" dirty="0"/>
            </a:br>
            <a:r>
              <a:rPr lang="en-US" sz="1200" dirty="0"/>
              <a:t>1.Selection and Merging of the datasets (Source – Kaggle and Gemini)</a:t>
            </a:r>
          </a:p>
        </p:txBody>
      </p:sp>
      <p:sp>
        <p:nvSpPr>
          <p:cNvPr id="3" name="Text Placeholder 2">
            <a:extLst>
              <a:ext uri="{FF2B5EF4-FFF2-40B4-BE49-F238E27FC236}">
                <a16:creationId xmlns:a16="http://schemas.microsoft.com/office/drawing/2014/main" id="{A559EB58-95FF-3E02-E10B-97515D907812}"/>
              </a:ext>
            </a:extLst>
          </p:cNvPr>
          <p:cNvSpPr>
            <a:spLocks noGrp="1"/>
          </p:cNvSpPr>
          <p:nvPr>
            <p:ph type="body" idx="1"/>
          </p:nvPr>
        </p:nvSpPr>
        <p:spPr/>
        <p:txBody>
          <a:bodyPr/>
          <a:lstStyle/>
          <a:p>
            <a:pPr marL="146050" indent="0">
              <a:buNone/>
            </a:pPr>
            <a:r>
              <a:rPr lang="en-US" dirty="0"/>
              <a:t>Selection of Dataset </a:t>
            </a:r>
          </a:p>
          <a:p>
            <a:pPr marL="146050" indent="0">
              <a:buNone/>
            </a:pPr>
            <a:endParaRPr lang="en-US" dirty="0"/>
          </a:p>
        </p:txBody>
      </p:sp>
      <p:pic>
        <p:nvPicPr>
          <p:cNvPr id="5" name="Picture 4">
            <a:extLst>
              <a:ext uri="{FF2B5EF4-FFF2-40B4-BE49-F238E27FC236}">
                <a16:creationId xmlns:a16="http://schemas.microsoft.com/office/drawing/2014/main" id="{E1F4365A-028F-7EBC-F674-30B33165AF3A}"/>
              </a:ext>
            </a:extLst>
          </p:cNvPr>
          <p:cNvPicPr>
            <a:picLocks noChangeAspect="1"/>
          </p:cNvPicPr>
          <p:nvPr/>
        </p:nvPicPr>
        <p:blipFill>
          <a:blip r:embed="rId2"/>
          <a:stretch>
            <a:fillRect/>
          </a:stretch>
        </p:blipFill>
        <p:spPr>
          <a:xfrm>
            <a:off x="819150" y="1618342"/>
            <a:ext cx="3104357" cy="2820383"/>
          </a:xfrm>
          <a:prstGeom prst="rect">
            <a:avLst/>
          </a:prstGeom>
        </p:spPr>
      </p:pic>
      <p:pic>
        <p:nvPicPr>
          <p:cNvPr id="7" name="Picture 6">
            <a:extLst>
              <a:ext uri="{FF2B5EF4-FFF2-40B4-BE49-F238E27FC236}">
                <a16:creationId xmlns:a16="http://schemas.microsoft.com/office/drawing/2014/main" id="{A2DA4763-9A2B-6A47-1880-E4D5461315E0}"/>
              </a:ext>
            </a:extLst>
          </p:cNvPr>
          <p:cNvPicPr>
            <a:picLocks noChangeAspect="1"/>
          </p:cNvPicPr>
          <p:nvPr/>
        </p:nvPicPr>
        <p:blipFill>
          <a:blip r:embed="rId3"/>
          <a:stretch>
            <a:fillRect/>
          </a:stretch>
        </p:blipFill>
        <p:spPr>
          <a:xfrm>
            <a:off x="4443124" y="1856828"/>
            <a:ext cx="3800763" cy="2581897"/>
          </a:xfrm>
          <a:prstGeom prst="rect">
            <a:avLst/>
          </a:prstGeom>
        </p:spPr>
      </p:pic>
    </p:spTree>
    <p:extLst>
      <p:ext uri="{BB962C8B-B14F-4D97-AF65-F5344CB8AC3E}">
        <p14:creationId xmlns:p14="http://schemas.microsoft.com/office/powerpoint/2010/main" val="222297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4BE4-DB31-54DC-31D6-F040A4615AD1}"/>
              </a:ext>
            </a:extLst>
          </p:cNvPr>
          <p:cNvSpPr>
            <a:spLocks noGrp="1"/>
          </p:cNvSpPr>
          <p:nvPr>
            <p:ph type="title"/>
          </p:nvPr>
        </p:nvSpPr>
        <p:spPr/>
        <p:txBody>
          <a:bodyPr/>
          <a:lstStyle/>
          <a:p>
            <a:r>
              <a:rPr lang="en-US" dirty="0"/>
              <a:t>2.Testing of various Models </a:t>
            </a:r>
          </a:p>
        </p:txBody>
      </p:sp>
      <p:sp>
        <p:nvSpPr>
          <p:cNvPr id="3" name="Text Placeholder 2">
            <a:extLst>
              <a:ext uri="{FF2B5EF4-FFF2-40B4-BE49-F238E27FC236}">
                <a16:creationId xmlns:a16="http://schemas.microsoft.com/office/drawing/2014/main" id="{B51CC824-A20F-FCB2-6C10-C08E511664BC}"/>
              </a:ext>
            </a:extLst>
          </p:cNvPr>
          <p:cNvSpPr>
            <a:spLocks noGrp="1"/>
          </p:cNvSpPr>
          <p:nvPr>
            <p:ph type="body" idx="1"/>
          </p:nvPr>
        </p:nvSpPr>
        <p:spPr/>
        <p:txBody>
          <a:bodyPr/>
          <a:lstStyle/>
          <a:p>
            <a:pPr marL="146050" indent="0">
              <a:buNone/>
            </a:pPr>
            <a:endParaRPr lang="en-US" dirty="0"/>
          </a:p>
        </p:txBody>
      </p:sp>
      <p:pic>
        <p:nvPicPr>
          <p:cNvPr id="5" name="Picture 4">
            <a:extLst>
              <a:ext uri="{FF2B5EF4-FFF2-40B4-BE49-F238E27FC236}">
                <a16:creationId xmlns:a16="http://schemas.microsoft.com/office/drawing/2014/main" id="{4372292B-28FC-3064-8A24-D8297C03F83B}"/>
              </a:ext>
            </a:extLst>
          </p:cNvPr>
          <p:cNvPicPr>
            <a:picLocks noChangeAspect="1"/>
          </p:cNvPicPr>
          <p:nvPr/>
        </p:nvPicPr>
        <p:blipFill>
          <a:blip r:embed="rId2"/>
          <a:stretch>
            <a:fillRect/>
          </a:stretch>
        </p:blipFill>
        <p:spPr>
          <a:xfrm>
            <a:off x="724693" y="1990725"/>
            <a:ext cx="3665538" cy="2286198"/>
          </a:xfrm>
          <a:prstGeom prst="rect">
            <a:avLst/>
          </a:prstGeom>
        </p:spPr>
      </p:pic>
      <p:pic>
        <p:nvPicPr>
          <p:cNvPr id="7" name="Picture 6">
            <a:extLst>
              <a:ext uri="{FF2B5EF4-FFF2-40B4-BE49-F238E27FC236}">
                <a16:creationId xmlns:a16="http://schemas.microsoft.com/office/drawing/2014/main" id="{EFF9F534-8526-EB23-1C1E-3E1C7C9FC701}"/>
              </a:ext>
            </a:extLst>
          </p:cNvPr>
          <p:cNvPicPr>
            <a:picLocks noChangeAspect="1"/>
          </p:cNvPicPr>
          <p:nvPr/>
        </p:nvPicPr>
        <p:blipFill>
          <a:blip r:embed="rId3"/>
          <a:stretch>
            <a:fillRect/>
          </a:stretch>
        </p:blipFill>
        <p:spPr>
          <a:xfrm>
            <a:off x="3962652" y="2252566"/>
            <a:ext cx="4559844" cy="1762516"/>
          </a:xfrm>
          <a:prstGeom prst="rect">
            <a:avLst/>
          </a:prstGeom>
        </p:spPr>
      </p:pic>
    </p:spTree>
    <p:extLst>
      <p:ext uri="{BB962C8B-B14F-4D97-AF65-F5344CB8AC3E}">
        <p14:creationId xmlns:p14="http://schemas.microsoft.com/office/powerpoint/2010/main" val="104901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7E17-75FD-411D-00DB-BF8611FC676A}"/>
              </a:ext>
            </a:extLst>
          </p:cNvPr>
          <p:cNvSpPr>
            <a:spLocks noGrp="1"/>
          </p:cNvSpPr>
          <p:nvPr>
            <p:ph type="title"/>
          </p:nvPr>
        </p:nvSpPr>
        <p:spPr/>
        <p:txBody>
          <a:bodyPr/>
          <a:lstStyle/>
          <a:p>
            <a:r>
              <a:rPr lang="en-US" dirty="0"/>
              <a:t>3.Finding Best Parameters</a:t>
            </a:r>
            <a:r>
              <a:rPr lang="en-US" sz="1000" dirty="0"/>
              <a:t>(USING GRID SEARCH ,Genetic Algorithm)</a:t>
            </a:r>
            <a:endParaRPr lang="en-US" dirty="0"/>
          </a:p>
        </p:txBody>
      </p:sp>
      <p:sp>
        <p:nvSpPr>
          <p:cNvPr id="3" name="Text Placeholder 2">
            <a:extLst>
              <a:ext uri="{FF2B5EF4-FFF2-40B4-BE49-F238E27FC236}">
                <a16:creationId xmlns:a16="http://schemas.microsoft.com/office/drawing/2014/main" id="{EEEBEC44-2238-9016-1D8E-1F09641F5C56}"/>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4F79A54F-89D2-EF41-BAE8-DDB7AB2DBFF6}"/>
              </a:ext>
            </a:extLst>
          </p:cNvPr>
          <p:cNvPicPr>
            <a:picLocks noChangeAspect="1"/>
          </p:cNvPicPr>
          <p:nvPr/>
        </p:nvPicPr>
        <p:blipFill>
          <a:blip r:embed="rId2"/>
          <a:stretch>
            <a:fillRect/>
          </a:stretch>
        </p:blipFill>
        <p:spPr>
          <a:xfrm>
            <a:off x="547687" y="1768923"/>
            <a:ext cx="2994920" cy="2629128"/>
          </a:xfrm>
          <a:prstGeom prst="rect">
            <a:avLst/>
          </a:prstGeom>
        </p:spPr>
      </p:pic>
      <p:pic>
        <p:nvPicPr>
          <p:cNvPr id="7" name="Picture 6">
            <a:extLst>
              <a:ext uri="{FF2B5EF4-FFF2-40B4-BE49-F238E27FC236}">
                <a16:creationId xmlns:a16="http://schemas.microsoft.com/office/drawing/2014/main" id="{1DEE438B-BB84-D170-4D1D-99236279F6F4}"/>
              </a:ext>
            </a:extLst>
          </p:cNvPr>
          <p:cNvPicPr>
            <a:picLocks noChangeAspect="1"/>
          </p:cNvPicPr>
          <p:nvPr/>
        </p:nvPicPr>
        <p:blipFill>
          <a:blip r:embed="rId3"/>
          <a:stretch>
            <a:fillRect/>
          </a:stretch>
        </p:blipFill>
        <p:spPr>
          <a:xfrm>
            <a:off x="3542607" y="1721529"/>
            <a:ext cx="2520442" cy="2723915"/>
          </a:xfrm>
          <a:prstGeom prst="rect">
            <a:avLst/>
          </a:prstGeom>
        </p:spPr>
      </p:pic>
      <p:pic>
        <p:nvPicPr>
          <p:cNvPr id="9" name="Picture 8">
            <a:extLst>
              <a:ext uri="{FF2B5EF4-FFF2-40B4-BE49-F238E27FC236}">
                <a16:creationId xmlns:a16="http://schemas.microsoft.com/office/drawing/2014/main" id="{AE087F48-4794-A977-805B-B16499524E14}"/>
              </a:ext>
            </a:extLst>
          </p:cNvPr>
          <p:cNvPicPr>
            <a:picLocks noChangeAspect="1"/>
          </p:cNvPicPr>
          <p:nvPr/>
        </p:nvPicPr>
        <p:blipFill>
          <a:blip r:embed="rId4"/>
          <a:stretch>
            <a:fillRect/>
          </a:stretch>
        </p:blipFill>
        <p:spPr>
          <a:xfrm>
            <a:off x="5432435" y="1971048"/>
            <a:ext cx="3436918" cy="2103302"/>
          </a:xfrm>
          <a:prstGeom prst="rect">
            <a:avLst/>
          </a:prstGeom>
        </p:spPr>
      </p:pic>
      <p:pic>
        <p:nvPicPr>
          <p:cNvPr id="11" name="Picture 10">
            <a:extLst>
              <a:ext uri="{FF2B5EF4-FFF2-40B4-BE49-F238E27FC236}">
                <a16:creationId xmlns:a16="http://schemas.microsoft.com/office/drawing/2014/main" id="{ED28BAE2-04BF-2B98-FE06-710F45BE9CA3}"/>
              </a:ext>
            </a:extLst>
          </p:cNvPr>
          <p:cNvPicPr>
            <a:picLocks noChangeAspect="1"/>
          </p:cNvPicPr>
          <p:nvPr/>
        </p:nvPicPr>
        <p:blipFill rotWithShape="1">
          <a:blip r:embed="rId5"/>
          <a:srcRect t="7720"/>
          <a:stretch/>
        </p:blipFill>
        <p:spPr>
          <a:xfrm>
            <a:off x="1129388" y="1552298"/>
            <a:ext cx="6370872" cy="323487"/>
          </a:xfrm>
          <a:prstGeom prst="rect">
            <a:avLst/>
          </a:prstGeom>
        </p:spPr>
      </p:pic>
    </p:spTree>
    <p:extLst>
      <p:ext uri="{BB962C8B-B14F-4D97-AF65-F5344CB8AC3E}">
        <p14:creationId xmlns:p14="http://schemas.microsoft.com/office/powerpoint/2010/main" val="239977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A31-2DBB-FD21-A6BA-852029261C71}"/>
              </a:ext>
            </a:extLst>
          </p:cNvPr>
          <p:cNvSpPr>
            <a:spLocks noGrp="1"/>
          </p:cNvSpPr>
          <p:nvPr>
            <p:ph type="title"/>
          </p:nvPr>
        </p:nvSpPr>
        <p:spPr/>
        <p:txBody>
          <a:bodyPr/>
          <a:lstStyle/>
          <a:p>
            <a:r>
              <a:rPr lang="en-US" dirty="0"/>
              <a:t>Stacking and Bayesian Optimization </a:t>
            </a:r>
          </a:p>
        </p:txBody>
      </p:sp>
      <p:pic>
        <p:nvPicPr>
          <p:cNvPr id="4" name="Picture 3">
            <a:extLst>
              <a:ext uri="{FF2B5EF4-FFF2-40B4-BE49-F238E27FC236}">
                <a16:creationId xmlns:a16="http://schemas.microsoft.com/office/drawing/2014/main" id="{FD7EF349-38C2-A620-CEAF-1041C202594D}"/>
              </a:ext>
            </a:extLst>
          </p:cNvPr>
          <p:cNvPicPr>
            <a:picLocks noChangeAspect="1"/>
          </p:cNvPicPr>
          <p:nvPr/>
        </p:nvPicPr>
        <p:blipFill>
          <a:blip r:embed="rId2"/>
          <a:stretch>
            <a:fillRect/>
          </a:stretch>
        </p:blipFill>
        <p:spPr>
          <a:xfrm>
            <a:off x="462606" y="2162859"/>
            <a:ext cx="4716613" cy="1604405"/>
          </a:xfrm>
          <a:prstGeom prst="rect">
            <a:avLst/>
          </a:prstGeom>
        </p:spPr>
      </p:pic>
      <p:pic>
        <p:nvPicPr>
          <p:cNvPr id="6" name="Picture 5">
            <a:extLst>
              <a:ext uri="{FF2B5EF4-FFF2-40B4-BE49-F238E27FC236}">
                <a16:creationId xmlns:a16="http://schemas.microsoft.com/office/drawing/2014/main" id="{036C5BD1-C768-CB5E-54BE-F4F6B0B88B9B}"/>
              </a:ext>
            </a:extLst>
          </p:cNvPr>
          <p:cNvPicPr>
            <a:picLocks noChangeAspect="1"/>
          </p:cNvPicPr>
          <p:nvPr/>
        </p:nvPicPr>
        <p:blipFill>
          <a:blip r:embed="rId3"/>
          <a:stretch>
            <a:fillRect/>
          </a:stretch>
        </p:blipFill>
        <p:spPr>
          <a:xfrm>
            <a:off x="5312618" y="2085976"/>
            <a:ext cx="3368776" cy="2381376"/>
          </a:xfrm>
          <a:prstGeom prst="rect">
            <a:avLst/>
          </a:prstGeom>
        </p:spPr>
      </p:pic>
    </p:spTree>
    <p:extLst>
      <p:ext uri="{BB962C8B-B14F-4D97-AF65-F5344CB8AC3E}">
        <p14:creationId xmlns:p14="http://schemas.microsoft.com/office/powerpoint/2010/main" val="200436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2588-8A38-7ABB-8778-44EBAB31D5F5}"/>
              </a:ext>
            </a:extLst>
          </p:cNvPr>
          <p:cNvSpPr>
            <a:spLocks noGrp="1"/>
          </p:cNvSpPr>
          <p:nvPr>
            <p:ph type="title"/>
          </p:nvPr>
        </p:nvSpPr>
        <p:spPr/>
        <p:txBody>
          <a:bodyPr/>
          <a:lstStyle/>
          <a:p>
            <a:r>
              <a:rPr lang="en-US"/>
              <a:t>Results  </a:t>
            </a:r>
            <a:endParaRPr lang="en-US" dirty="0"/>
          </a:p>
        </p:txBody>
      </p:sp>
      <p:sp>
        <p:nvSpPr>
          <p:cNvPr id="3" name="Text Placeholder 2">
            <a:extLst>
              <a:ext uri="{FF2B5EF4-FFF2-40B4-BE49-F238E27FC236}">
                <a16:creationId xmlns:a16="http://schemas.microsoft.com/office/drawing/2014/main" id="{A307525B-124F-3FBA-CBFD-5A6D6C731A70}"/>
              </a:ext>
            </a:extLst>
          </p:cNvPr>
          <p:cNvSpPr>
            <a:spLocks noGrp="1"/>
          </p:cNvSpPr>
          <p:nvPr>
            <p:ph type="body" idx="1"/>
          </p:nvPr>
        </p:nvSpPr>
        <p:spPr/>
        <p:txBody>
          <a:bodyPr/>
          <a:lstStyle/>
          <a:p>
            <a:pPr marL="146050" indent="0">
              <a:buNone/>
            </a:pPr>
            <a:endParaRPr lang="en-US" dirty="0"/>
          </a:p>
        </p:txBody>
      </p:sp>
      <p:pic>
        <p:nvPicPr>
          <p:cNvPr id="9" name="Picture 8">
            <a:extLst>
              <a:ext uri="{FF2B5EF4-FFF2-40B4-BE49-F238E27FC236}">
                <a16:creationId xmlns:a16="http://schemas.microsoft.com/office/drawing/2014/main" id="{6DE1B05A-70FD-1873-348D-2A78F7D931CB}"/>
              </a:ext>
            </a:extLst>
          </p:cNvPr>
          <p:cNvPicPr>
            <a:picLocks noChangeAspect="1"/>
          </p:cNvPicPr>
          <p:nvPr/>
        </p:nvPicPr>
        <p:blipFill>
          <a:blip r:embed="rId2"/>
          <a:stretch>
            <a:fillRect/>
          </a:stretch>
        </p:blipFill>
        <p:spPr>
          <a:xfrm>
            <a:off x="819150" y="1464267"/>
            <a:ext cx="2168463" cy="1220156"/>
          </a:xfrm>
          <a:prstGeom prst="rect">
            <a:avLst/>
          </a:prstGeom>
        </p:spPr>
      </p:pic>
      <p:pic>
        <p:nvPicPr>
          <p:cNvPr id="11" name="Picture 10">
            <a:extLst>
              <a:ext uri="{FF2B5EF4-FFF2-40B4-BE49-F238E27FC236}">
                <a16:creationId xmlns:a16="http://schemas.microsoft.com/office/drawing/2014/main" id="{A2DDCD26-307D-E6D5-4763-F57BEE787749}"/>
              </a:ext>
            </a:extLst>
          </p:cNvPr>
          <p:cNvPicPr>
            <a:picLocks noChangeAspect="1"/>
          </p:cNvPicPr>
          <p:nvPr/>
        </p:nvPicPr>
        <p:blipFill>
          <a:blip r:embed="rId3"/>
          <a:stretch>
            <a:fillRect/>
          </a:stretch>
        </p:blipFill>
        <p:spPr>
          <a:xfrm>
            <a:off x="5841751" y="1216868"/>
            <a:ext cx="2200177" cy="1414400"/>
          </a:xfrm>
          <a:prstGeom prst="rect">
            <a:avLst/>
          </a:prstGeom>
        </p:spPr>
      </p:pic>
      <p:pic>
        <p:nvPicPr>
          <p:cNvPr id="13" name="Picture 12">
            <a:extLst>
              <a:ext uri="{FF2B5EF4-FFF2-40B4-BE49-F238E27FC236}">
                <a16:creationId xmlns:a16="http://schemas.microsoft.com/office/drawing/2014/main" id="{921A20C3-DEDB-FFB8-7200-EC0F65420623}"/>
              </a:ext>
            </a:extLst>
          </p:cNvPr>
          <p:cNvPicPr>
            <a:picLocks noChangeAspect="1"/>
          </p:cNvPicPr>
          <p:nvPr/>
        </p:nvPicPr>
        <p:blipFill>
          <a:blip r:embed="rId4"/>
          <a:stretch>
            <a:fillRect/>
          </a:stretch>
        </p:blipFill>
        <p:spPr>
          <a:xfrm>
            <a:off x="3376662" y="1380632"/>
            <a:ext cx="1906540" cy="1220185"/>
          </a:xfrm>
          <a:prstGeom prst="rect">
            <a:avLst/>
          </a:prstGeom>
        </p:spPr>
      </p:pic>
      <p:pic>
        <p:nvPicPr>
          <p:cNvPr id="15" name="Picture 14">
            <a:extLst>
              <a:ext uri="{FF2B5EF4-FFF2-40B4-BE49-F238E27FC236}">
                <a16:creationId xmlns:a16="http://schemas.microsoft.com/office/drawing/2014/main" id="{5538AA3B-6D48-C390-3CDD-ABB9E345BC36}"/>
              </a:ext>
            </a:extLst>
          </p:cNvPr>
          <p:cNvPicPr>
            <a:picLocks noChangeAspect="1"/>
          </p:cNvPicPr>
          <p:nvPr/>
        </p:nvPicPr>
        <p:blipFill>
          <a:blip r:embed="rId5"/>
          <a:stretch>
            <a:fillRect/>
          </a:stretch>
        </p:blipFill>
        <p:spPr>
          <a:xfrm>
            <a:off x="757834" y="2953659"/>
            <a:ext cx="2506915" cy="1542717"/>
          </a:xfrm>
          <a:prstGeom prst="rect">
            <a:avLst/>
          </a:prstGeom>
        </p:spPr>
      </p:pic>
      <p:pic>
        <p:nvPicPr>
          <p:cNvPr id="17" name="Picture 16">
            <a:extLst>
              <a:ext uri="{FF2B5EF4-FFF2-40B4-BE49-F238E27FC236}">
                <a16:creationId xmlns:a16="http://schemas.microsoft.com/office/drawing/2014/main" id="{F82A6146-F101-ACCD-1C73-8CA05DE756E8}"/>
              </a:ext>
            </a:extLst>
          </p:cNvPr>
          <p:cNvPicPr>
            <a:picLocks noChangeAspect="1"/>
          </p:cNvPicPr>
          <p:nvPr/>
        </p:nvPicPr>
        <p:blipFill>
          <a:blip r:embed="rId6"/>
          <a:stretch>
            <a:fillRect/>
          </a:stretch>
        </p:blipFill>
        <p:spPr>
          <a:xfrm>
            <a:off x="3545078" y="3011342"/>
            <a:ext cx="2053843" cy="1286354"/>
          </a:xfrm>
          <a:prstGeom prst="rect">
            <a:avLst/>
          </a:prstGeom>
        </p:spPr>
      </p:pic>
      <p:pic>
        <p:nvPicPr>
          <p:cNvPr id="19" name="Picture 18">
            <a:extLst>
              <a:ext uri="{FF2B5EF4-FFF2-40B4-BE49-F238E27FC236}">
                <a16:creationId xmlns:a16="http://schemas.microsoft.com/office/drawing/2014/main" id="{0B026BEE-079E-C271-C601-8ADFA13DEBB4}"/>
              </a:ext>
            </a:extLst>
          </p:cNvPr>
          <p:cNvPicPr>
            <a:picLocks noChangeAspect="1"/>
          </p:cNvPicPr>
          <p:nvPr/>
        </p:nvPicPr>
        <p:blipFill>
          <a:blip r:embed="rId7"/>
          <a:stretch>
            <a:fillRect/>
          </a:stretch>
        </p:blipFill>
        <p:spPr>
          <a:xfrm>
            <a:off x="6055261" y="2901519"/>
            <a:ext cx="2330905" cy="1493840"/>
          </a:xfrm>
          <a:prstGeom prst="rect">
            <a:avLst/>
          </a:prstGeom>
        </p:spPr>
      </p:pic>
    </p:spTree>
    <p:extLst>
      <p:ext uri="{BB962C8B-B14F-4D97-AF65-F5344CB8AC3E}">
        <p14:creationId xmlns:p14="http://schemas.microsoft.com/office/powerpoint/2010/main" val="989044926"/>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565</Words>
  <Application>Microsoft Office PowerPoint</Application>
  <PresentationFormat>On-screen Show (16:9)</PresentationFormat>
  <Paragraphs>43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Söhne</vt:lpstr>
      <vt:lpstr>Calibri</vt:lpstr>
      <vt:lpstr>Garamond</vt:lpstr>
      <vt:lpstr>Nunito</vt:lpstr>
      <vt:lpstr>Arial</vt:lpstr>
      <vt:lpstr>Noto Sans Symbols</vt:lpstr>
      <vt:lpstr>Shift</vt:lpstr>
      <vt:lpstr>TEAM DETAILS AND PROBLEM STATEMENT </vt:lpstr>
      <vt:lpstr>Agricultural Crop Yield Prediction on Indian Crop Data</vt:lpstr>
      <vt:lpstr>Goals </vt:lpstr>
      <vt:lpstr>Objective and Methodology </vt:lpstr>
      <vt:lpstr>Process Flow 1.Selection and Merging of the datasets (Source – Kaggle and Gemini)</vt:lpstr>
      <vt:lpstr>2.Testing of various Models </vt:lpstr>
      <vt:lpstr>3.Finding Best Parameters(USING GRID SEARCH ,Genetic Algorithm)</vt:lpstr>
      <vt:lpstr>Stacking and Bayesian Optimization </vt:lpstr>
      <vt:lpstr>Results  </vt:lpstr>
      <vt:lpstr>Farmer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 AND PROBLEM STATEMENT</dc:title>
  <dc:creator>Ishan Praveen</dc:creator>
  <cp:lastModifiedBy>Ishan Praveen</cp:lastModifiedBy>
  <cp:revision>3</cp:revision>
  <dcterms:modified xsi:type="dcterms:W3CDTF">2024-02-24T02:25:54Z</dcterms:modified>
</cp:coreProperties>
</file>