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70" r:id="rId2"/>
    <p:sldId id="257" r:id="rId3"/>
    <p:sldId id="258" r:id="rId4"/>
    <p:sldId id="259" r:id="rId5"/>
    <p:sldId id="260" r:id="rId6"/>
    <p:sldId id="261" r:id="rId7"/>
    <p:sldId id="262" r:id="rId8"/>
    <p:sldId id="263" r:id="rId9"/>
    <p:sldId id="264" r:id="rId10"/>
    <p:sldId id="272" r:id="rId11"/>
    <p:sldId id="273" r:id="rId12"/>
    <p:sldId id="274" r:id="rId13"/>
    <p:sldId id="269" r:id="rId14"/>
  </p:sldIdLst>
  <p:sldSz cx="9144000" cy="5143500" type="screen16x9"/>
  <p:notesSz cx="6858000" cy="9144000"/>
  <p:embeddedFontLst>
    <p:embeddedFont>
      <p:font typeface="Montserrat" panose="00000500000000000000" pitchFamily="2" charset="0"/>
      <p:regular r:id="rId16"/>
      <p:bold r:id="rId17"/>
      <p:italic r:id="rId18"/>
      <p:boldItalic r:id="rId19"/>
    </p:embeddedFont>
    <p:embeddedFont>
      <p:font typeface="Montserrat Medium" panose="00000600000000000000" pitchFamily="2" charset="0"/>
      <p:regular r:id="rId20"/>
      <p:bold r:id="rId21"/>
      <p:italic r:id="rId22"/>
      <p:boldItalic r:id="rId23"/>
    </p:embeddedFont>
    <p:embeddedFont>
      <p:font typeface="Tahoma" panose="020B060403050404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61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8T06:50:18.634"/>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8T06:50:18.967"/>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8bdb6e5b8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8bdb6e5b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1275ABC-02C5-6AEB-CCF7-17741355EC4B}"/>
            </a:ext>
          </a:extLst>
        </p:cNvPr>
        <p:cNvGrpSpPr/>
        <p:nvPr/>
      </p:nvGrpSpPr>
      <p:grpSpPr>
        <a:xfrm>
          <a:off x="0" y="0"/>
          <a:ext cx="0" cy="0"/>
          <a:chOff x="0" y="0"/>
          <a:chExt cx="0" cy="0"/>
        </a:xfrm>
      </p:grpSpPr>
      <p:sp>
        <p:nvSpPr>
          <p:cNvPr id="107" name="Google Shape;107;g24dbc4950b3_0_15:notes">
            <a:extLst>
              <a:ext uri="{FF2B5EF4-FFF2-40B4-BE49-F238E27FC236}">
                <a16:creationId xmlns:a16="http://schemas.microsoft.com/office/drawing/2014/main" id="{7D91FAFF-91AB-B93B-BA2E-F28631F576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dbc4950b3_0_15:notes">
            <a:extLst>
              <a:ext uri="{FF2B5EF4-FFF2-40B4-BE49-F238E27FC236}">
                <a16:creationId xmlns:a16="http://schemas.microsoft.com/office/drawing/2014/main" id="{5A30A550-31FE-6145-5588-3136422C9E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72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BD8C475-1307-83DB-AE27-D27E86DD14BD}"/>
            </a:ext>
          </a:extLst>
        </p:cNvPr>
        <p:cNvGrpSpPr/>
        <p:nvPr/>
      </p:nvGrpSpPr>
      <p:grpSpPr>
        <a:xfrm>
          <a:off x="0" y="0"/>
          <a:ext cx="0" cy="0"/>
          <a:chOff x="0" y="0"/>
          <a:chExt cx="0" cy="0"/>
        </a:xfrm>
      </p:grpSpPr>
      <p:sp>
        <p:nvSpPr>
          <p:cNvPr id="107" name="Google Shape;107;g24dbc4950b3_0_15:notes">
            <a:extLst>
              <a:ext uri="{FF2B5EF4-FFF2-40B4-BE49-F238E27FC236}">
                <a16:creationId xmlns:a16="http://schemas.microsoft.com/office/drawing/2014/main" id="{77BE3947-ABD7-B1A7-F587-2098772287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dbc4950b3_0_15:notes">
            <a:extLst>
              <a:ext uri="{FF2B5EF4-FFF2-40B4-BE49-F238E27FC236}">
                <a16:creationId xmlns:a16="http://schemas.microsoft.com/office/drawing/2014/main" id="{B4732E06-7F72-9C2D-B76C-B0F1F267FF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15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4dbc4950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4dbc4950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4dbc4950b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4dbc4950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df042e5b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df042e5b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df042e5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df042e5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df042e5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df042e5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dbc4950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dbc4950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dbc4950b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dbc4950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4B1AB4F-FCC7-F151-24B5-3DA3FFA6F923}"/>
            </a:ext>
          </a:extLst>
        </p:cNvPr>
        <p:cNvGrpSpPr/>
        <p:nvPr/>
      </p:nvGrpSpPr>
      <p:grpSpPr>
        <a:xfrm>
          <a:off x="0" y="0"/>
          <a:ext cx="0" cy="0"/>
          <a:chOff x="0" y="0"/>
          <a:chExt cx="0" cy="0"/>
        </a:xfrm>
      </p:grpSpPr>
      <p:sp>
        <p:nvSpPr>
          <p:cNvPr id="107" name="Google Shape;107;g24dbc4950b3_0_15:notes">
            <a:extLst>
              <a:ext uri="{FF2B5EF4-FFF2-40B4-BE49-F238E27FC236}">
                <a16:creationId xmlns:a16="http://schemas.microsoft.com/office/drawing/2014/main" id="{C51D86C6-8D08-F1D6-9DC4-AA8CFC4D0F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dbc4950b3_0_15:notes">
            <a:extLst>
              <a:ext uri="{FF2B5EF4-FFF2-40B4-BE49-F238E27FC236}">
                <a16:creationId xmlns:a16="http://schemas.microsoft.com/office/drawing/2014/main" id="{8E846D51-D0C8-9820-5772-38D4E8C076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069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50" b="0" i="0">
                <a:solidFill>
                  <a:schemeClr val="bg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8388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298704" y="6480046"/>
              <a:ext cx="780288" cy="307848"/>
            </a:xfrm>
            <a:prstGeom prst="rect">
              <a:avLst/>
            </a:prstGeom>
          </p:spPr>
        </p:pic>
        <p:pic>
          <p:nvPicPr>
            <p:cNvPr id="5" name="object 5"/>
            <p:cNvPicPr/>
            <p:nvPr/>
          </p:nvPicPr>
          <p:blipFill>
            <a:blip r:embed="rId4" cstate="print"/>
            <a:stretch>
              <a:fillRect/>
            </a:stretch>
          </p:blipFill>
          <p:spPr>
            <a:xfrm>
              <a:off x="11205971" y="210311"/>
              <a:ext cx="794003" cy="835152"/>
            </a:xfrm>
            <a:prstGeom prst="rect">
              <a:avLst/>
            </a:prstGeom>
          </p:spPr>
        </p:pic>
      </p:grpSp>
      <p:sp>
        <p:nvSpPr>
          <p:cNvPr id="6" name="object 6"/>
          <p:cNvSpPr txBox="1">
            <a:spLocks noGrp="1"/>
          </p:cNvSpPr>
          <p:nvPr>
            <p:ph type="title"/>
          </p:nvPr>
        </p:nvSpPr>
        <p:spPr>
          <a:xfrm>
            <a:off x="337946" y="615069"/>
            <a:ext cx="5311740" cy="684162"/>
          </a:xfrm>
          <a:prstGeom prst="rect">
            <a:avLst/>
          </a:prstGeom>
        </p:spPr>
        <p:txBody>
          <a:bodyPr spcFirstLastPara="1" vert="horz" wrap="square" lIns="0" tIns="9525" rIns="0" bIns="0" rtlCol="0" anchor="t" anchorCtr="0">
            <a:spAutoFit/>
          </a:bodyPr>
          <a:lstStyle/>
          <a:p>
            <a:pPr marL="9525">
              <a:spcBef>
                <a:spcPts val="75"/>
              </a:spcBef>
            </a:pPr>
            <a:r>
              <a:rPr lang="en-US" sz="4300" b="0" i="0" dirty="0">
                <a:solidFill>
                  <a:srgbClr val="202124"/>
                </a:solidFill>
                <a:effectLst/>
                <a:latin typeface="docs-Roboto"/>
              </a:rPr>
              <a:t>Intel® </a:t>
            </a:r>
            <a:r>
              <a:rPr lang="en-US" sz="4300" b="0" i="0" dirty="0" err="1">
                <a:solidFill>
                  <a:srgbClr val="202124"/>
                </a:solidFill>
                <a:effectLst/>
                <a:latin typeface="docs-Roboto"/>
              </a:rPr>
              <a:t>GenAI</a:t>
            </a:r>
            <a:r>
              <a:rPr lang="en-US" sz="4300" b="0" i="0" dirty="0">
                <a:solidFill>
                  <a:srgbClr val="202124"/>
                </a:solidFill>
                <a:effectLst/>
                <a:latin typeface="docs-Roboto"/>
              </a:rPr>
              <a:t> Hackathon</a:t>
            </a:r>
            <a:endParaRPr sz="4300" spc="34" dirty="0">
              <a:solidFill>
                <a:srgbClr val="F1F1F1"/>
              </a:solidFill>
              <a:latin typeface="Tahoma"/>
              <a:cs typeface="Tahoma"/>
            </a:endParaRPr>
          </a:p>
        </p:txBody>
      </p:sp>
      <p:sp>
        <p:nvSpPr>
          <p:cNvPr id="7" name="Google Shape;55;p13">
            <a:extLst>
              <a:ext uri="{FF2B5EF4-FFF2-40B4-BE49-F238E27FC236}">
                <a16:creationId xmlns:a16="http://schemas.microsoft.com/office/drawing/2014/main" id="{ECCC752B-818F-5276-94EC-138CAB35181F}"/>
              </a:ext>
            </a:extLst>
          </p:cNvPr>
          <p:cNvSpPr txBox="1"/>
          <p:nvPr/>
        </p:nvSpPr>
        <p:spPr>
          <a:xfrm>
            <a:off x="224028" y="3628720"/>
            <a:ext cx="5155425"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00B0F0"/>
                </a:solidFill>
                <a:latin typeface="Montserrat Medium"/>
                <a:ea typeface="Montserrat Medium"/>
                <a:cs typeface="Montserrat Medium"/>
                <a:sym typeface="Montserrat Medium"/>
              </a:rPr>
              <a:t>Team Name : </a:t>
            </a:r>
            <a:r>
              <a:rPr lang="en-GB" sz="1600" dirty="0" err="1">
                <a:solidFill>
                  <a:srgbClr val="00B0F0"/>
                </a:solidFill>
                <a:latin typeface="Montserrat Medium"/>
                <a:ea typeface="Montserrat Medium"/>
                <a:cs typeface="Montserrat Medium"/>
                <a:sym typeface="Montserrat Medium"/>
              </a:rPr>
              <a:t>BlueBerryCider</a:t>
            </a:r>
            <a:endParaRPr lang="en-GB" sz="200" dirty="0">
              <a:solidFill>
                <a:srgbClr val="00B0F0"/>
              </a:solidFill>
              <a:latin typeface="Montserrat Medium"/>
              <a:ea typeface="Montserrat Medium"/>
              <a:cs typeface="Montserrat Medium"/>
              <a:sym typeface="Montserrat Medium"/>
            </a:endParaRPr>
          </a:p>
        </p:txBody>
      </p:sp>
      <p:sp>
        <p:nvSpPr>
          <p:cNvPr id="8" name="Google Shape;56;p13">
            <a:extLst>
              <a:ext uri="{FF2B5EF4-FFF2-40B4-BE49-F238E27FC236}">
                <a16:creationId xmlns:a16="http://schemas.microsoft.com/office/drawing/2014/main" id="{FD1F922A-6D70-C077-9D0A-4366D5601318}"/>
              </a:ext>
            </a:extLst>
          </p:cNvPr>
          <p:cNvSpPr txBox="1"/>
          <p:nvPr/>
        </p:nvSpPr>
        <p:spPr>
          <a:xfrm>
            <a:off x="224028" y="4244377"/>
            <a:ext cx="531174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00B0F0"/>
                </a:solidFill>
                <a:latin typeface="Montserrat Medium"/>
                <a:ea typeface="Montserrat Medium"/>
                <a:cs typeface="Montserrat Medium"/>
                <a:sym typeface="Montserrat Medium"/>
              </a:rPr>
              <a:t>Problem Statement :  Beyond Browsing: </a:t>
            </a:r>
            <a:r>
              <a:rPr lang="en-GB" sz="1600" dirty="0" err="1">
                <a:solidFill>
                  <a:srgbClr val="00B0F0"/>
                </a:solidFill>
                <a:latin typeface="Montserrat Medium"/>
                <a:ea typeface="Montserrat Medium"/>
                <a:cs typeface="Montserrat Medium"/>
                <a:sym typeface="Montserrat Medium"/>
              </a:rPr>
              <a:t>Unlcok</a:t>
            </a:r>
            <a:r>
              <a:rPr lang="en-GB" sz="1600" dirty="0">
                <a:solidFill>
                  <a:srgbClr val="00B0F0"/>
                </a:solidFill>
                <a:latin typeface="Montserrat Medium"/>
                <a:ea typeface="Montserrat Medium"/>
                <a:cs typeface="Montserrat Medium"/>
                <a:sym typeface="Montserrat Medium"/>
              </a:rPr>
              <a:t> Hyper Personalized Experiences with </a:t>
            </a:r>
            <a:r>
              <a:rPr lang="en-GB" sz="1600" dirty="0" err="1">
                <a:solidFill>
                  <a:srgbClr val="00B0F0"/>
                </a:solidFill>
                <a:latin typeface="Montserrat Medium"/>
                <a:ea typeface="Montserrat Medium"/>
                <a:cs typeface="Montserrat Medium"/>
                <a:sym typeface="Montserrat Medium"/>
              </a:rPr>
              <a:t>GenAI</a:t>
            </a:r>
            <a:endParaRPr dirty="0">
              <a:solidFill>
                <a:srgbClr val="00B0F0"/>
              </a:solidFill>
              <a:latin typeface="Montserrat Medium"/>
              <a:ea typeface="Montserrat Medium"/>
              <a:cs typeface="Montserrat Medium"/>
              <a:sym typeface="Montserrat Medium"/>
            </a:endParaRPr>
          </a:p>
        </p:txBody>
      </p:sp>
    </p:spTree>
    <p:extLst>
      <p:ext uri="{BB962C8B-B14F-4D97-AF65-F5344CB8AC3E}">
        <p14:creationId xmlns:p14="http://schemas.microsoft.com/office/powerpoint/2010/main" val="2599529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653F9F3-3FAA-5E57-08B2-57217C491AED}"/>
            </a:ext>
          </a:extLst>
        </p:cNvPr>
        <p:cNvGrpSpPr/>
        <p:nvPr/>
      </p:nvGrpSpPr>
      <p:grpSpPr>
        <a:xfrm>
          <a:off x="0" y="0"/>
          <a:ext cx="0" cy="0"/>
          <a:chOff x="0" y="0"/>
          <a:chExt cx="0" cy="0"/>
        </a:xfrm>
      </p:grpSpPr>
      <p:pic>
        <p:nvPicPr>
          <p:cNvPr id="110" name="Google Shape;110;p21">
            <a:extLst>
              <a:ext uri="{FF2B5EF4-FFF2-40B4-BE49-F238E27FC236}">
                <a16:creationId xmlns:a16="http://schemas.microsoft.com/office/drawing/2014/main" id="{7E6C10A9-BBF9-CEF8-B5AB-1295AA814C1A}"/>
              </a:ext>
            </a:extLst>
          </p:cNvPr>
          <p:cNvPicPr preferRelativeResize="0"/>
          <p:nvPr/>
        </p:nvPicPr>
        <p:blipFill rotWithShape="1">
          <a:blip r:embed="rId3">
            <a:alphaModFix/>
          </a:blip>
          <a:srcRect r="8572" b="87616"/>
          <a:stretch/>
        </p:blipFill>
        <p:spPr>
          <a:xfrm>
            <a:off x="0" y="0"/>
            <a:ext cx="9144000" cy="636926"/>
          </a:xfrm>
          <a:prstGeom prst="rect">
            <a:avLst/>
          </a:prstGeom>
          <a:noFill/>
          <a:ln>
            <a:noFill/>
          </a:ln>
        </p:spPr>
      </p:pic>
      <p:pic>
        <p:nvPicPr>
          <p:cNvPr id="111" name="Google Shape;111;p21">
            <a:extLst>
              <a:ext uri="{FF2B5EF4-FFF2-40B4-BE49-F238E27FC236}">
                <a16:creationId xmlns:a16="http://schemas.microsoft.com/office/drawing/2014/main" id="{1AD43D94-8A9E-5F2F-FF6A-5BD202876576}"/>
              </a:ext>
            </a:extLst>
          </p:cNvPr>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12" name="Google Shape;112;p21">
            <a:extLst>
              <a:ext uri="{FF2B5EF4-FFF2-40B4-BE49-F238E27FC236}">
                <a16:creationId xmlns:a16="http://schemas.microsoft.com/office/drawing/2014/main" id="{4263EAE3-AF06-E8B2-EDA7-46BCEFFD86DA}"/>
              </a:ext>
            </a:extLst>
          </p:cNvPr>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ontserrat"/>
                <a:ea typeface="Montserrat"/>
                <a:cs typeface="Montserrat"/>
                <a:sym typeface="Montserrat"/>
              </a:rPr>
              <a:t>Progress Update</a:t>
            </a:r>
            <a:endParaRPr dirty="0">
              <a:latin typeface="Montserrat"/>
              <a:ea typeface="Montserrat"/>
              <a:cs typeface="Montserrat"/>
              <a:sym typeface="Montserrat"/>
            </a:endParaRPr>
          </a:p>
        </p:txBody>
      </p:sp>
      <p:sp>
        <p:nvSpPr>
          <p:cNvPr id="3" name="TextBox 2">
            <a:extLst>
              <a:ext uri="{FF2B5EF4-FFF2-40B4-BE49-F238E27FC236}">
                <a16:creationId xmlns:a16="http://schemas.microsoft.com/office/drawing/2014/main" id="{FE632402-1BCA-92B3-8CE3-93890906E61B}"/>
              </a:ext>
            </a:extLst>
          </p:cNvPr>
          <p:cNvSpPr txBox="1"/>
          <p:nvPr/>
        </p:nvSpPr>
        <p:spPr>
          <a:xfrm>
            <a:off x="4439920" y="2649067"/>
            <a:ext cx="4572000" cy="2031325"/>
          </a:xfrm>
          <a:prstGeom prst="rect">
            <a:avLst/>
          </a:prstGeom>
          <a:noFill/>
        </p:spPr>
        <p:txBody>
          <a:bodyPr wrap="square">
            <a:spAutoFit/>
          </a:bodyPr>
          <a:lstStyle/>
          <a:p>
            <a:pPr marL="0" indent="0">
              <a:buNone/>
            </a:pPr>
            <a:r>
              <a:rPr lang="en-US" dirty="0"/>
              <a:t>Model Selection </a:t>
            </a:r>
          </a:p>
          <a:p>
            <a:pPr marL="0" indent="0">
              <a:buNone/>
            </a:pPr>
            <a:endParaRPr lang="en-US" dirty="0"/>
          </a:p>
          <a:p>
            <a:pPr marL="0" indent="0">
              <a:buNone/>
            </a:pPr>
            <a:r>
              <a:rPr lang="en-US" dirty="0"/>
              <a:t>Data collection </a:t>
            </a:r>
          </a:p>
          <a:p>
            <a:pPr marL="0" indent="0">
              <a:buNone/>
            </a:pPr>
            <a:endParaRPr lang="en-US" dirty="0"/>
          </a:p>
          <a:p>
            <a:pPr marL="0" indent="0">
              <a:buNone/>
            </a:pPr>
            <a:r>
              <a:rPr lang="en-US" dirty="0"/>
              <a:t>Data processing </a:t>
            </a:r>
          </a:p>
          <a:p>
            <a:pPr marL="0" indent="0">
              <a:buNone/>
            </a:pPr>
            <a:endParaRPr lang="en-US" dirty="0"/>
          </a:p>
          <a:p>
            <a:pPr marL="0" indent="0">
              <a:buNone/>
            </a:pPr>
            <a:r>
              <a:rPr lang="en-US" dirty="0"/>
              <a:t>Fine Tuning </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12ADD797-0EDE-C869-B19F-74E54AFF20B0}"/>
              </a:ext>
            </a:extLst>
          </p:cNvPr>
          <p:cNvPicPr>
            <a:picLocks noChangeAspect="1"/>
          </p:cNvPicPr>
          <p:nvPr/>
        </p:nvPicPr>
        <p:blipFill>
          <a:blip r:embed="rId5"/>
          <a:stretch>
            <a:fillRect/>
          </a:stretch>
        </p:blipFill>
        <p:spPr>
          <a:xfrm>
            <a:off x="554788" y="2759346"/>
            <a:ext cx="3081730" cy="1894628"/>
          </a:xfrm>
          <a:prstGeom prst="rect">
            <a:avLst/>
          </a:prstGeom>
        </p:spPr>
      </p:pic>
      <p:pic>
        <p:nvPicPr>
          <p:cNvPr id="11" name="Picture 10">
            <a:extLst>
              <a:ext uri="{FF2B5EF4-FFF2-40B4-BE49-F238E27FC236}">
                <a16:creationId xmlns:a16="http://schemas.microsoft.com/office/drawing/2014/main" id="{490FE76C-AF89-2B72-5140-82E8D8E5D026}"/>
              </a:ext>
            </a:extLst>
          </p:cNvPr>
          <p:cNvPicPr>
            <a:picLocks noChangeAspect="1"/>
          </p:cNvPicPr>
          <p:nvPr/>
        </p:nvPicPr>
        <p:blipFill>
          <a:blip r:embed="rId6"/>
          <a:stretch>
            <a:fillRect/>
          </a:stretch>
        </p:blipFill>
        <p:spPr>
          <a:xfrm>
            <a:off x="382367" y="1164096"/>
            <a:ext cx="6001173" cy="1178802"/>
          </a:xfrm>
          <a:prstGeom prst="rect">
            <a:avLst/>
          </a:prstGeom>
        </p:spPr>
      </p:pic>
    </p:spTree>
    <p:extLst>
      <p:ext uri="{BB962C8B-B14F-4D97-AF65-F5344CB8AC3E}">
        <p14:creationId xmlns:p14="http://schemas.microsoft.com/office/powerpoint/2010/main" val="109669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B7B671C-8D13-4328-D18E-7430B351D524}"/>
            </a:ext>
          </a:extLst>
        </p:cNvPr>
        <p:cNvGrpSpPr/>
        <p:nvPr/>
      </p:nvGrpSpPr>
      <p:grpSpPr>
        <a:xfrm>
          <a:off x="0" y="0"/>
          <a:ext cx="0" cy="0"/>
          <a:chOff x="0" y="0"/>
          <a:chExt cx="0" cy="0"/>
        </a:xfrm>
      </p:grpSpPr>
      <p:pic>
        <p:nvPicPr>
          <p:cNvPr id="110" name="Google Shape;110;p21">
            <a:extLst>
              <a:ext uri="{FF2B5EF4-FFF2-40B4-BE49-F238E27FC236}">
                <a16:creationId xmlns:a16="http://schemas.microsoft.com/office/drawing/2014/main" id="{8139F3CA-55D0-147A-D976-A07533693B5B}"/>
              </a:ext>
            </a:extLst>
          </p:cNvPr>
          <p:cNvPicPr preferRelativeResize="0"/>
          <p:nvPr/>
        </p:nvPicPr>
        <p:blipFill rotWithShape="1">
          <a:blip r:embed="rId3">
            <a:alphaModFix/>
          </a:blip>
          <a:srcRect r="8572" b="87616"/>
          <a:stretch/>
        </p:blipFill>
        <p:spPr>
          <a:xfrm>
            <a:off x="0" y="0"/>
            <a:ext cx="9144000" cy="636926"/>
          </a:xfrm>
          <a:prstGeom prst="rect">
            <a:avLst/>
          </a:prstGeom>
          <a:noFill/>
          <a:ln>
            <a:noFill/>
          </a:ln>
        </p:spPr>
      </p:pic>
      <p:pic>
        <p:nvPicPr>
          <p:cNvPr id="111" name="Google Shape;111;p21">
            <a:extLst>
              <a:ext uri="{FF2B5EF4-FFF2-40B4-BE49-F238E27FC236}">
                <a16:creationId xmlns:a16="http://schemas.microsoft.com/office/drawing/2014/main" id="{00ECB15A-7047-5B0F-9CB8-8863DEFD2C7B}"/>
              </a:ext>
            </a:extLst>
          </p:cNvPr>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12" name="Google Shape;112;p21">
            <a:extLst>
              <a:ext uri="{FF2B5EF4-FFF2-40B4-BE49-F238E27FC236}">
                <a16:creationId xmlns:a16="http://schemas.microsoft.com/office/drawing/2014/main" id="{8888A96E-FE42-32C3-4C9D-F0E3BD1D57D6}"/>
              </a:ext>
            </a:extLst>
          </p:cNvPr>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ontserrat"/>
                <a:ea typeface="Montserrat"/>
                <a:cs typeface="Montserrat"/>
                <a:sym typeface="Montserrat"/>
              </a:rPr>
              <a:t>Challenges Faced</a:t>
            </a:r>
            <a:endParaRPr dirty="0">
              <a:latin typeface="Montserrat"/>
              <a:ea typeface="Montserrat"/>
              <a:cs typeface="Montserrat"/>
              <a:sym typeface="Montserrat"/>
            </a:endParaRPr>
          </a:p>
        </p:txBody>
      </p:sp>
      <p:sp>
        <p:nvSpPr>
          <p:cNvPr id="3" name="TextBox 2">
            <a:extLst>
              <a:ext uri="{FF2B5EF4-FFF2-40B4-BE49-F238E27FC236}">
                <a16:creationId xmlns:a16="http://schemas.microsoft.com/office/drawing/2014/main" id="{70365362-1CED-8E47-660B-B9649E8AA47B}"/>
              </a:ext>
            </a:extLst>
          </p:cNvPr>
          <p:cNvSpPr txBox="1"/>
          <p:nvPr/>
        </p:nvSpPr>
        <p:spPr>
          <a:xfrm>
            <a:off x="1940559" y="1834085"/>
            <a:ext cx="5347547" cy="1169551"/>
          </a:xfrm>
          <a:prstGeom prst="rect">
            <a:avLst/>
          </a:prstGeom>
          <a:noFill/>
        </p:spPr>
        <p:txBody>
          <a:bodyPr wrap="square">
            <a:spAutoFit/>
          </a:bodyPr>
          <a:lstStyle/>
          <a:p>
            <a:pPr marL="0" indent="0">
              <a:buNone/>
            </a:pPr>
            <a:r>
              <a:rPr lang="en-US" dirty="0"/>
              <a:t>Quantization of the Model</a:t>
            </a:r>
          </a:p>
          <a:p>
            <a:pPr marL="0" indent="0">
              <a:buNone/>
            </a:pPr>
            <a:endParaRPr lang="en-US" dirty="0"/>
          </a:p>
          <a:p>
            <a:pPr marL="0" indent="0">
              <a:buNone/>
            </a:pPr>
            <a:r>
              <a:rPr lang="en-US" dirty="0"/>
              <a:t>Parameter efficient fine Tuning</a:t>
            </a:r>
          </a:p>
          <a:p>
            <a:pPr marL="0" indent="0">
              <a:buNone/>
            </a:pPr>
            <a:endParaRPr lang="en-US" dirty="0"/>
          </a:p>
          <a:p>
            <a:pPr marL="0" indent="0">
              <a:buNone/>
            </a:pPr>
            <a:r>
              <a:rPr lang="en-US" dirty="0"/>
              <a:t>Integrating with intel one </a:t>
            </a:r>
            <a:r>
              <a:rPr lang="en-US" dirty="0" err="1"/>
              <a:t>api</a:t>
            </a:r>
            <a:r>
              <a:rPr lang="en-US" dirty="0"/>
              <a:t> </a:t>
            </a:r>
          </a:p>
        </p:txBody>
      </p:sp>
    </p:spTree>
    <p:extLst>
      <p:ext uri="{BB962C8B-B14F-4D97-AF65-F5344CB8AC3E}">
        <p14:creationId xmlns:p14="http://schemas.microsoft.com/office/powerpoint/2010/main" val="25296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E385BCD-6C42-AF86-9826-3D2B2A7D7DCF}"/>
            </a:ext>
          </a:extLst>
        </p:cNvPr>
        <p:cNvGrpSpPr/>
        <p:nvPr/>
      </p:nvGrpSpPr>
      <p:grpSpPr>
        <a:xfrm>
          <a:off x="0" y="0"/>
          <a:ext cx="0" cy="0"/>
          <a:chOff x="0" y="0"/>
          <a:chExt cx="0" cy="0"/>
        </a:xfrm>
      </p:grpSpPr>
      <p:pic>
        <p:nvPicPr>
          <p:cNvPr id="110" name="Google Shape;110;p21">
            <a:extLst>
              <a:ext uri="{FF2B5EF4-FFF2-40B4-BE49-F238E27FC236}">
                <a16:creationId xmlns:a16="http://schemas.microsoft.com/office/drawing/2014/main" id="{C3962F6D-127F-F5D6-DF1C-F940AE9FB108}"/>
              </a:ext>
            </a:extLst>
          </p:cNvPr>
          <p:cNvPicPr preferRelativeResize="0"/>
          <p:nvPr/>
        </p:nvPicPr>
        <p:blipFill rotWithShape="1">
          <a:blip r:embed="rId3">
            <a:alphaModFix/>
          </a:blip>
          <a:srcRect r="8572" b="87616"/>
          <a:stretch/>
        </p:blipFill>
        <p:spPr>
          <a:xfrm>
            <a:off x="0" y="0"/>
            <a:ext cx="9144000" cy="636926"/>
          </a:xfrm>
          <a:prstGeom prst="rect">
            <a:avLst/>
          </a:prstGeom>
          <a:noFill/>
          <a:ln>
            <a:noFill/>
          </a:ln>
        </p:spPr>
      </p:pic>
      <p:pic>
        <p:nvPicPr>
          <p:cNvPr id="111" name="Google Shape;111;p21">
            <a:extLst>
              <a:ext uri="{FF2B5EF4-FFF2-40B4-BE49-F238E27FC236}">
                <a16:creationId xmlns:a16="http://schemas.microsoft.com/office/drawing/2014/main" id="{BE683296-1F2E-B950-CD95-014536B33C39}"/>
              </a:ext>
            </a:extLst>
          </p:cNvPr>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12" name="Google Shape;112;p21">
            <a:extLst>
              <a:ext uri="{FF2B5EF4-FFF2-40B4-BE49-F238E27FC236}">
                <a16:creationId xmlns:a16="http://schemas.microsoft.com/office/drawing/2014/main" id="{E0AA6CB8-0A82-8F0C-1E85-E1F2C147C677}"/>
              </a:ext>
            </a:extLst>
          </p:cNvPr>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ontserrat"/>
                <a:ea typeface="Montserrat"/>
                <a:cs typeface="Montserrat"/>
                <a:sym typeface="Montserrat"/>
              </a:rPr>
              <a:t>Progress To Be Made</a:t>
            </a:r>
            <a:endParaRPr dirty="0">
              <a:latin typeface="Montserrat"/>
              <a:ea typeface="Montserrat"/>
              <a:cs typeface="Montserrat"/>
              <a:sym typeface="Montserrat"/>
            </a:endParaRPr>
          </a:p>
        </p:txBody>
      </p:sp>
      <p:sp>
        <p:nvSpPr>
          <p:cNvPr id="3" name="TextBox 2">
            <a:extLst>
              <a:ext uri="{FF2B5EF4-FFF2-40B4-BE49-F238E27FC236}">
                <a16:creationId xmlns:a16="http://schemas.microsoft.com/office/drawing/2014/main" id="{14901A05-4F1E-F625-B0B8-4869C092968A}"/>
              </a:ext>
            </a:extLst>
          </p:cNvPr>
          <p:cNvSpPr txBox="1"/>
          <p:nvPr/>
        </p:nvSpPr>
        <p:spPr>
          <a:xfrm>
            <a:off x="2286000" y="1985705"/>
            <a:ext cx="4572000" cy="954107"/>
          </a:xfrm>
          <a:prstGeom prst="rect">
            <a:avLst/>
          </a:prstGeom>
          <a:noFill/>
        </p:spPr>
        <p:txBody>
          <a:bodyPr wrap="square">
            <a:spAutoFit/>
          </a:bodyPr>
          <a:lstStyle/>
          <a:p>
            <a:pPr marL="0" indent="0">
              <a:buNone/>
            </a:pPr>
            <a:r>
              <a:rPr lang="en-US" dirty="0"/>
              <a:t>Integrating with </a:t>
            </a:r>
            <a:r>
              <a:rPr lang="en-US" dirty="0" err="1"/>
              <a:t>langchain</a:t>
            </a:r>
            <a:r>
              <a:rPr lang="en-US" dirty="0"/>
              <a:t> </a:t>
            </a:r>
          </a:p>
          <a:p>
            <a:pPr marL="0" indent="0">
              <a:buNone/>
            </a:pPr>
            <a:endParaRPr lang="en-US" dirty="0"/>
          </a:p>
          <a:p>
            <a:pPr marL="0" indent="0">
              <a:buNone/>
            </a:pPr>
            <a:r>
              <a:rPr lang="en-US" dirty="0"/>
              <a:t>Optimization of the model with the help of intel one </a:t>
            </a:r>
            <a:r>
              <a:rPr lang="en-US" dirty="0" err="1"/>
              <a:t>api</a:t>
            </a:r>
            <a:r>
              <a:rPr lang="en-US" dirty="0"/>
              <a:t> and IDC</a:t>
            </a:r>
          </a:p>
        </p:txBody>
      </p:sp>
    </p:spTree>
    <p:extLst>
      <p:ext uri="{BB962C8B-B14F-4D97-AF65-F5344CB8AC3E}">
        <p14:creationId xmlns:p14="http://schemas.microsoft.com/office/powerpoint/2010/main" val="59883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298704" y="6480046"/>
              <a:ext cx="780288" cy="307848"/>
            </a:xfrm>
            <a:prstGeom prst="rect">
              <a:avLst/>
            </a:prstGeom>
          </p:spPr>
        </p:pic>
        <p:pic>
          <p:nvPicPr>
            <p:cNvPr id="5" name="object 5"/>
            <p:cNvPicPr/>
            <p:nvPr/>
          </p:nvPicPr>
          <p:blipFill>
            <a:blip r:embed="rId4" cstate="print"/>
            <a:stretch>
              <a:fillRect/>
            </a:stretch>
          </p:blipFill>
          <p:spPr>
            <a:xfrm>
              <a:off x="11205971" y="210311"/>
              <a:ext cx="794003" cy="835152"/>
            </a:xfrm>
            <a:prstGeom prst="rect">
              <a:avLst/>
            </a:prstGeom>
          </p:spPr>
        </p:pic>
      </p:grpSp>
      <p:sp>
        <p:nvSpPr>
          <p:cNvPr id="6" name="object 6"/>
          <p:cNvSpPr txBox="1">
            <a:spLocks noGrp="1"/>
          </p:cNvSpPr>
          <p:nvPr>
            <p:ph type="title"/>
          </p:nvPr>
        </p:nvSpPr>
        <p:spPr>
          <a:xfrm>
            <a:off x="1480946" y="2713291"/>
            <a:ext cx="4689158" cy="645690"/>
          </a:xfrm>
          <a:prstGeom prst="rect">
            <a:avLst/>
          </a:prstGeom>
        </p:spPr>
        <p:txBody>
          <a:bodyPr spcFirstLastPara="1" vert="horz" wrap="square" lIns="0" tIns="9525" rIns="0" bIns="0" rtlCol="0" anchor="t" anchorCtr="0">
            <a:spAutoFit/>
          </a:bodyPr>
          <a:lstStyle/>
          <a:p>
            <a:pPr marL="9525">
              <a:spcBef>
                <a:spcPts val="75"/>
              </a:spcBef>
            </a:pPr>
            <a:r>
              <a:rPr spc="86" dirty="0">
                <a:solidFill>
                  <a:srgbClr val="F1F1F1"/>
                </a:solidFill>
                <a:latin typeface="Tahoma"/>
                <a:cs typeface="Tahoma"/>
              </a:rPr>
              <a:t>Thank</a:t>
            </a:r>
            <a:r>
              <a:rPr spc="-315" dirty="0">
                <a:solidFill>
                  <a:srgbClr val="F1F1F1"/>
                </a:solidFill>
                <a:latin typeface="Tahoma"/>
                <a:cs typeface="Tahoma"/>
              </a:rPr>
              <a:t> </a:t>
            </a:r>
            <a:r>
              <a:rPr spc="101" dirty="0">
                <a:solidFill>
                  <a:srgbClr val="F1F1F1"/>
                </a:solidFill>
                <a:latin typeface="Tahoma"/>
                <a:cs typeface="Tahoma"/>
              </a:rPr>
              <a:t>you</a:t>
            </a:r>
            <a:r>
              <a:rPr spc="-296" dirty="0">
                <a:solidFill>
                  <a:srgbClr val="F1F1F1"/>
                </a:solidFill>
                <a:latin typeface="Tahoma"/>
                <a:cs typeface="Tahoma"/>
              </a:rPr>
              <a:t> </a:t>
            </a:r>
            <a:r>
              <a:rPr spc="135" dirty="0">
                <a:solidFill>
                  <a:srgbClr val="F1F1F1"/>
                </a:solidFill>
                <a:latin typeface="Tahoma"/>
                <a:cs typeface="Tahoma"/>
              </a:rPr>
              <a:t>so</a:t>
            </a:r>
            <a:r>
              <a:rPr spc="-307" dirty="0">
                <a:solidFill>
                  <a:srgbClr val="F1F1F1"/>
                </a:solidFill>
                <a:latin typeface="Tahoma"/>
                <a:cs typeface="Tahoma"/>
              </a:rPr>
              <a:t> </a:t>
            </a:r>
            <a:r>
              <a:rPr spc="34" dirty="0">
                <a:solidFill>
                  <a:srgbClr val="F1F1F1"/>
                </a:solidFill>
                <a:latin typeface="Tahoma"/>
                <a:cs typeface="Tahoma"/>
              </a:rPr>
              <a:t>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t="-1" r="8647" b="87258"/>
          <a:stretch/>
        </p:blipFill>
        <p:spPr>
          <a:xfrm>
            <a:off x="1" y="-1"/>
            <a:ext cx="9143999" cy="655375"/>
          </a:xfrm>
          <a:prstGeom prst="rect">
            <a:avLst/>
          </a:prstGeom>
          <a:noFill/>
          <a:ln>
            <a:noFill/>
          </a:ln>
        </p:spPr>
      </p:pic>
      <p:pic>
        <p:nvPicPr>
          <p:cNvPr id="62" name="Google Shape;62;p14"/>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63" name="Google Shape;63;p14"/>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Problem Statement</a:t>
            </a:r>
            <a:endParaRPr>
              <a:latin typeface="Montserrat"/>
              <a:ea typeface="Montserrat"/>
              <a:cs typeface="Montserrat"/>
              <a:sym typeface="Montserrat"/>
            </a:endParaRPr>
          </a:p>
        </p:txBody>
      </p:sp>
      <p:sp>
        <p:nvSpPr>
          <p:cNvPr id="3" name="TextBox 2">
            <a:extLst>
              <a:ext uri="{FF2B5EF4-FFF2-40B4-BE49-F238E27FC236}">
                <a16:creationId xmlns:a16="http://schemas.microsoft.com/office/drawing/2014/main" id="{4DA9E8D0-C710-EF8C-0D1A-0032FD1FA29F}"/>
              </a:ext>
            </a:extLst>
          </p:cNvPr>
          <p:cNvSpPr txBox="1"/>
          <p:nvPr/>
        </p:nvSpPr>
        <p:spPr>
          <a:xfrm>
            <a:off x="1385888" y="1675464"/>
            <a:ext cx="6543675" cy="1600438"/>
          </a:xfrm>
          <a:prstGeom prst="rect">
            <a:avLst/>
          </a:prstGeom>
          <a:noFill/>
        </p:spPr>
        <p:txBody>
          <a:bodyPr wrap="square">
            <a:spAutoFit/>
          </a:bodyPr>
          <a:lstStyle/>
          <a:p>
            <a:pPr marL="0" indent="0">
              <a:buNone/>
            </a:pPr>
            <a:endParaRPr lang="en-US" dirty="0"/>
          </a:p>
          <a:p>
            <a:pPr marL="0" indent="0">
              <a:buNone/>
            </a:pPr>
            <a:endParaRPr lang="en-US" dirty="0"/>
          </a:p>
          <a:p>
            <a:pPr marL="0" indent="0">
              <a:buNone/>
            </a:pPr>
            <a:r>
              <a:rPr lang="en-US" dirty="0"/>
              <a:t>The current shopping experience lacks an easy to use hyper personalized shopping experience. Products are usually recommended based on pervious purchases that failed to recognize the overall taste of the user.  To address this, there is a need to implement an innovative solution that analyzes individual user profiles, considering purchase history and social media trends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r="8572" b="87616"/>
          <a:stretch/>
        </p:blipFill>
        <p:spPr>
          <a:xfrm>
            <a:off x="0" y="0"/>
            <a:ext cx="9144000" cy="636926"/>
          </a:xfrm>
          <a:prstGeom prst="rect">
            <a:avLst/>
          </a:prstGeom>
          <a:noFill/>
          <a:ln>
            <a:noFill/>
          </a:ln>
        </p:spPr>
      </p:pic>
      <p:pic>
        <p:nvPicPr>
          <p:cNvPr id="69" name="Google Shape;69;p15"/>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0" name="Google Shape;70;p15"/>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Unique Idea Brief (Solution)</a:t>
            </a:r>
            <a:endParaRPr>
              <a:latin typeface="Montserrat"/>
              <a:ea typeface="Montserrat"/>
              <a:cs typeface="Montserrat"/>
              <a:sym typeface="Montserrat"/>
            </a:endParaRPr>
          </a:p>
        </p:txBody>
      </p:sp>
      <p:sp>
        <p:nvSpPr>
          <p:cNvPr id="3" name="TextBox 2">
            <a:extLst>
              <a:ext uri="{FF2B5EF4-FFF2-40B4-BE49-F238E27FC236}">
                <a16:creationId xmlns:a16="http://schemas.microsoft.com/office/drawing/2014/main" id="{375B7A8E-AB9B-39DA-5BFD-5D75C70E774A}"/>
              </a:ext>
            </a:extLst>
          </p:cNvPr>
          <p:cNvSpPr txBox="1"/>
          <p:nvPr/>
        </p:nvSpPr>
        <p:spPr>
          <a:xfrm>
            <a:off x="1587543" y="1878686"/>
            <a:ext cx="5849100" cy="1169551"/>
          </a:xfrm>
          <a:prstGeom prst="rect">
            <a:avLst/>
          </a:prstGeom>
          <a:noFill/>
        </p:spPr>
        <p:txBody>
          <a:bodyPr wrap="square">
            <a:spAutoFit/>
          </a:bodyPr>
          <a:lstStyle/>
          <a:p>
            <a:pPr marL="0" indent="0">
              <a:buNone/>
            </a:pPr>
            <a:r>
              <a:rPr lang="en-US" dirty="0"/>
              <a:t>Develop a Conversational Fashion Outfit Generator powered by </a:t>
            </a:r>
            <a:r>
              <a:rPr lang="en-US" dirty="0" err="1"/>
              <a:t>GenAI</a:t>
            </a:r>
            <a:r>
              <a:rPr lang="en-US" dirty="0"/>
              <a:t>. The objective is to build an interactive system that understands user preferences through natural language, offering personalized fashion recommendations. This ensures that the outfit recommendations align with the each users fashion taste.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r="8661" b="87616"/>
          <a:stretch/>
        </p:blipFill>
        <p:spPr>
          <a:xfrm>
            <a:off x="0" y="0"/>
            <a:ext cx="9143999" cy="636926"/>
          </a:xfrm>
          <a:prstGeom prst="rect">
            <a:avLst/>
          </a:prstGeom>
          <a:noFill/>
          <a:ln>
            <a:noFill/>
          </a:ln>
        </p:spPr>
      </p:pic>
      <p:pic>
        <p:nvPicPr>
          <p:cNvPr id="76" name="Google Shape;76;p1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7" name="Google Shape;77;p16"/>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Features Offered</a:t>
            </a:r>
            <a:endParaRPr>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E96E73A-D130-3479-0EAD-C411A558BA0B}"/>
              </a:ext>
            </a:extLst>
          </p:cNvPr>
          <p:cNvSpPr txBox="1"/>
          <p:nvPr/>
        </p:nvSpPr>
        <p:spPr>
          <a:xfrm>
            <a:off x="1457325" y="1500516"/>
            <a:ext cx="5322094" cy="2246769"/>
          </a:xfrm>
          <a:prstGeom prst="rect">
            <a:avLst/>
          </a:prstGeom>
          <a:noFill/>
        </p:spPr>
        <p:txBody>
          <a:bodyPr wrap="square">
            <a:spAutoFit/>
          </a:bodyPr>
          <a:lstStyle/>
          <a:p>
            <a:pPr marL="0" indent="0">
              <a:buNone/>
            </a:pPr>
            <a:r>
              <a:rPr lang="en-US" b="1" dirty="0"/>
              <a:t>Personalized Outfits </a:t>
            </a:r>
            <a:r>
              <a:rPr lang="en-US" dirty="0"/>
              <a:t>:</a:t>
            </a:r>
          </a:p>
          <a:p>
            <a:pPr marL="0" indent="0">
              <a:buNone/>
            </a:pPr>
            <a:r>
              <a:rPr lang="en-US" dirty="0"/>
              <a:t> The generator analyze a user's purchase history, and social media trends to tailor outfits. This ensure that the outfit recommendations align with the fashion taste.</a:t>
            </a:r>
          </a:p>
          <a:p>
            <a:pPr marL="0" indent="0">
              <a:buNone/>
            </a:pPr>
            <a:endParaRPr lang="en-US" b="1" dirty="0"/>
          </a:p>
          <a:p>
            <a:pPr marL="0" indent="0">
              <a:buNone/>
            </a:pPr>
            <a:r>
              <a:rPr lang="en-US" b="1" dirty="0"/>
              <a:t> Enhanced Experience :</a:t>
            </a:r>
          </a:p>
          <a:p>
            <a:pPr marL="0" indent="0">
              <a:buNone/>
            </a:pPr>
            <a:r>
              <a:rPr lang="en-US" dirty="0"/>
              <a:t> The generator helps in enhancing the overall shopping experience. When the users feel that their preferences and latest fashion trends has taken into account they are more likely to make confident decisions.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r="8572" b="87616"/>
          <a:stretch/>
        </p:blipFill>
        <p:spPr>
          <a:xfrm>
            <a:off x="0" y="0"/>
            <a:ext cx="9144000" cy="636926"/>
          </a:xfrm>
          <a:prstGeom prst="rect">
            <a:avLst/>
          </a:prstGeom>
          <a:noFill/>
          <a:ln>
            <a:noFill/>
          </a:ln>
        </p:spPr>
      </p:pic>
      <p:pic>
        <p:nvPicPr>
          <p:cNvPr id="83" name="Google Shape;83;p17"/>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84" name="Google Shape;84;p17"/>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Process flow</a:t>
            </a:r>
            <a:endParaRPr>
              <a:latin typeface="Montserrat"/>
              <a:ea typeface="Montserrat"/>
              <a:cs typeface="Montserrat"/>
              <a:sym typeface="Montserrat"/>
            </a:endParaRPr>
          </a:p>
        </p:txBody>
      </p:sp>
      <p:sp>
        <p:nvSpPr>
          <p:cNvPr id="3" name="TextBox 2">
            <a:extLst>
              <a:ext uri="{FF2B5EF4-FFF2-40B4-BE49-F238E27FC236}">
                <a16:creationId xmlns:a16="http://schemas.microsoft.com/office/drawing/2014/main" id="{80B86814-76EF-4604-09E3-920D52A8C21F}"/>
              </a:ext>
            </a:extLst>
          </p:cNvPr>
          <p:cNvSpPr txBox="1"/>
          <p:nvPr/>
        </p:nvSpPr>
        <p:spPr>
          <a:xfrm>
            <a:off x="1771650" y="1885221"/>
            <a:ext cx="5386388" cy="2031325"/>
          </a:xfrm>
          <a:prstGeom prst="rect">
            <a:avLst/>
          </a:prstGeom>
          <a:noFill/>
        </p:spPr>
        <p:txBody>
          <a:bodyPr wrap="square">
            <a:spAutoFit/>
          </a:bodyPr>
          <a:lstStyle/>
          <a:p>
            <a:r>
              <a:rPr lang="en-US" dirty="0"/>
              <a:t>The user asks the model for outfit options</a:t>
            </a:r>
          </a:p>
          <a:p>
            <a:endParaRPr lang="en-US" dirty="0"/>
          </a:p>
          <a:p>
            <a:r>
              <a:rPr lang="en-US" dirty="0"/>
              <a:t>User search, purchase history and details such as age, location, </a:t>
            </a:r>
            <a:r>
              <a:rPr lang="en-US" dirty="0" err="1"/>
              <a:t>etc</a:t>
            </a:r>
            <a:r>
              <a:rPr lang="en-US" dirty="0"/>
              <a:t> fed using </a:t>
            </a:r>
            <a:r>
              <a:rPr lang="en-US" dirty="0" err="1"/>
              <a:t>langchain</a:t>
            </a:r>
            <a:r>
              <a:rPr lang="en-US" dirty="0"/>
              <a:t> enhance outfit choices.</a:t>
            </a:r>
          </a:p>
          <a:p>
            <a:endParaRPr lang="en-US" dirty="0"/>
          </a:p>
          <a:p>
            <a:r>
              <a:rPr lang="en-US" dirty="0"/>
              <a:t>LLM is fine tuned on many varying user prompts using </a:t>
            </a:r>
            <a:r>
              <a:rPr lang="en-US" dirty="0" err="1"/>
              <a:t>qLoRA</a:t>
            </a:r>
            <a:r>
              <a:rPr lang="en-US" dirty="0"/>
              <a:t> weights</a:t>
            </a:r>
            <a:r>
              <a:rPr lang="en-US"/>
              <a:t>. </a:t>
            </a:r>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r="8750" b="87616"/>
          <a:stretch/>
        </p:blipFill>
        <p:spPr>
          <a:xfrm>
            <a:off x="0" y="0"/>
            <a:ext cx="9143999" cy="636926"/>
          </a:xfrm>
          <a:prstGeom prst="rect">
            <a:avLst/>
          </a:prstGeom>
          <a:noFill/>
          <a:ln>
            <a:noFill/>
          </a:ln>
        </p:spPr>
      </p:pic>
      <p:pic>
        <p:nvPicPr>
          <p:cNvPr id="90" name="Google Shape;90;p18"/>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91" name="Google Shape;91;p18"/>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Montserrat"/>
                <a:ea typeface="Montserrat"/>
                <a:cs typeface="Montserrat"/>
                <a:sym typeface="Montserrat"/>
              </a:rPr>
              <a:t>Architecture Diagram (Attached below for reference)</a:t>
            </a:r>
            <a:endParaRPr dirty="0">
              <a:latin typeface="Montserrat"/>
              <a:ea typeface="Montserrat"/>
              <a:cs typeface="Montserrat"/>
              <a:sym typeface="Montserrat"/>
            </a:endParaRPr>
          </a:p>
        </p:txBody>
      </p:sp>
      <p:grpSp>
        <p:nvGrpSpPr>
          <p:cNvPr id="7" name="Group 6">
            <a:extLst>
              <a:ext uri="{FF2B5EF4-FFF2-40B4-BE49-F238E27FC236}">
                <a16:creationId xmlns:a16="http://schemas.microsoft.com/office/drawing/2014/main" id="{15C525DB-69C4-D0B3-4D0D-1CA0337854EE}"/>
              </a:ext>
            </a:extLst>
          </p:cNvPr>
          <p:cNvGrpSpPr/>
          <p:nvPr/>
        </p:nvGrpSpPr>
        <p:grpSpPr>
          <a:xfrm>
            <a:off x="5414591" y="2449924"/>
            <a:ext cx="360" cy="360"/>
            <a:chOff x="5414591" y="2449924"/>
            <a:chExt cx="360" cy="36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0A8AE26-E860-9E08-6B04-E8B6D6433927}"/>
                    </a:ext>
                  </a:extLst>
                </p14:cNvPr>
                <p14:cNvContentPartPr/>
                <p14:nvPr/>
              </p14:nvContentPartPr>
              <p14:xfrm>
                <a:off x="5414591" y="2449924"/>
                <a:ext cx="360" cy="360"/>
              </p14:xfrm>
            </p:contentPart>
          </mc:Choice>
          <mc:Fallback xmlns="">
            <p:pic>
              <p:nvPicPr>
                <p:cNvPr id="5" name="Ink 4">
                  <a:extLst>
                    <a:ext uri="{FF2B5EF4-FFF2-40B4-BE49-F238E27FC236}">
                      <a16:creationId xmlns:a16="http://schemas.microsoft.com/office/drawing/2014/main" id="{10A8AE26-E860-9E08-6B04-E8B6D6433927}"/>
                    </a:ext>
                  </a:extLst>
                </p:cNvPr>
                <p:cNvPicPr/>
                <p:nvPr/>
              </p:nvPicPr>
              <p:blipFill>
                <a:blip r:embed="rId6"/>
                <a:stretch>
                  <a:fillRect/>
                </a:stretch>
              </p:blipFill>
              <p:spPr>
                <a:xfrm>
                  <a:off x="5405951" y="24412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9CFD32-012B-1D4F-28FF-D42824BB0345}"/>
                    </a:ext>
                  </a:extLst>
                </p14:cNvPr>
                <p14:cNvContentPartPr/>
                <p14:nvPr/>
              </p14:nvContentPartPr>
              <p14:xfrm>
                <a:off x="5414591" y="2449924"/>
                <a:ext cx="360" cy="360"/>
              </p14:xfrm>
            </p:contentPart>
          </mc:Choice>
          <mc:Fallback xmlns="">
            <p:pic>
              <p:nvPicPr>
                <p:cNvPr id="6" name="Ink 5">
                  <a:extLst>
                    <a:ext uri="{FF2B5EF4-FFF2-40B4-BE49-F238E27FC236}">
                      <a16:creationId xmlns:a16="http://schemas.microsoft.com/office/drawing/2014/main" id="{2F9CFD32-012B-1D4F-28FF-D42824BB0345}"/>
                    </a:ext>
                  </a:extLst>
                </p:cNvPr>
                <p:cNvPicPr/>
                <p:nvPr/>
              </p:nvPicPr>
              <p:blipFill>
                <a:blip r:embed="rId6"/>
                <a:stretch>
                  <a:fillRect/>
                </a:stretch>
              </p:blipFill>
              <p:spPr>
                <a:xfrm>
                  <a:off x="5405951" y="2441284"/>
                  <a:ext cx="18000" cy="18000"/>
                </a:xfrm>
                <a:prstGeom prst="rect">
                  <a:avLst/>
                </a:prstGeom>
              </p:spPr>
            </p:pic>
          </mc:Fallback>
        </mc:AlternateContent>
      </p:grpSp>
      <p:pic>
        <p:nvPicPr>
          <p:cNvPr id="9" name="Picture 8">
            <a:extLst>
              <a:ext uri="{FF2B5EF4-FFF2-40B4-BE49-F238E27FC236}">
                <a16:creationId xmlns:a16="http://schemas.microsoft.com/office/drawing/2014/main" id="{77735BA0-64B2-4DF8-0573-552E5EB62842}"/>
              </a:ext>
            </a:extLst>
          </p:cNvPr>
          <p:cNvPicPr>
            <a:picLocks noChangeAspect="1"/>
          </p:cNvPicPr>
          <p:nvPr/>
        </p:nvPicPr>
        <p:blipFill>
          <a:blip r:embed="rId8"/>
          <a:stretch>
            <a:fillRect/>
          </a:stretch>
        </p:blipFill>
        <p:spPr>
          <a:xfrm>
            <a:off x="1680322" y="1129061"/>
            <a:ext cx="6342109" cy="37062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9"/>
          <p:cNvPicPr preferRelativeResize="0"/>
          <p:nvPr/>
        </p:nvPicPr>
        <p:blipFill rotWithShape="1">
          <a:blip r:embed="rId3">
            <a:alphaModFix/>
          </a:blip>
          <a:srcRect t="-1428" r="8572" b="87616"/>
          <a:stretch/>
        </p:blipFill>
        <p:spPr>
          <a:xfrm>
            <a:off x="0" y="-73479"/>
            <a:ext cx="9144000" cy="710405"/>
          </a:xfrm>
          <a:prstGeom prst="rect">
            <a:avLst/>
          </a:prstGeom>
          <a:noFill/>
          <a:ln>
            <a:noFill/>
          </a:ln>
        </p:spPr>
      </p:pic>
      <p:pic>
        <p:nvPicPr>
          <p:cNvPr id="97" name="Google Shape;97;p1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98" name="Google Shape;98;p19"/>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Technologies used (Mark down oneAPI AI Analytics libraries used)</a:t>
            </a:r>
            <a:endParaRPr>
              <a:latin typeface="Montserrat"/>
              <a:ea typeface="Montserrat"/>
              <a:cs typeface="Montserrat"/>
              <a:sym typeface="Montserrat"/>
            </a:endParaRPr>
          </a:p>
        </p:txBody>
      </p:sp>
      <p:sp>
        <p:nvSpPr>
          <p:cNvPr id="3" name="TextBox 2">
            <a:extLst>
              <a:ext uri="{FF2B5EF4-FFF2-40B4-BE49-F238E27FC236}">
                <a16:creationId xmlns:a16="http://schemas.microsoft.com/office/drawing/2014/main" id="{BB34A1A4-FDF6-24B5-B306-AA5177A55A31}"/>
              </a:ext>
            </a:extLst>
          </p:cNvPr>
          <p:cNvSpPr txBox="1"/>
          <p:nvPr/>
        </p:nvSpPr>
        <p:spPr>
          <a:xfrm>
            <a:off x="2286000" y="1843534"/>
            <a:ext cx="4572000" cy="1384995"/>
          </a:xfrm>
          <a:prstGeom prst="rect">
            <a:avLst/>
          </a:prstGeom>
          <a:noFill/>
        </p:spPr>
        <p:txBody>
          <a:bodyPr wrap="square">
            <a:spAutoFit/>
          </a:bodyPr>
          <a:lstStyle/>
          <a:p>
            <a:pPr marL="0" indent="0">
              <a:buNone/>
            </a:pPr>
            <a:r>
              <a:rPr lang="en-US" dirty="0"/>
              <a:t> </a:t>
            </a:r>
          </a:p>
          <a:p>
            <a:pPr marL="457200" indent="-457200">
              <a:buFont typeface="+mj-lt"/>
              <a:buAutoNum type="arabicPeriod"/>
            </a:pPr>
            <a:r>
              <a:rPr lang="en-US" dirty="0"/>
              <a:t>Torch  </a:t>
            </a:r>
          </a:p>
          <a:p>
            <a:pPr marL="457200" indent="-457200">
              <a:buFont typeface="+mj-lt"/>
              <a:buAutoNum type="arabicPeriod"/>
            </a:pPr>
            <a:r>
              <a:rPr lang="en-US" dirty="0" err="1"/>
              <a:t>LangChain</a:t>
            </a:r>
            <a:r>
              <a:rPr lang="en-US" dirty="0"/>
              <a:t> </a:t>
            </a:r>
          </a:p>
          <a:p>
            <a:pPr marL="457200" indent="-457200">
              <a:buFont typeface="+mj-lt"/>
              <a:buAutoNum type="arabicPeriod"/>
            </a:pPr>
            <a:r>
              <a:rPr lang="en-US" dirty="0"/>
              <a:t>Transformers </a:t>
            </a:r>
          </a:p>
          <a:p>
            <a:pPr marL="457200" indent="-457200">
              <a:buFont typeface="+mj-lt"/>
              <a:buAutoNum type="arabicPeriod"/>
            </a:pPr>
            <a:r>
              <a:rPr lang="en-US" dirty="0"/>
              <a:t>Intel one-API</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r="8929" b="87616"/>
          <a:stretch/>
        </p:blipFill>
        <p:spPr>
          <a:xfrm>
            <a:off x="0" y="0"/>
            <a:ext cx="9144000" cy="636926"/>
          </a:xfrm>
          <a:prstGeom prst="rect">
            <a:avLst/>
          </a:prstGeom>
          <a:noFill/>
          <a:ln>
            <a:noFill/>
          </a:ln>
        </p:spPr>
      </p:pic>
      <p:pic>
        <p:nvPicPr>
          <p:cNvPr id="104" name="Google Shape;104;p20"/>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5" name="Google Shape;105;p20"/>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Intel</a:t>
            </a:r>
            <a:r>
              <a:rPr lang="en-GB">
                <a:solidFill>
                  <a:schemeClr val="dk1"/>
                </a:solidFill>
                <a:latin typeface="Montserrat"/>
                <a:ea typeface="Montserrat"/>
                <a:cs typeface="Montserrat"/>
                <a:sym typeface="Montserrat"/>
              </a:rPr>
              <a:t>®</a:t>
            </a:r>
            <a:r>
              <a:rPr lang="en-GB">
                <a:latin typeface="Montserrat"/>
                <a:ea typeface="Montserrat"/>
                <a:cs typeface="Montserrat"/>
                <a:sym typeface="Montserrat"/>
              </a:rPr>
              <a:t> Developer Cloud Account (Screenshot)</a:t>
            </a:r>
            <a:endParaRPr>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2E567A34-2ECA-5BC4-E0A5-9DB1A7B07300}"/>
              </a:ext>
            </a:extLst>
          </p:cNvPr>
          <p:cNvPicPr>
            <a:picLocks noChangeAspect="1"/>
          </p:cNvPicPr>
          <p:nvPr/>
        </p:nvPicPr>
        <p:blipFill>
          <a:blip r:embed="rId5"/>
          <a:stretch>
            <a:fillRect/>
          </a:stretch>
        </p:blipFill>
        <p:spPr>
          <a:xfrm>
            <a:off x="1107282" y="1128634"/>
            <a:ext cx="6700838" cy="3575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3">
            <a:alphaModFix/>
          </a:blip>
          <a:srcRect r="8572" b="87616"/>
          <a:stretch/>
        </p:blipFill>
        <p:spPr>
          <a:xfrm>
            <a:off x="0" y="0"/>
            <a:ext cx="9144000" cy="636926"/>
          </a:xfrm>
          <a:prstGeom prst="rect">
            <a:avLst/>
          </a:prstGeom>
          <a:noFill/>
          <a:ln>
            <a:noFill/>
          </a:ln>
        </p:spPr>
      </p:pic>
      <p:pic>
        <p:nvPicPr>
          <p:cNvPr id="111" name="Google Shape;111;p21"/>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12" name="Google Shape;112;p21"/>
          <p:cNvSpPr txBox="1"/>
          <p:nvPr/>
        </p:nvSpPr>
        <p:spPr>
          <a:xfrm>
            <a:off x="202575" y="655375"/>
            <a:ext cx="5849100" cy="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Montserrat"/>
                <a:ea typeface="Montserrat"/>
                <a:cs typeface="Montserrat"/>
                <a:sym typeface="Montserrat"/>
              </a:rPr>
              <a:t>Use case of Intel® Developer Cloud (IDC)</a:t>
            </a:r>
            <a:endParaRPr>
              <a:latin typeface="Montserrat"/>
              <a:ea typeface="Montserrat"/>
              <a:cs typeface="Montserrat"/>
              <a:sym typeface="Montserrat"/>
            </a:endParaRPr>
          </a:p>
        </p:txBody>
      </p:sp>
      <p:sp>
        <p:nvSpPr>
          <p:cNvPr id="3" name="TextBox 2">
            <a:extLst>
              <a:ext uri="{FF2B5EF4-FFF2-40B4-BE49-F238E27FC236}">
                <a16:creationId xmlns:a16="http://schemas.microsoft.com/office/drawing/2014/main" id="{B2B06213-9F28-2413-174B-510FBB53CBA4}"/>
              </a:ext>
            </a:extLst>
          </p:cNvPr>
          <p:cNvSpPr txBox="1"/>
          <p:nvPr/>
        </p:nvSpPr>
        <p:spPr>
          <a:xfrm>
            <a:off x="2286000" y="1771531"/>
            <a:ext cx="4572000" cy="1600438"/>
          </a:xfrm>
          <a:prstGeom prst="rect">
            <a:avLst/>
          </a:prstGeom>
          <a:noFill/>
        </p:spPr>
        <p:txBody>
          <a:bodyPr wrap="square">
            <a:spAutoFit/>
          </a:bodyPr>
          <a:lstStyle/>
          <a:p>
            <a:pPr marL="0" indent="0">
              <a:buNone/>
            </a:pPr>
            <a:r>
              <a:rPr lang="en-US" dirty="0"/>
              <a:t>The Intel Developer Cloud proves to be an excellent platform, offering access to powerful CPUs and high-speed internet, thereby facilitating a remarkably swift process. This challenges the misconception that LLM training necessitates GPU usage. The experimentation phase demonstrated that faster inferencing and training are achievable with different models on this platform.</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398</Words>
  <Application>Microsoft Office PowerPoint</Application>
  <PresentationFormat>On-screen Show (16:9)</PresentationFormat>
  <Paragraphs>50</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Montserrat Medium</vt:lpstr>
      <vt:lpstr>Calibri Light</vt:lpstr>
      <vt:lpstr>Tahoma</vt:lpstr>
      <vt:lpstr>docs-Roboto</vt:lpstr>
      <vt:lpstr>Montserrat</vt:lpstr>
      <vt:lpstr>Arial</vt:lpstr>
      <vt:lpstr>Simple Light</vt:lpstr>
      <vt:lpstr>Intel®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GenAI Hackathon</dc:title>
  <dc:creator>Enugula, PavankumarX</dc:creator>
  <cp:lastModifiedBy>Ishan Praveen</cp:lastModifiedBy>
  <cp:revision>3</cp:revision>
  <dcterms:modified xsi:type="dcterms:W3CDTF">2024-02-08T12:18:54Z</dcterms:modified>
</cp:coreProperties>
</file>