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Old Standard TT"/>
      <p:regular r:id="rId25"/>
      <p:bold r:id="rId26"/>
      <p: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ldStandardTT-bold.fntdata"/><Relationship Id="rId25" Type="http://schemas.openxmlformats.org/officeDocument/2006/relationships/font" Target="fonts/OldStandardTT-regular.fntdata"/><Relationship Id="rId27" Type="http://schemas.openxmlformats.org/officeDocument/2006/relationships/font" Target="fonts/OldStandardT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Relationship Id="rId4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jp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Relationship Id="rId4" Type="http://schemas.openxmlformats.org/officeDocument/2006/relationships/image" Target="../media/image13.jp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rounakbanik/inferential_stats_pycon" TargetMode="External"/><Relationship Id="rId4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Inferential Statistics with Python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Rounak Banik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825" y="317800"/>
            <a:ext cx="1487475" cy="11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60425" y="1140600"/>
            <a:ext cx="4735500" cy="168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Suicide by Gender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17" name="Shape 117"/>
          <p:cNvSpPr txBox="1"/>
          <p:nvPr/>
        </p:nvSpPr>
        <p:spPr>
          <a:xfrm>
            <a:off x="460425" y="2567325"/>
            <a:ext cx="47568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 India, are men as likely as women to commit suicide? 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2820" y="1140600"/>
            <a:ext cx="3001057" cy="16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255325" y="1119675"/>
            <a:ext cx="4735500" cy="168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NBA Player Heights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24" name="Shape 124"/>
          <p:cNvSpPr txBox="1"/>
          <p:nvPr/>
        </p:nvSpPr>
        <p:spPr>
          <a:xfrm>
            <a:off x="4307600" y="2567325"/>
            <a:ext cx="47568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What is the average height of NBA players?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75" y="681150"/>
            <a:ext cx="3620040" cy="22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60425" y="1140600"/>
            <a:ext cx="4735500" cy="168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Literacy Rates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31" name="Shape 131"/>
          <p:cNvSpPr txBox="1"/>
          <p:nvPr/>
        </p:nvSpPr>
        <p:spPr>
          <a:xfrm>
            <a:off x="460425" y="2567325"/>
            <a:ext cx="47568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How do the literacy rates in Delhi and Punjab compare</a:t>
            </a: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?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8175" y="551988"/>
            <a:ext cx="3308775" cy="28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150800" y="1130150"/>
            <a:ext cx="4735500" cy="168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Airbnb Destinations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38" name="Shape 138"/>
          <p:cNvSpPr txBox="1"/>
          <p:nvPr/>
        </p:nvSpPr>
        <p:spPr>
          <a:xfrm>
            <a:off x="4140150" y="2546400"/>
            <a:ext cx="47568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Do men and women prefer certain countries for Airbnb bookings</a:t>
            </a: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?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75" y="880050"/>
            <a:ext cx="3444675" cy="19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60425" y="1140600"/>
            <a:ext cx="5143200" cy="168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Racial Discrimination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45" name="Shape 145"/>
          <p:cNvSpPr txBox="1"/>
          <p:nvPr/>
        </p:nvSpPr>
        <p:spPr>
          <a:xfrm>
            <a:off x="460425" y="2567325"/>
            <a:ext cx="47568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Are blacks as likely to get an interview call as whites?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575" y="936900"/>
            <a:ext cx="28575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Ethics and Standards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Quality and Quantity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000" y="1367425"/>
            <a:ext cx="3514725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5375" y="1210625"/>
            <a:ext cx="2400300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31957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Sampling Bias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441125" y="1683875"/>
            <a:ext cx="47484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Deterministic bias​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Small number of observations​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Selection bias​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Confirmation bias​</a:t>
            </a:r>
          </a:p>
          <a:p>
            <a:pPr indent="-342900" lvl="0" marL="457200" rtl="0">
              <a:spcBef>
                <a:spcPts val="0"/>
              </a:spcBef>
              <a:buSzPts val="1800"/>
              <a:buAutoNum type="arabicPeriod"/>
            </a:pPr>
            <a:r>
              <a:rPr lang="en"/>
              <a:t>Inaccuracy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3937701" cy="328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Statistical and Practical Significance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75" y="1438250"/>
            <a:ext cx="4327050" cy="29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3700" y="1640238"/>
            <a:ext cx="2028825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1883375" y="852013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Further Reading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288" y="1545150"/>
            <a:ext cx="2409341" cy="269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9417" y="1545150"/>
            <a:ext cx="2666836" cy="285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1042" y="1545150"/>
            <a:ext cx="2227671" cy="28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70925" y="245975"/>
            <a:ext cx="8046900" cy="112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  <a:hlinkClick r:id="rId3"/>
              </a:rPr>
              <a:t>github.com/rounakbanik/inferential_stats_pycon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401" y="1368875"/>
            <a:ext cx="8497199" cy="33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End</a:t>
            </a:r>
          </a:p>
        </p:txBody>
      </p:sp>
      <p:sp>
        <p:nvSpPr>
          <p:cNvPr id="188" name="Shape 188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Descriptive Statistics Primer</a:t>
            </a:r>
            <a:br>
              <a:rPr lang="en"/>
            </a:br>
            <a:r>
              <a:rPr lang="en" sz="1400"/>
              <a:t>Central Tendencies, Measures of Spread, Binomial and Normal Distributions, Normalcy Test, Z-Scores and p-values.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Sampling</a:t>
            </a:r>
            <a:br>
              <a:rPr lang="en"/>
            </a:br>
            <a:r>
              <a:rPr lang="en" sz="1400"/>
              <a:t>Estimation of Population Proportion and Mean, The Central Limit Theorem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Hypothesis Testing and Statistical Tests</a:t>
            </a:r>
            <a:br>
              <a:rPr lang="en"/>
            </a:br>
            <a:r>
              <a:rPr lang="en" sz="1400"/>
              <a:t>Null and Alternate Hypotheses, One and Two Sample Significance Tests, Chi-Squared Significance Tests</a:t>
            </a:r>
          </a:p>
          <a:p>
            <a:pPr indent="-342900" lvl="0" marL="457200" rtl="0">
              <a:spcBef>
                <a:spcPts val="0"/>
              </a:spcBef>
              <a:buSzPts val="1800"/>
              <a:buAutoNum type="arabicPeriod"/>
            </a:pPr>
            <a:r>
              <a:rPr lang="en"/>
              <a:t>Ethics and Standards in Inferential Statistics</a:t>
            </a:r>
            <a:br>
              <a:rPr lang="en"/>
            </a:br>
            <a:r>
              <a:rPr lang="en" sz="1400"/>
              <a:t>Sampling Bias, Statistical v/s Practical Significance, Misusing p-values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Sampling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263" y="1138238"/>
            <a:ext cx="40481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631675" y="1810350"/>
            <a:ext cx="42414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Credit Card Frauds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00" y="1441050"/>
            <a:ext cx="3479076" cy="22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66325" y="1675250"/>
            <a:ext cx="42414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Olympian Weights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250" y="1386000"/>
            <a:ext cx="3151950" cy="21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Hypothesis Testing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000" y="914400"/>
            <a:ext cx="220027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Terminology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4643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Null and Alternate Hypotheses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Significance Level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Statistical Test</a:t>
            </a:r>
          </a:p>
          <a:p>
            <a:pPr indent="-342900" lvl="0" marL="457200">
              <a:spcBef>
                <a:spcPts val="0"/>
              </a:spcBef>
              <a:buSzPts val="1800"/>
              <a:buAutoNum type="arabicPeriod"/>
            </a:pPr>
            <a:r>
              <a:rPr lang="en"/>
              <a:t>P-Values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546" y="1082363"/>
            <a:ext cx="3953776" cy="29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298650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488100" y="1228600"/>
            <a:ext cx="53442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Formulate the Null and the Alternate Hypothesis.​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Decide on the Statistical Test to use.​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the p-value​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Compare p-value to the significance level, alpha. Reject/Accept Null Hypothesis based on the comparison.</a:t>
            </a:r>
          </a:p>
          <a:p>
            <a:pPr indent="-342900" lvl="0" marL="457200" rtl="0">
              <a:spcBef>
                <a:spcPts val="0"/>
              </a:spcBef>
              <a:buSzPts val="1800"/>
              <a:buAutoNum type="arabicPeriod"/>
            </a:pPr>
            <a:r>
              <a:rPr lang="en"/>
              <a:t>Summarize the result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9433"/>
            <a:ext cx="3183300" cy="2244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