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1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unakbanik/inferential_stats_pycon" TargetMode="External"/><Relationship Id="rId4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Relationship Id="rId4" Type="http://schemas.openxmlformats.org/officeDocument/2006/relationships/image" Target="../media/image15.jp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Inferential Statistics with Python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Rounak Banik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25" y="317800"/>
            <a:ext cx="1487475" cy="1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8650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488100" y="1228600"/>
            <a:ext cx="53442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Formulate the Null and the Alternate Hypothesis.​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Decide on the Statistical Test to use.​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p-value​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p-value to the significance level, alpha. Reject/Accept Null Hypothesis based on the comparison.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Summarize the result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433"/>
            <a:ext cx="3183300" cy="224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0425" y="1140600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Suicide by Gender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7" name="Shape 127"/>
          <p:cNvSpPr txBox="1"/>
          <p:nvPr/>
        </p:nvSpPr>
        <p:spPr>
          <a:xfrm>
            <a:off x="460425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India, are men as likely as women to commit suicide? 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820" y="1140600"/>
            <a:ext cx="3001057" cy="16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255325" y="1119675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NBA Player Heights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4" name="Shape 134"/>
          <p:cNvSpPr txBox="1"/>
          <p:nvPr/>
        </p:nvSpPr>
        <p:spPr>
          <a:xfrm>
            <a:off x="4307600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the average height of NBA players?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75" y="681150"/>
            <a:ext cx="3620040" cy="22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0425" y="1140600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Literacy Rates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1" name="Shape 141"/>
          <p:cNvSpPr txBox="1"/>
          <p:nvPr/>
        </p:nvSpPr>
        <p:spPr>
          <a:xfrm>
            <a:off x="460425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do the literacy rates in Delhi and Punjab compare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75" y="551988"/>
            <a:ext cx="3308775" cy="28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150800" y="1130150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 Destinations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8" name="Shape 148"/>
          <p:cNvSpPr txBox="1"/>
          <p:nvPr/>
        </p:nvSpPr>
        <p:spPr>
          <a:xfrm>
            <a:off x="4140150" y="2546400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 men and women prefer certain countries for Airbnb bookings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5" y="880050"/>
            <a:ext cx="3444675" cy="19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0425" y="1140600"/>
            <a:ext cx="51432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Racial Discrimination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5" name="Shape 155"/>
          <p:cNvSpPr txBox="1"/>
          <p:nvPr/>
        </p:nvSpPr>
        <p:spPr>
          <a:xfrm>
            <a:off x="460425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Are blacks as likely to get an interview call as whites?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75" y="936900"/>
            <a:ext cx="2857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Ethics and Standards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and Quantity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00" y="1367425"/>
            <a:ext cx="351472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375" y="1210625"/>
            <a:ext cx="24003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957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Sampling Bias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441125" y="1683875"/>
            <a:ext cx="47484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Deterministic bias​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 number of observations​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Selection bias​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Confirmation bias​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Inaccuracy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3937701" cy="32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and Practical Significance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75" y="1438250"/>
            <a:ext cx="4327050" cy="29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700" y="1640238"/>
            <a:ext cx="20288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883375" y="8520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70925" y="245975"/>
            <a:ext cx="8046900" cy="112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hlinkClick r:id="rId3"/>
              </a:rPr>
              <a:t>github.com/rounakbanik/inferential_stats_pycon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1" y="1368875"/>
            <a:ext cx="8497199" cy="33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Reading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88" y="1545150"/>
            <a:ext cx="2409341" cy="26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417" y="1545150"/>
            <a:ext cx="2666836" cy="28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042" y="1545150"/>
            <a:ext cx="2227671" cy="2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Rounak Banik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E-Mail: rounakbanik@gmail.com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Descriptive Statistics Primer</a:t>
            </a:r>
            <a:br>
              <a:rPr lang="en"/>
            </a:br>
            <a:r>
              <a:rPr lang="en" sz="1400"/>
              <a:t>Central Tendencies, Measures of Spread, Binomial and Normal Distributions, Normalcy Test, Z-Scores and p-values.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Sampling</a:t>
            </a:r>
            <a:br>
              <a:rPr lang="en"/>
            </a:br>
            <a:r>
              <a:rPr lang="en" sz="1400"/>
              <a:t>Estimation of Population Proportion and Mean, The Central Limit Theorem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Hypothesis Testing and Statistical Tests</a:t>
            </a:r>
            <a:br>
              <a:rPr lang="en"/>
            </a:br>
            <a:r>
              <a:rPr lang="en" sz="1400"/>
              <a:t>Null and Alternate Hypotheses, One and Two Sample Significance Tests, Chi-Squared Significance Tests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Ethics and Standards in Inferential Statistics</a:t>
            </a:r>
            <a:br>
              <a:rPr lang="en"/>
            </a:br>
            <a:r>
              <a:rPr lang="en" sz="1400"/>
              <a:t>Sampling Bias, Statistical v/s Practical Significance, Misusing p-values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00" y="1210625"/>
            <a:ext cx="7569600" cy="30973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705825" y="1272125"/>
            <a:ext cx="2639400" cy="1034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888000" y="2316275"/>
            <a:ext cx="2407500" cy="1034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Sampling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263" y="1138238"/>
            <a:ext cx="40481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273325" y="1551775"/>
            <a:ext cx="42414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 Card Frauds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00" y="1370575"/>
            <a:ext cx="3479076" cy="22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273325" y="3241700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fraction of credit card transactions are fraudulent?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56250" y="1443725"/>
            <a:ext cx="42414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Olympian Weights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50" y="1386000"/>
            <a:ext cx="3151950" cy="21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60425" y="29665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the average weight of an Olympian athlete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000" y="914400"/>
            <a:ext cx="22002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4643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Null and Alternate Hypotheses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Significance Level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Statistical Test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P-Values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46" y="1082363"/>
            <a:ext cx="3953776" cy="29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