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4"/>
  </p:notesMasterIdLst>
  <p:sldIdLst>
    <p:sldId id="256" r:id="rId2"/>
    <p:sldId id="714" r:id="rId3"/>
    <p:sldId id="715" r:id="rId4"/>
    <p:sldId id="716" r:id="rId5"/>
    <p:sldId id="719" r:id="rId6"/>
    <p:sldId id="720" r:id="rId7"/>
    <p:sldId id="717" r:id="rId8"/>
    <p:sldId id="722" r:id="rId9"/>
    <p:sldId id="721" r:id="rId10"/>
    <p:sldId id="718" r:id="rId11"/>
    <p:sldId id="67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7" d="100"/>
          <a:sy n="77" d="100"/>
        </p:scale>
        <p:origin x="802" y="43"/>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255BC-446D-4F4F-B52B-817178039A96}" type="doc">
      <dgm:prSet loTypeId="urn:microsoft.com/office/officeart/2018/2/layout/IconVerticalSolidList" loCatId="icon" qsTypeId="urn:microsoft.com/office/officeart/2005/8/quickstyle/simple2" qsCatId="simple" csTypeId="urn:microsoft.com/office/officeart/2005/8/colors/accent3_2" csCatId="accent3" phldr="1"/>
      <dgm:spPr/>
      <dgm:t>
        <a:bodyPr/>
        <a:lstStyle/>
        <a:p>
          <a:endParaRPr lang="en-US"/>
        </a:p>
      </dgm:t>
    </dgm:pt>
    <dgm:pt modelId="{D0281FE1-270B-4B51-9271-9DEB49C67301}">
      <dgm:prSet/>
      <dgm:spPr/>
      <dgm:t>
        <a:bodyPr/>
        <a:lstStyle/>
        <a:p>
          <a:pPr>
            <a:lnSpc>
              <a:spcPct val="100000"/>
            </a:lnSpc>
          </a:pPr>
          <a:r>
            <a:rPr lang="en-US" b="1"/>
            <a:t>Enhanced Customer Segmentation: </a:t>
          </a:r>
          <a:r>
            <a:rPr lang="en-US"/>
            <a:t>Identify and categorize customers based on purchasing behavior, allowing for targeted marketing strategies.</a:t>
          </a:r>
        </a:p>
      </dgm:t>
    </dgm:pt>
    <dgm:pt modelId="{55D1C083-8DFA-41E7-8EE0-288788C009B9}" type="parTrans" cxnId="{E4938F93-05FF-409E-9A54-86ABC79783CF}">
      <dgm:prSet/>
      <dgm:spPr/>
      <dgm:t>
        <a:bodyPr/>
        <a:lstStyle/>
        <a:p>
          <a:endParaRPr lang="en-US"/>
        </a:p>
      </dgm:t>
    </dgm:pt>
    <dgm:pt modelId="{226B1CCF-1E8F-44F0-BBC9-5A5F1DC4CE7E}" type="sibTrans" cxnId="{E4938F93-05FF-409E-9A54-86ABC79783CF}">
      <dgm:prSet phldrT="1" phldr="0"/>
      <dgm:spPr/>
      <dgm:t>
        <a:bodyPr/>
        <a:lstStyle/>
        <a:p>
          <a:endParaRPr lang="en-US"/>
        </a:p>
      </dgm:t>
    </dgm:pt>
    <dgm:pt modelId="{D3948119-01AC-46BD-97FC-B56D5BD91BC4}">
      <dgm:prSet/>
      <dgm:spPr/>
      <dgm:t>
        <a:bodyPr/>
        <a:lstStyle/>
        <a:p>
          <a:pPr>
            <a:lnSpc>
              <a:spcPct val="100000"/>
            </a:lnSpc>
          </a:pPr>
          <a:r>
            <a:rPr lang="en-US" b="1"/>
            <a:t>Cost Efficiency: </a:t>
          </a:r>
          <a:r>
            <a:rPr lang="en-US"/>
            <a:t>Focus marketing efforts on high-value customer segments, optimizing resource allocation.</a:t>
          </a:r>
        </a:p>
      </dgm:t>
    </dgm:pt>
    <dgm:pt modelId="{19BDFCA9-8FAB-4830-89FB-A19E5E4CB5D4}" type="parTrans" cxnId="{4D27EF77-2C97-4558-B655-963C97552F9D}">
      <dgm:prSet/>
      <dgm:spPr/>
      <dgm:t>
        <a:bodyPr/>
        <a:lstStyle/>
        <a:p>
          <a:endParaRPr lang="en-US"/>
        </a:p>
      </dgm:t>
    </dgm:pt>
    <dgm:pt modelId="{E4AF3B4C-505A-440F-8BEA-159E7E2F83CB}" type="sibTrans" cxnId="{4D27EF77-2C97-4558-B655-963C97552F9D}">
      <dgm:prSet phldrT="2" phldr="0"/>
      <dgm:spPr/>
      <dgm:t>
        <a:bodyPr/>
        <a:lstStyle/>
        <a:p>
          <a:endParaRPr lang="en-US"/>
        </a:p>
      </dgm:t>
    </dgm:pt>
    <dgm:pt modelId="{CE7C93D1-6DE8-4DB3-B5DC-785527FCA9A3}">
      <dgm:prSet/>
      <dgm:spPr/>
      <dgm:t>
        <a:bodyPr/>
        <a:lstStyle/>
        <a:p>
          <a:pPr>
            <a:lnSpc>
              <a:spcPct val="100000"/>
            </a:lnSpc>
          </a:pPr>
          <a:r>
            <a:rPr lang="en-US" b="1"/>
            <a:t>Improved Customer Satisfaction: </a:t>
          </a:r>
          <a:r>
            <a:rPr lang="en-US"/>
            <a:t>Tailor offers and communication to specific customer needs, enhancing overall satisfaction.</a:t>
          </a:r>
        </a:p>
      </dgm:t>
    </dgm:pt>
    <dgm:pt modelId="{DB1A11B1-B7FD-4EDB-9DD1-4E29CA2AD1BA}" type="parTrans" cxnId="{91429A57-08CB-44FD-B342-7BD5761B09CC}">
      <dgm:prSet/>
      <dgm:spPr/>
      <dgm:t>
        <a:bodyPr/>
        <a:lstStyle/>
        <a:p>
          <a:endParaRPr lang="en-US"/>
        </a:p>
      </dgm:t>
    </dgm:pt>
    <dgm:pt modelId="{F17093EA-66F2-4EC2-902E-F7C90477EF31}" type="sibTrans" cxnId="{91429A57-08CB-44FD-B342-7BD5761B09CC}">
      <dgm:prSet phldrT="3" phldr="0"/>
      <dgm:spPr/>
      <dgm:t>
        <a:bodyPr/>
        <a:lstStyle/>
        <a:p>
          <a:endParaRPr lang="en-US"/>
        </a:p>
      </dgm:t>
    </dgm:pt>
    <dgm:pt modelId="{89710BB0-2629-4EE1-AA7C-ABBFA0189ADE}" type="pres">
      <dgm:prSet presAssocID="{0B9255BC-446D-4F4F-B52B-817178039A96}" presName="root" presStyleCnt="0">
        <dgm:presLayoutVars>
          <dgm:dir/>
          <dgm:resizeHandles val="exact"/>
        </dgm:presLayoutVars>
      </dgm:prSet>
      <dgm:spPr/>
    </dgm:pt>
    <dgm:pt modelId="{1BB97754-2383-4E75-9874-985433ACA5C0}" type="pres">
      <dgm:prSet presAssocID="{D0281FE1-270B-4B51-9271-9DEB49C67301}" presName="compNode" presStyleCnt="0"/>
      <dgm:spPr/>
    </dgm:pt>
    <dgm:pt modelId="{B2C37313-749B-4678-893E-BEBC03DA6624}" type="pres">
      <dgm:prSet presAssocID="{D0281FE1-270B-4B51-9271-9DEB49C67301}" presName="bgRect" presStyleLbl="bgShp" presStyleIdx="0" presStyleCnt="3"/>
      <dgm:spPr/>
    </dgm:pt>
    <dgm:pt modelId="{8A8435EF-387C-44DA-B3BD-78C7A361D238}" type="pres">
      <dgm:prSet presAssocID="{D0281FE1-270B-4B51-9271-9DEB49C673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8F24011C-4B71-4063-99CC-0C5CC9D101D5}" type="pres">
      <dgm:prSet presAssocID="{D0281FE1-270B-4B51-9271-9DEB49C67301}" presName="spaceRect" presStyleCnt="0"/>
      <dgm:spPr/>
    </dgm:pt>
    <dgm:pt modelId="{E016A49C-D32B-41E6-A7BD-2B49E638525B}" type="pres">
      <dgm:prSet presAssocID="{D0281FE1-270B-4B51-9271-9DEB49C67301}" presName="parTx" presStyleLbl="revTx" presStyleIdx="0" presStyleCnt="3">
        <dgm:presLayoutVars>
          <dgm:chMax val="0"/>
          <dgm:chPref val="0"/>
        </dgm:presLayoutVars>
      </dgm:prSet>
      <dgm:spPr/>
    </dgm:pt>
    <dgm:pt modelId="{74E3EE1F-B2D4-4DC6-90A2-4D3E9C5E12A6}" type="pres">
      <dgm:prSet presAssocID="{226B1CCF-1E8F-44F0-BBC9-5A5F1DC4CE7E}" presName="sibTrans" presStyleCnt="0"/>
      <dgm:spPr/>
    </dgm:pt>
    <dgm:pt modelId="{12D914A7-D803-4925-AED9-B019076163F1}" type="pres">
      <dgm:prSet presAssocID="{D3948119-01AC-46BD-97FC-B56D5BD91BC4}" presName="compNode" presStyleCnt="0"/>
      <dgm:spPr/>
    </dgm:pt>
    <dgm:pt modelId="{396A2DD7-08E9-4E84-B3F9-9E7DBB9FC89D}" type="pres">
      <dgm:prSet presAssocID="{D3948119-01AC-46BD-97FC-B56D5BD91BC4}" presName="bgRect" presStyleLbl="bgShp" presStyleIdx="1" presStyleCnt="3"/>
      <dgm:spPr/>
    </dgm:pt>
    <dgm:pt modelId="{E9DD416E-068F-4B5C-A087-27CA3F3CF55F}" type="pres">
      <dgm:prSet presAssocID="{D3948119-01AC-46BD-97FC-B56D5BD91B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1822ED9-6B3C-4921-8EB5-F3AEB48C5250}" type="pres">
      <dgm:prSet presAssocID="{D3948119-01AC-46BD-97FC-B56D5BD91BC4}" presName="spaceRect" presStyleCnt="0"/>
      <dgm:spPr/>
    </dgm:pt>
    <dgm:pt modelId="{E5979421-36AE-435C-BFF4-99B14DAD5A92}" type="pres">
      <dgm:prSet presAssocID="{D3948119-01AC-46BD-97FC-B56D5BD91BC4}" presName="parTx" presStyleLbl="revTx" presStyleIdx="1" presStyleCnt="3">
        <dgm:presLayoutVars>
          <dgm:chMax val="0"/>
          <dgm:chPref val="0"/>
        </dgm:presLayoutVars>
      </dgm:prSet>
      <dgm:spPr/>
    </dgm:pt>
    <dgm:pt modelId="{61CE565E-3668-4E95-B8B9-9AD6B1370303}" type="pres">
      <dgm:prSet presAssocID="{E4AF3B4C-505A-440F-8BEA-159E7E2F83CB}" presName="sibTrans" presStyleCnt="0"/>
      <dgm:spPr/>
    </dgm:pt>
    <dgm:pt modelId="{EB5CABF0-A743-42FC-BDED-9C62401D5510}" type="pres">
      <dgm:prSet presAssocID="{CE7C93D1-6DE8-4DB3-B5DC-785527FCA9A3}" presName="compNode" presStyleCnt="0"/>
      <dgm:spPr/>
    </dgm:pt>
    <dgm:pt modelId="{FD039C3F-D0FB-4DB1-AC17-B4ABBDBCA9BA}" type="pres">
      <dgm:prSet presAssocID="{CE7C93D1-6DE8-4DB3-B5DC-785527FCA9A3}" presName="bgRect" presStyleLbl="bgShp" presStyleIdx="2" presStyleCnt="3"/>
      <dgm:spPr/>
    </dgm:pt>
    <dgm:pt modelId="{0F743BDE-9E4F-48B2-A659-A5D9DBA6B886}" type="pres">
      <dgm:prSet presAssocID="{CE7C93D1-6DE8-4DB3-B5DC-785527FCA9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5477E50C-E36A-4EC5-9CED-AB80CDF2C0F8}" type="pres">
      <dgm:prSet presAssocID="{CE7C93D1-6DE8-4DB3-B5DC-785527FCA9A3}" presName="spaceRect" presStyleCnt="0"/>
      <dgm:spPr/>
    </dgm:pt>
    <dgm:pt modelId="{7A329AD3-035C-4473-A99D-BB492791692B}" type="pres">
      <dgm:prSet presAssocID="{CE7C93D1-6DE8-4DB3-B5DC-785527FCA9A3}" presName="parTx" presStyleLbl="revTx" presStyleIdx="2" presStyleCnt="3">
        <dgm:presLayoutVars>
          <dgm:chMax val="0"/>
          <dgm:chPref val="0"/>
        </dgm:presLayoutVars>
      </dgm:prSet>
      <dgm:spPr/>
    </dgm:pt>
  </dgm:ptLst>
  <dgm:cxnLst>
    <dgm:cxn modelId="{03867A6D-D8FF-4B7C-B04A-9485BC9A183F}" type="presOf" srcId="{CE7C93D1-6DE8-4DB3-B5DC-785527FCA9A3}" destId="{7A329AD3-035C-4473-A99D-BB492791692B}" srcOrd="0" destOrd="0" presId="urn:microsoft.com/office/officeart/2018/2/layout/IconVerticalSolidList"/>
    <dgm:cxn modelId="{91429A57-08CB-44FD-B342-7BD5761B09CC}" srcId="{0B9255BC-446D-4F4F-B52B-817178039A96}" destId="{CE7C93D1-6DE8-4DB3-B5DC-785527FCA9A3}" srcOrd="2" destOrd="0" parTransId="{DB1A11B1-B7FD-4EDB-9DD1-4E29CA2AD1BA}" sibTransId="{F17093EA-66F2-4EC2-902E-F7C90477EF31}"/>
    <dgm:cxn modelId="{4D27EF77-2C97-4558-B655-963C97552F9D}" srcId="{0B9255BC-446D-4F4F-B52B-817178039A96}" destId="{D3948119-01AC-46BD-97FC-B56D5BD91BC4}" srcOrd="1" destOrd="0" parTransId="{19BDFCA9-8FAB-4830-89FB-A19E5E4CB5D4}" sibTransId="{E4AF3B4C-505A-440F-8BEA-159E7E2F83CB}"/>
    <dgm:cxn modelId="{00B6FB88-AF87-4AFF-8BAD-5E64A66EB90F}" type="presOf" srcId="{D0281FE1-270B-4B51-9271-9DEB49C67301}" destId="{E016A49C-D32B-41E6-A7BD-2B49E638525B}" srcOrd="0" destOrd="0" presId="urn:microsoft.com/office/officeart/2018/2/layout/IconVerticalSolidList"/>
    <dgm:cxn modelId="{E4938F93-05FF-409E-9A54-86ABC79783CF}" srcId="{0B9255BC-446D-4F4F-B52B-817178039A96}" destId="{D0281FE1-270B-4B51-9271-9DEB49C67301}" srcOrd="0" destOrd="0" parTransId="{55D1C083-8DFA-41E7-8EE0-288788C009B9}" sibTransId="{226B1CCF-1E8F-44F0-BBC9-5A5F1DC4CE7E}"/>
    <dgm:cxn modelId="{CC9CE4D7-1100-497E-ACC7-A479AE444A16}" type="presOf" srcId="{0B9255BC-446D-4F4F-B52B-817178039A96}" destId="{89710BB0-2629-4EE1-AA7C-ABBFA0189ADE}" srcOrd="0" destOrd="0" presId="urn:microsoft.com/office/officeart/2018/2/layout/IconVerticalSolidList"/>
    <dgm:cxn modelId="{4E9423E2-51B6-4696-BE22-345D677923AA}" type="presOf" srcId="{D3948119-01AC-46BD-97FC-B56D5BD91BC4}" destId="{E5979421-36AE-435C-BFF4-99B14DAD5A92}" srcOrd="0" destOrd="0" presId="urn:microsoft.com/office/officeart/2018/2/layout/IconVerticalSolidList"/>
    <dgm:cxn modelId="{F374E7BA-B17F-46A2-B078-613CB3C2D287}" type="presParOf" srcId="{89710BB0-2629-4EE1-AA7C-ABBFA0189ADE}" destId="{1BB97754-2383-4E75-9874-985433ACA5C0}" srcOrd="0" destOrd="0" presId="urn:microsoft.com/office/officeart/2018/2/layout/IconVerticalSolidList"/>
    <dgm:cxn modelId="{0717BEEB-CF89-4018-B343-9E86AECE5570}" type="presParOf" srcId="{1BB97754-2383-4E75-9874-985433ACA5C0}" destId="{B2C37313-749B-4678-893E-BEBC03DA6624}" srcOrd="0" destOrd="0" presId="urn:microsoft.com/office/officeart/2018/2/layout/IconVerticalSolidList"/>
    <dgm:cxn modelId="{F2274C51-6BB9-4D80-8158-57EF0EDF9339}" type="presParOf" srcId="{1BB97754-2383-4E75-9874-985433ACA5C0}" destId="{8A8435EF-387C-44DA-B3BD-78C7A361D238}" srcOrd="1" destOrd="0" presId="urn:microsoft.com/office/officeart/2018/2/layout/IconVerticalSolidList"/>
    <dgm:cxn modelId="{0300BE51-290C-43AF-8DC5-E83CD06D90BA}" type="presParOf" srcId="{1BB97754-2383-4E75-9874-985433ACA5C0}" destId="{8F24011C-4B71-4063-99CC-0C5CC9D101D5}" srcOrd="2" destOrd="0" presId="urn:microsoft.com/office/officeart/2018/2/layout/IconVerticalSolidList"/>
    <dgm:cxn modelId="{0F79272C-9EC7-4935-A826-B616841CDA60}" type="presParOf" srcId="{1BB97754-2383-4E75-9874-985433ACA5C0}" destId="{E016A49C-D32B-41E6-A7BD-2B49E638525B}" srcOrd="3" destOrd="0" presId="urn:microsoft.com/office/officeart/2018/2/layout/IconVerticalSolidList"/>
    <dgm:cxn modelId="{75A869E0-2E68-4738-AC0F-7514F3A7F095}" type="presParOf" srcId="{89710BB0-2629-4EE1-AA7C-ABBFA0189ADE}" destId="{74E3EE1F-B2D4-4DC6-90A2-4D3E9C5E12A6}" srcOrd="1" destOrd="0" presId="urn:microsoft.com/office/officeart/2018/2/layout/IconVerticalSolidList"/>
    <dgm:cxn modelId="{B656B5A8-A6BD-4C79-A129-D7F0244001EB}" type="presParOf" srcId="{89710BB0-2629-4EE1-AA7C-ABBFA0189ADE}" destId="{12D914A7-D803-4925-AED9-B019076163F1}" srcOrd="2" destOrd="0" presId="urn:microsoft.com/office/officeart/2018/2/layout/IconVerticalSolidList"/>
    <dgm:cxn modelId="{676BED92-4657-4B00-AB8E-7E48B20C320F}" type="presParOf" srcId="{12D914A7-D803-4925-AED9-B019076163F1}" destId="{396A2DD7-08E9-4E84-B3F9-9E7DBB9FC89D}" srcOrd="0" destOrd="0" presId="urn:microsoft.com/office/officeart/2018/2/layout/IconVerticalSolidList"/>
    <dgm:cxn modelId="{9FAE4110-E49F-4ADA-8833-70CB06D4AA35}" type="presParOf" srcId="{12D914A7-D803-4925-AED9-B019076163F1}" destId="{E9DD416E-068F-4B5C-A087-27CA3F3CF55F}" srcOrd="1" destOrd="0" presId="urn:microsoft.com/office/officeart/2018/2/layout/IconVerticalSolidList"/>
    <dgm:cxn modelId="{0A15554E-AD2D-468A-8A04-DB72B17CC4FA}" type="presParOf" srcId="{12D914A7-D803-4925-AED9-B019076163F1}" destId="{91822ED9-6B3C-4921-8EB5-F3AEB48C5250}" srcOrd="2" destOrd="0" presId="urn:microsoft.com/office/officeart/2018/2/layout/IconVerticalSolidList"/>
    <dgm:cxn modelId="{28643AD5-B95D-43E7-8394-53C7DB1CE4E9}" type="presParOf" srcId="{12D914A7-D803-4925-AED9-B019076163F1}" destId="{E5979421-36AE-435C-BFF4-99B14DAD5A92}" srcOrd="3" destOrd="0" presId="urn:microsoft.com/office/officeart/2018/2/layout/IconVerticalSolidList"/>
    <dgm:cxn modelId="{8997F9F5-68C3-456C-9DFC-B3B1C8ADBE48}" type="presParOf" srcId="{89710BB0-2629-4EE1-AA7C-ABBFA0189ADE}" destId="{61CE565E-3668-4E95-B8B9-9AD6B1370303}" srcOrd="3" destOrd="0" presId="urn:microsoft.com/office/officeart/2018/2/layout/IconVerticalSolidList"/>
    <dgm:cxn modelId="{8FAE08AC-AF67-48F1-A280-2867EB8C4F66}" type="presParOf" srcId="{89710BB0-2629-4EE1-AA7C-ABBFA0189ADE}" destId="{EB5CABF0-A743-42FC-BDED-9C62401D5510}" srcOrd="4" destOrd="0" presId="urn:microsoft.com/office/officeart/2018/2/layout/IconVerticalSolidList"/>
    <dgm:cxn modelId="{1E8C79BF-A4BF-48AE-9CCE-E984EAE63BA3}" type="presParOf" srcId="{EB5CABF0-A743-42FC-BDED-9C62401D5510}" destId="{FD039C3F-D0FB-4DB1-AC17-B4ABBDBCA9BA}" srcOrd="0" destOrd="0" presId="urn:microsoft.com/office/officeart/2018/2/layout/IconVerticalSolidList"/>
    <dgm:cxn modelId="{66149C42-E7C6-490E-BC37-76ED5DB50F35}" type="presParOf" srcId="{EB5CABF0-A743-42FC-BDED-9C62401D5510}" destId="{0F743BDE-9E4F-48B2-A659-A5D9DBA6B886}" srcOrd="1" destOrd="0" presId="urn:microsoft.com/office/officeart/2018/2/layout/IconVerticalSolidList"/>
    <dgm:cxn modelId="{7BAFB09C-479F-4B9E-96FD-DBD475D9F368}" type="presParOf" srcId="{EB5CABF0-A743-42FC-BDED-9C62401D5510}" destId="{5477E50C-E36A-4EC5-9CED-AB80CDF2C0F8}" srcOrd="2" destOrd="0" presId="urn:microsoft.com/office/officeart/2018/2/layout/IconVerticalSolidList"/>
    <dgm:cxn modelId="{2CCA5C45-6CDB-4976-AB16-26DA417AD3D1}" type="presParOf" srcId="{EB5CABF0-A743-42FC-BDED-9C62401D5510}" destId="{7A329AD3-035C-4473-A99D-BB49279169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D9E4-671E-4DFB-9494-9831E08F00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C3DE55-11B4-4E33-B6DB-30F5A82530E5}">
      <dgm:prSet/>
      <dgm:spPr/>
      <dgm:t>
        <a:bodyPr/>
        <a:lstStyle/>
        <a:p>
          <a:r>
            <a:rPr lang="en-US" b="1" i="0" dirty="0"/>
            <a:t>Analysis</a:t>
          </a:r>
          <a:endParaRPr lang="en-US" dirty="0"/>
        </a:p>
      </dgm:t>
    </dgm:pt>
    <dgm:pt modelId="{F6661543-FDCE-40D1-BC14-FE9C3EF825FF}" type="parTrans" cxnId="{3FC6FF5E-A5F7-4B89-B6C5-9C61CE10A35F}">
      <dgm:prSet/>
      <dgm:spPr/>
      <dgm:t>
        <a:bodyPr/>
        <a:lstStyle/>
        <a:p>
          <a:endParaRPr lang="en-US"/>
        </a:p>
      </dgm:t>
    </dgm:pt>
    <dgm:pt modelId="{ACFA2043-2A94-4CBA-ADF2-2F9A87BB0FDB}" type="sibTrans" cxnId="{3FC6FF5E-A5F7-4B89-B6C5-9C61CE10A35F}">
      <dgm:prSet/>
      <dgm:spPr/>
      <dgm:t>
        <a:bodyPr/>
        <a:lstStyle/>
        <a:p>
          <a:endParaRPr lang="en-US"/>
        </a:p>
      </dgm:t>
    </dgm:pt>
    <dgm:pt modelId="{D070E4A8-DD9A-4FEB-97AA-D0E0CA0434CA}">
      <dgm:prSet/>
      <dgm:spPr/>
      <dgm:t>
        <a:bodyPr/>
        <a:lstStyle/>
        <a:p>
          <a:r>
            <a:rPr lang="en-US" b="1" i="0"/>
            <a:t>Recency:</a:t>
          </a:r>
          <a:r>
            <a:rPr lang="en-US" b="0" i="0"/>
            <a:t> Calculated time since last purchase for each customer</a:t>
          </a:r>
          <a:endParaRPr lang="en-US"/>
        </a:p>
      </dgm:t>
    </dgm:pt>
    <dgm:pt modelId="{A5F024DB-D061-42FF-8905-569381FABE6A}" type="parTrans" cxnId="{984B769A-FA0A-416B-A819-8AC732838443}">
      <dgm:prSet/>
      <dgm:spPr/>
      <dgm:t>
        <a:bodyPr/>
        <a:lstStyle/>
        <a:p>
          <a:endParaRPr lang="en-US"/>
        </a:p>
      </dgm:t>
    </dgm:pt>
    <dgm:pt modelId="{871720AC-23DC-466B-93E3-68EA26B05E2A}" type="sibTrans" cxnId="{984B769A-FA0A-416B-A819-8AC732838443}">
      <dgm:prSet/>
      <dgm:spPr/>
      <dgm:t>
        <a:bodyPr/>
        <a:lstStyle/>
        <a:p>
          <a:endParaRPr lang="en-US"/>
        </a:p>
      </dgm:t>
    </dgm:pt>
    <dgm:pt modelId="{BC068E10-6541-44BE-AB9E-7320C55A00FD}">
      <dgm:prSet/>
      <dgm:spPr/>
      <dgm:t>
        <a:bodyPr/>
        <a:lstStyle/>
        <a:p>
          <a:r>
            <a:rPr lang="en-US" b="1" i="0"/>
            <a:t>Monetary Value:</a:t>
          </a:r>
          <a:r>
            <a:rPr lang="en-US" b="0" i="0"/>
            <a:t> Calculated total amount spent by each customer</a:t>
          </a:r>
          <a:endParaRPr lang="en-US"/>
        </a:p>
      </dgm:t>
    </dgm:pt>
    <dgm:pt modelId="{9524E4BB-6D79-499C-950B-0D8DA6C795D8}" type="parTrans" cxnId="{5C14B292-2C23-4175-91CD-427E59976152}">
      <dgm:prSet/>
      <dgm:spPr/>
      <dgm:t>
        <a:bodyPr/>
        <a:lstStyle/>
        <a:p>
          <a:endParaRPr lang="en-US"/>
        </a:p>
      </dgm:t>
    </dgm:pt>
    <dgm:pt modelId="{74124BFB-F3A8-4B32-BE22-B8BB40492C53}" type="sibTrans" cxnId="{5C14B292-2C23-4175-91CD-427E59976152}">
      <dgm:prSet/>
      <dgm:spPr/>
      <dgm:t>
        <a:bodyPr/>
        <a:lstStyle/>
        <a:p>
          <a:endParaRPr lang="en-US"/>
        </a:p>
      </dgm:t>
    </dgm:pt>
    <dgm:pt modelId="{AEE74D0D-CF01-4C73-9AD2-230F271832B3}">
      <dgm:prSet/>
      <dgm:spPr/>
      <dgm:t>
        <a:bodyPr/>
        <a:lstStyle/>
        <a:p>
          <a:r>
            <a:rPr lang="en-US" b="1" i="0"/>
            <a:t>Frequency:</a:t>
          </a:r>
          <a:r>
            <a:rPr lang="en-US" b="0" i="0"/>
            <a:t> Calculated number of purchases made by each customer</a:t>
          </a:r>
          <a:endParaRPr lang="en-US"/>
        </a:p>
      </dgm:t>
    </dgm:pt>
    <dgm:pt modelId="{13A27667-5009-4D86-A5E4-686FD532D86C}" type="parTrans" cxnId="{91D46545-777A-482F-B358-CFB881C6AF52}">
      <dgm:prSet/>
      <dgm:spPr/>
      <dgm:t>
        <a:bodyPr/>
        <a:lstStyle/>
        <a:p>
          <a:endParaRPr lang="en-US"/>
        </a:p>
      </dgm:t>
    </dgm:pt>
    <dgm:pt modelId="{12973CF4-14A3-4C88-8C8B-7316C2551A76}" type="sibTrans" cxnId="{91D46545-777A-482F-B358-CFB881C6AF52}">
      <dgm:prSet/>
      <dgm:spPr/>
      <dgm:t>
        <a:bodyPr/>
        <a:lstStyle/>
        <a:p>
          <a:endParaRPr lang="en-US"/>
        </a:p>
      </dgm:t>
    </dgm:pt>
    <dgm:pt modelId="{43361A41-9736-458E-B470-C791029F95F4}">
      <dgm:prSet/>
      <dgm:spPr/>
      <dgm:t>
        <a:bodyPr/>
        <a:lstStyle/>
        <a:p>
          <a:r>
            <a:rPr lang="en-US" b="1" i="0"/>
            <a:t>Other Features:</a:t>
          </a:r>
          <a:r>
            <a:rPr lang="en-US" b="0" i="0"/>
            <a:t> Engineered additional features relevant to customer segmentation (e.g. purchase categories, average order value)</a:t>
          </a:r>
          <a:endParaRPr lang="en-US"/>
        </a:p>
      </dgm:t>
    </dgm:pt>
    <dgm:pt modelId="{BF8677C1-F5C9-47AA-8CCC-4152FDE4A3C4}" type="parTrans" cxnId="{825774C4-71E0-4354-9385-050753C92E56}">
      <dgm:prSet/>
      <dgm:spPr/>
      <dgm:t>
        <a:bodyPr/>
        <a:lstStyle/>
        <a:p>
          <a:endParaRPr lang="en-US"/>
        </a:p>
      </dgm:t>
    </dgm:pt>
    <dgm:pt modelId="{CEDD949A-A05A-43CB-A4AC-77B68354222C}" type="sibTrans" cxnId="{825774C4-71E0-4354-9385-050753C92E56}">
      <dgm:prSet/>
      <dgm:spPr/>
      <dgm:t>
        <a:bodyPr/>
        <a:lstStyle/>
        <a:p>
          <a:endParaRPr lang="en-US"/>
        </a:p>
      </dgm:t>
    </dgm:pt>
    <dgm:pt modelId="{8FF675D0-64EA-49DD-A9EF-7BCE205C3928}" type="pres">
      <dgm:prSet presAssocID="{EADFD9E4-671E-4DFB-9494-9831E08F00EF}" presName="linear" presStyleCnt="0">
        <dgm:presLayoutVars>
          <dgm:animLvl val="lvl"/>
          <dgm:resizeHandles val="exact"/>
        </dgm:presLayoutVars>
      </dgm:prSet>
      <dgm:spPr/>
    </dgm:pt>
    <dgm:pt modelId="{95C388BD-B4C3-481B-B576-1497DC7B59C4}" type="pres">
      <dgm:prSet presAssocID="{B6C3DE55-11B4-4E33-B6DB-30F5A82530E5}" presName="parentText" presStyleLbl="node1" presStyleIdx="0" presStyleCnt="1" custLinFactNeighborX="3011" custLinFactNeighborY="-1117">
        <dgm:presLayoutVars>
          <dgm:chMax val="0"/>
          <dgm:bulletEnabled val="1"/>
        </dgm:presLayoutVars>
      </dgm:prSet>
      <dgm:spPr/>
    </dgm:pt>
    <dgm:pt modelId="{1DCAA342-5ED1-40EF-85E7-FE58E88A828B}" type="pres">
      <dgm:prSet presAssocID="{B6C3DE55-11B4-4E33-B6DB-30F5A82530E5}" presName="childText" presStyleLbl="revTx" presStyleIdx="0" presStyleCnt="1">
        <dgm:presLayoutVars>
          <dgm:bulletEnabled val="1"/>
        </dgm:presLayoutVars>
      </dgm:prSet>
      <dgm:spPr/>
    </dgm:pt>
  </dgm:ptLst>
  <dgm:cxnLst>
    <dgm:cxn modelId="{1589EC02-589A-4211-AAA6-9381727D5A79}" type="presOf" srcId="{43361A41-9736-458E-B470-C791029F95F4}" destId="{1DCAA342-5ED1-40EF-85E7-FE58E88A828B}" srcOrd="0" destOrd="3" presId="urn:microsoft.com/office/officeart/2005/8/layout/vList2"/>
    <dgm:cxn modelId="{530DCE12-8518-4076-8EFD-6BCEECCD512A}" type="presOf" srcId="{AEE74D0D-CF01-4C73-9AD2-230F271832B3}" destId="{1DCAA342-5ED1-40EF-85E7-FE58E88A828B}" srcOrd="0" destOrd="2" presId="urn:microsoft.com/office/officeart/2005/8/layout/vList2"/>
    <dgm:cxn modelId="{EC5D0E17-C260-47F2-A1D6-FEB77435217B}" type="presOf" srcId="{BC068E10-6541-44BE-AB9E-7320C55A00FD}" destId="{1DCAA342-5ED1-40EF-85E7-FE58E88A828B}" srcOrd="0" destOrd="1" presId="urn:microsoft.com/office/officeart/2005/8/layout/vList2"/>
    <dgm:cxn modelId="{3FC6FF5E-A5F7-4B89-B6C5-9C61CE10A35F}" srcId="{EADFD9E4-671E-4DFB-9494-9831E08F00EF}" destId="{B6C3DE55-11B4-4E33-B6DB-30F5A82530E5}" srcOrd="0" destOrd="0" parTransId="{F6661543-FDCE-40D1-BC14-FE9C3EF825FF}" sibTransId="{ACFA2043-2A94-4CBA-ADF2-2F9A87BB0FDB}"/>
    <dgm:cxn modelId="{91D46545-777A-482F-B358-CFB881C6AF52}" srcId="{B6C3DE55-11B4-4E33-B6DB-30F5A82530E5}" destId="{AEE74D0D-CF01-4C73-9AD2-230F271832B3}" srcOrd="2" destOrd="0" parTransId="{13A27667-5009-4D86-A5E4-686FD532D86C}" sibTransId="{12973CF4-14A3-4C88-8C8B-7316C2551A76}"/>
    <dgm:cxn modelId="{FA647B50-AA32-41F7-AA3F-E4501E20A0B4}" type="presOf" srcId="{D070E4A8-DD9A-4FEB-97AA-D0E0CA0434CA}" destId="{1DCAA342-5ED1-40EF-85E7-FE58E88A828B}" srcOrd="0" destOrd="0" presId="urn:microsoft.com/office/officeart/2005/8/layout/vList2"/>
    <dgm:cxn modelId="{5C14B292-2C23-4175-91CD-427E59976152}" srcId="{B6C3DE55-11B4-4E33-B6DB-30F5A82530E5}" destId="{BC068E10-6541-44BE-AB9E-7320C55A00FD}" srcOrd="1" destOrd="0" parTransId="{9524E4BB-6D79-499C-950B-0D8DA6C795D8}" sibTransId="{74124BFB-F3A8-4B32-BE22-B8BB40492C53}"/>
    <dgm:cxn modelId="{984B769A-FA0A-416B-A819-8AC732838443}" srcId="{B6C3DE55-11B4-4E33-B6DB-30F5A82530E5}" destId="{D070E4A8-DD9A-4FEB-97AA-D0E0CA0434CA}" srcOrd="0" destOrd="0" parTransId="{A5F024DB-D061-42FF-8905-569381FABE6A}" sibTransId="{871720AC-23DC-466B-93E3-68EA26B05E2A}"/>
    <dgm:cxn modelId="{825774C4-71E0-4354-9385-050753C92E56}" srcId="{B6C3DE55-11B4-4E33-B6DB-30F5A82530E5}" destId="{43361A41-9736-458E-B470-C791029F95F4}" srcOrd="3" destOrd="0" parTransId="{BF8677C1-F5C9-47AA-8CCC-4152FDE4A3C4}" sibTransId="{CEDD949A-A05A-43CB-A4AC-77B68354222C}"/>
    <dgm:cxn modelId="{3DCFEFE0-4F60-421A-A201-43C7092A5D2C}" type="presOf" srcId="{B6C3DE55-11B4-4E33-B6DB-30F5A82530E5}" destId="{95C388BD-B4C3-481B-B576-1497DC7B59C4}" srcOrd="0" destOrd="0" presId="urn:microsoft.com/office/officeart/2005/8/layout/vList2"/>
    <dgm:cxn modelId="{1B3C82EF-A7AA-40AD-98A4-EB161AD1613F}" type="presOf" srcId="{EADFD9E4-671E-4DFB-9494-9831E08F00EF}" destId="{8FF675D0-64EA-49DD-A9EF-7BCE205C3928}" srcOrd="0" destOrd="0" presId="urn:microsoft.com/office/officeart/2005/8/layout/vList2"/>
    <dgm:cxn modelId="{255D7D9D-9783-4ACB-ABDB-23BBE168DD6B}" type="presParOf" srcId="{8FF675D0-64EA-49DD-A9EF-7BCE205C3928}" destId="{95C388BD-B4C3-481B-B576-1497DC7B59C4}" srcOrd="0" destOrd="0" presId="urn:microsoft.com/office/officeart/2005/8/layout/vList2"/>
    <dgm:cxn modelId="{A26B302B-1736-4378-9791-020531C81DB5}" type="presParOf" srcId="{8FF675D0-64EA-49DD-A9EF-7BCE205C3928}" destId="{1DCAA342-5ED1-40EF-85E7-FE58E88A828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37313-749B-4678-893E-BEBC03DA6624}">
      <dsp:nvSpPr>
        <dsp:cNvPr id="0" name=""/>
        <dsp:cNvSpPr/>
      </dsp:nvSpPr>
      <dsp:spPr>
        <a:xfrm>
          <a:off x="0" y="531"/>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435EF-387C-44DA-B3BD-78C7A361D23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016A49C-D32B-41E6-A7BD-2B49E638525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b="1" kern="1200"/>
            <a:t>Enhanced Customer Segmentation: </a:t>
          </a:r>
          <a:r>
            <a:rPr lang="en-US" sz="2300" kern="1200"/>
            <a:t>Identify and categorize customers based on purchasing behavior, allowing for targeted marketing strategies.</a:t>
          </a:r>
        </a:p>
      </dsp:txBody>
      <dsp:txXfrm>
        <a:off x="1435590" y="531"/>
        <a:ext cx="9080009" cy="1242935"/>
      </dsp:txXfrm>
    </dsp:sp>
    <dsp:sp modelId="{396A2DD7-08E9-4E84-B3F9-9E7DBB9FC89D}">
      <dsp:nvSpPr>
        <dsp:cNvPr id="0" name=""/>
        <dsp:cNvSpPr/>
      </dsp:nvSpPr>
      <dsp:spPr>
        <a:xfrm>
          <a:off x="0" y="1554201"/>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D416E-068F-4B5C-A087-27CA3F3CF55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5979421-36AE-435C-BFF4-99B14DAD5A9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b="1" kern="1200"/>
            <a:t>Cost Efficiency: </a:t>
          </a:r>
          <a:r>
            <a:rPr lang="en-US" sz="2300" kern="1200"/>
            <a:t>Focus marketing efforts on high-value customer segments, optimizing resource allocation.</a:t>
          </a:r>
        </a:p>
      </dsp:txBody>
      <dsp:txXfrm>
        <a:off x="1435590" y="1554201"/>
        <a:ext cx="9080009" cy="1242935"/>
      </dsp:txXfrm>
    </dsp:sp>
    <dsp:sp modelId="{FD039C3F-D0FB-4DB1-AC17-B4ABBDBCA9BA}">
      <dsp:nvSpPr>
        <dsp:cNvPr id="0" name=""/>
        <dsp:cNvSpPr/>
      </dsp:nvSpPr>
      <dsp:spPr>
        <a:xfrm>
          <a:off x="0" y="3107870"/>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43BDE-9E4F-48B2-A659-A5D9DBA6B88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A329AD3-035C-4473-A99D-BB492791692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b="1" kern="1200"/>
            <a:t>Improved Customer Satisfaction: </a:t>
          </a:r>
          <a:r>
            <a:rPr lang="en-US" sz="2300" kern="1200"/>
            <a:t>Tailor offers and communication to specific customer needs, enhancing overall satisfaction.</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388BD-B4C3-481B-B576-1497DC7B59C4}">
      <dsp:nvSpPr>
        <dsp:cNvPr id="0" name=""/>
        <dsp:cNvSpPr/>
      </dsp:nvSpPr>
      <dsp:spPr>
        <a:xfrm>
          <a:off x="0" y="20453"/>
          <a:ext cx="464690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Analysis</a:t>
          </a:r>
          <a:endParaRPr lang="en-US" sz="2400" kern="1200" dirty="0"/>
        </a:p>
      </dsp:txBody>
      <dsp:txXfrm>
        <a:off x="28100" y="48553"/>
        <a:ext cx="4590705" cy="519439"/>
      </dsp:txXfrm>
    </dsp:sp>
    <dsp:sp modelId="{1DCAA342-5ED1-40EF-85E7-FE58E88A828B}">
      <dsp:nvSpPr>
        <dsp:cNvPr id="0" name=""/>
        <dsp:cNvSpPr/>
      </dsp:nvSpPr>
      <dsp:spPr>
        <a:xfrm>
          <a:off x="0" y="628834"/>
          <a:ext cx="4646905" cy="293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i="0" kern="1200"/>
            <a:t>Recency:</a:t>
          </a:r>
          <a:r>
            <a:rPr lang="en-US" sz="1900" b="0" i="0" kern="1200"/>
            <a:t> Calculated time since last purchase for each customer</a:t>
          </a:r>
          <a:endParaRPr lang="en-US" sz="1900" kern="1200"/>
        </a:p>
        <a:p>
          <a:pPr marL="171450" lvl="1" indent="-171450" algn="l" defTabSz="844550">
            <a:lnSpc>
              <a:spcPct val="90000"/>
            </a:lnSpc>
            <a:spcBef>
              <a:spcPct val="0"/>
            </a:spcBef>
            <a:spcAft>
              <a:spcPct val="20000"/>
            </a:spcAft>
            <a:buChar char="•"/>
          </a:pPr>
          <a:r>
            <a:rPr lang="en-US" sz="1900" b="1" i="0" kern="1200"/>
            <a:t>Monetary Value:</a:t>
          </a:r>
          <a:r>
            <a:rPr lang="en-US" sz="1900" b="0" i="0" kern="1200"/>
            <a:t> Calculated total amount spent by each customer</a:t>
          </a:r>
          <a:endParaRPr lang="en-US" sz="1900" kern="1200"/>
        </a:p>
        <a:p>
          <a:pPr marL="171450" lvl="1" indent="-171450" algn="l" defTabSz="844550">
            <a:lnSpc>
              <a:spcPct val="90000"/>
            </a:lnSpc>
            <a:spcBef>
              <a:spcPct val="0"/>
            </a:spcBef>
            <a:spcAft>
              <a:spcPct val="20000"/>
            </a:spcAft>
            <a:buChar char="•"/>
          </a:pPr>
          <a:r>
            <a:rPr lang="en-US" sz="1900" b="1" i="0" kern="1200"/>
            <a:t>Frequency:</a:t>
          </a:r>
          <a:r>
            <a:rPr lang="en-US" sz="1900" b="0" i="0" kern="1200"/>
            <a:t> Calculated number of purchases made by each customer</a:t>
          </a:r>
          <a:endParaRPr lang="en-US" sz="1900" kern="1200"/>
        </a:p>
        <a:p>
          <a:pPr marL="171450" lvl="1" indent="-171450" algn="l" defTabSz="844550">
            <a:lnSpc>
              <a:spcPct val="90000"/>
            </a:lnSpc>
            <a:spcBef>
              <a:spcPct val="0"/>
            </a:spcBef>
            <a:spcAft>
              <a:spcPct val="20000"/>
            </a:spcAft>
            <a:buChar char="•"/>
          </a:pPr>
          <a:r>
            <a:rPr lang="en-US" sz="1900" b="1" i="0" kern="1200"/>
            <a:t>Other Features:</a:t>
          </a:r>
          <a:r>
            <a:rPr lang="en-US" sz="1900" b="0" i="0" kern="1200"/>
            <a:t> Engineered additional features relevant to customer segmentation (e.g. purchase categories, average order value)</a:t>
          </a:r>
          <a:endParaRPr lang="en-US" sz="1900" kern="1200"/>
        </a:p>
      </dsp:txBody>
      <dsp:txXfrm>
        <a:off x="0" y="628834"/>
        <a:ext cx="4646905" cy="2931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447261" y="3023239"/>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Customer Segmentation and Prediction</a:t>
            </a:r>
          </a:p>
        </p:txBody>
      </p:sp>
      <p:sp>
        <p:nvSpPr>
          <p:cNvPr id="3" name="Rectangle 2">
            <a:extLst>
              <a:ext uri="{FF2B5EF4-FFF2-40B4-BE49-F238E27FC236}">
                <a16:creationId xmlns:a16="http://schemas.microsoft.com/office/drawing/2014/main" id="{03EBAB65-D5C9-2095-45F0-A3AE92E9C981}"/>
              </a:ext>
            </a:extLst>
          </p:cNvPr>
          <p:cNvSpPr/>
          <p:nvPr/>
        </p:nvSpPr>
        <p:spPr>
          <a:xfrm>
            <a:off x="7215809" y="6046478"/>
            <a:ext cx="4976191"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By: </a:t>
            </a:r>
            <a:r>
              <a:rPr lang="en-US" sz="2800" b="1" dirty="0">
                <a:latin typeface="Calibri" panose="020F0502020204030204" pitchFamily="34" charset="0"/>
              </a:rPr>
              <a:t>Abhishek Sharma</a:t>
            </a: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i="0" kern="1200">
                <a:solidFill>
                  <a:schemeClr val="tx1"/>
                </a:solidFill>
                <a:effectLst/>
                <a:latin typeface="+mj-lt"/>
                <a:ea typeface="+mj-ea"/>
                <a:cs typeface="+mj-cs"/>
              </a:rPr>
              <a:t>Model Evaluation</a:t>
            </a:r>
            <a:endParaRPr lang="en-US" sz="4800" b="0" i="0" kern="1200">
              <a:solidFill>
                <a:schemeClr val="tx1"/>
              </a:solidFill>
              <a:effectLst/>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7D14D5-46DA-C900-C6E4-2BE74BD82A78}"/>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b="1" i="0">
                <a:solidFill>
                  <a:schemeClr val="tx1"/>
                </a:solidFill>
                <a:effectLst/>
                <a:latin typeface="+mn-lt"/>
              </a:rPr>
              <a:t>Metrics:</a:t>
            </a:r>
            <a:r>
              <a:rPr lang="en-US" sz="2000" b="0" i="0">
                <a:solidFill>
                  <a:schemeClr val="tx1"/>
                </a:solidFill>
                <a:effectLst/>
                <a:latin typeface="+mn-lt"/>
              </a:rPr>
              <a:t> Calculated metrics to evaluate clustering performance (e.g. silhouette score, calinski-harabasz index)</a:t>
            </a:r>
          </a:p>
          <a:p>
            <a:r>
              <a:rPr lang="en-US" sz="2000" b="1" i="0">
                <a:solidFill>
                  <a:schemeClr val="tx1"/>
                </a:solidFill>
                <a:effectLst/>
                <a:latin typeface="+mn-lt"/>
              </a:rPr>
              <a:t>Insights:</a:t>
            </a:r>
            <a:r>
              <a:rPr lang="en-US" sz="2000" b="0" i="0">
                <a:solidFill>
                  <a:schemeClr val="tx1"/>
                </a:solidFill>
                <a:effectLst/>
                <a:latin typeface="+mn-lt"/>
              </a:rPr>
              <a:t> Gained insights into the characteristics of each customer segment and their purchasing behavior</a:t>
            </a:r>
          </a:p>
          <a:p>
            <a:endParaRPr lang="en-US" sz="2000">
              <a:solidFill>
                <a:schemeClr val="tx1"/>
              </a:solidFill>
              <a:latin typeface="+mn-lt"/>
            </a:endParaRPr>
          </a:p>
        </p:txBody>
      </p:sp>
      <p:pic>
        <p:nvPicPr>
          <p:cNvPr id="5" name="Picture 4" descr="A screenshot of a computer&#10;&#10;Description automatically generated">
            <a:extLst>
              <a:ext uri="{FF2B5EF4-FFF2-40B4-BE49-F238E27FC236}">
                <a16:creationId xmlns:a16="http://schemas.microsoft.com/office/drawing/2014/main" id="{E83BBD6D-274A-40F9-713A-6A9D5A573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627713"/>
            <a:ext cx="5150277" cy="14273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72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b="1" i="0" dirty="0">
                <a:effectLst/>
                <a:latin typeface="__Inter_36bd41"/>
              </a:rPr>
              <a:t>Conclusion</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l">
              <a:buFont typeface="Arial" panose="020B0604020202020204" pitchFamily="34" charset="0"/>
              <a:buChar char="•"/>
            </a:pPr>
            <a:r>
              <a:rPr lang="en-US" b="1" i="0" dirty="0">
                <a:solidFill>
                  <a:srgbClr val="374151"/>
                </a:solidFill>
                <a:effectLst/>
                <a:latin typeface="+mn-lt"/>
              </a:rPr>
              <a:t>Machine Learning-Based Approach:</a:t>
            </a:r>
            <a:r>
              <a:rPr lang="en-US" b="0" i="0" dirty="0">
                <a:solidFill>
                  <a:srgbClr val="374151"/>
                </a:solidFill>
                <a:effectLst/>
                <a:latin typeface="+mn-lt"/>
              </a:rPr>
              <a:t> Developed a machine learning-based approach to segment e-commerce customers and predict their purchasing behavior.</a:t>
            </a:r>
          </a:p>
          <a:p>
            <a:pPr algn="l">
              <a:buFont typeface="Arial" panose="020B0604020202020204" pitchFamily="34" charset="0"/>
              <a:buChar char="•"/>
            </a:pPr>
            <a:r>
              <a:rPr lang="en-US" b="1" i="0" dirty="0">
                <a:solidFill>
                  <a:srgbClr val="374151"/>
                </a:solidFill>
                <a:effectLst/>
                <a:latin typeface="+mn-lt"/>
              </a:rPr>
              <a:t>Key Insights:</a:t>
            </a:r>
            <a:r>
              <a:rPr lang="en-US" b="0" i="0" dirty="0">
                <a:solidFill>
                  <a:srgbClr val="374151"/>
                </a:solidFill>
                <a:effectLst/>
                <a:latin typeface="+mn-lt"/>
              </a:rPr>
              <a:t> Identified distinct customer segments and gained insights into their characteristics and purchasing patterns through EDA, feature engineering, clustering, and model evaluation.</a:t>
            </a:r>
          </a:p>
          <a:p>
            <a:pPr algn="l">
              <a:buFont typeface="Arial" panose="020B0604020202020204" pitchFamily="34" charset="0"/>
              <a:buChar char="•"/>
            </a:pPr>
            <a:r>
              <a:rPr lang="en-US" b="1" i="0" dirty="0">
                <a:solidFill>
                  <a:srgbClr val="374151"/>
                </a:solidFill>
                <a:effectLst/>
                <a:latin typeface="+mn-lt"/>
              </a:rPr>
              <a:t>Business Impact:</a:t>
            </a:r>
            <a:r>
              <a:rPr lang="en-US" b="0" i="0" dirty="0">
                <a:solidFill>
                  <a:srgbClr val="374151"/>
                </a:solidFill>
                <a:effectLst/>
                <a:latin typeface="+mn-lt"/>
              </a:rPr>
              <a:t> Our approach has the potential to inform marketing strategies, improve customer retention, and drive business growth, enabling e-commerce companies to stay competitive and achieve maximum ROI.</a:t>
            </a:r>
          </a:p>
        </p:txBody>
      </p:sp>
    </p:spTree>
    <p:extLst>
      <p:ext uri="{BB962C8B-B14F-4D97-AF65-F5344CB8AC3E}">
        <p14:creationId xmlns:p14="http://schemas.microsoft.com/office/powerpoint/2010/main" val="227245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1675075"/>
            <a:ext cx="4614476" cy="3303325"/>
          </a:xfrm>
        </p:spPr>
        <p:txBody>
          <a:bodyPr>
            <a:normAutofit fontScale="92500"/>
          </a:bodyPr>
          <a:lstStyle/>
          <a:p>
            <a:pPr marL="0" indent="0">
              <a:buNone/>
            </a:pPr>
            <a:r>
              <a:rPr lang="en-US" b="0" i="0" dirty="0">
                <a:solidFill>
                  <a:srgbClr val="374151"/>
                </a:solidFill>
                <a:effectLst/>
                <a:latin typeface="+mn-lt"/>
              </a:rPr>
              <a:t>Enhancing marketing strategies and customer retention through machine learning-based customer segmentation and prediction.</a:t>
            </a:r>
            <a:r>
              <a:rPr lang="en-US" dirty="0">
                <a:latin typeface="+mn-lt"/>
              </a:rPr>
              <a:t> By leveraging machine learning, the project seeks to segment customers and predict future purchasing behavior. </a:t>
            </a:r>
          </a:p>
        </p:txBody>
      </p:sp>
      <p:pic>
        <p:nvPicPr>
          <p:cNvPr id="4" name="Picture 3">
            <a:extLst>
              <a:ext uri="{FF2B5EF4-FFF2-40B4-BE49-F238E27FC236}">
                <a16:creationId xmlns:a16="http://schemas.microsoft.com/office/drawing/2014/main" id="{8DB5A9CB-FF81-3697-5C63-7C3D75DC7F1E}"/>
              </a:ext>
            </a:extLst>
          </p:cNvPr>
          <p:cNvPicPr>
            <a:picLocks noChangeAspect="1"/>
          </p:cNvPicPr>
          <p:nvPr/>
        </p:nvPicPr>
        <p:blipFill>
          <a:blip r:embed="rId2"/>
          <a:stretch>
            <a:fillRect/>
          </a:stretch>
        </p:blipFill>
        <p:spPr>
          <a:xfrm>
            <a:off x="5486400" y="0"/>
            <a:ext cx="6705600" cy="5882639"/>
          </a:xfrm>
          <a:prstGeom prst="rect">
            <a:avLst/>
          </a:prstGeom>
        </p:spPr>
      </p:pic>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a:xfrm>
            <a:off x="876693" y="741391"/>
            <a:ext cx="5219307" cy="1616203"/>
          </a:xfrm>
        </p:spPr>
        <p:txBody>
          <a:bodyPr vert="horz" lIns="91440" tIns="45720" rIns="91440" bIns="45720" rtlCol="0" anchor="b">
            <a:normAutofit/>
          </a:bodyPr>
          <a:lstStyle/>
          <a:p>
            <a:r>
              <a:rPr lang="en-US" sz="3200">
                <a:latin typeface="+mj-lt"/>
              </a:rPr>
              <a:t>Project Objective</a:t>
            </a:r>
            <a:br>
              <a:rPr lang="en-US" sz="3200">
                <a:latin typeface="+mj-lt"/>
              </a:rPr>
            </a:br>
            <a:endParaRPr lang="en-US" sz="3200">
              <a:latin typeface="+mj-lt"/>
            </a:endParaRPr>
          </a:p>
        </p:txBody>
      </p:sp>
      <p:sp>
        <p:nvSpPr>
          <p:cNvPr id="3" name="Content Placeholder 2">
            <a:extLst>
              <a:ext uri="{FF2B5EF4-FFF2-40B4-BE49-F238E27FC236}">
                <a16:creationId xmlns:a16="http://schemas.microsoft.com/office/drawing/2014/main" id="{A37D14D5-46DA-C900-C6E4-2BE74BD82A78}"/>
              </a:ext>
            </a:extLst>
          </p:cNvPr>
          <p:cNvSpPr>
            <a:spLocks noGrp="1"/>
          </p:cNvSpPr>
          <p:nvPr>
            <p:ph idx="1"/>
          </p:nvPr>
        </p:nvSpPr>
        <p:spPr>
          <a:xfrm>
            <a:off x="876692" y="2533476"/>
            <a:ext cx="5219307" cy="3447832"/>
          </a:xfrm>
        </p:spPr>
        <p:txBody>
          <a:bodyPr vert="horz" lIns="91440" tIns="45720" rIns="91440" bIns="45720" rtlCol="0" anchor="t">
            <a:normAutofit/>
          </a:bodyPr>
          <a:lstStyle/>
          <a:p>
            <a:r>
              <a:rPr lang="en-US" sz="2000" b="1">
                <a:solidFill>
                  <a:schemeClr val="tx1"/>
                </a:solidFill>
                <a:latin typeface="+mn-lt"/>
              </a:rPr>
              <a:t>Objective: </a:t>
            </a:r>
            <a:r>
              <a:rPr lang="en-US" sz="2000">
                <a:solidFill>
                  <a:schemeClr val="tx1"/>
                </a:solidFill>
                <a:latin typeface="+mn-lt"/>
              </a:rPr>
              <a:t>Develop a robust customer segmentation model and predictive classifier to categorize customers based on their purchasing patterns</a:t>
            </a:r>
          </a:p>
          <a:p>
            <a:r>
              <a:rPr lang="en-US" sz="2000" b="1">
                <a:solidFill>
                  <a:schemeClr val="tx1"/>
                </a:solidFill>
                <a:latin typeface="+mn-lt"/>
              </a:rPr>
              <a:t>Goal: </a:t>
            </a:r>
            <a:r>
              <a:rPr lang="en-US" sz="2000">
                <a:solidFill>
                  <a:schemeClr val="tx1"/>
                </a:solidFill>
                <a:latin typeface="+mn-lt"/>
              </a:rPr>
              <a:t>Tailor marketing strategies, improve customer retention, and optimize inventory management.</a:t>
            </a:r>
          </a:p>
        </p:txBody>
      </p:sp>
      <p:pic>
        <p:nvPicPr>
          <p:cNvPr id="4" name="Picture 3">
            <a:extLst>
              <a:ext uri="{FF2B5EF4-FFF2-40B4-BE49-F238E27FC236}">
                <a16:creationId xmlns:a16="http://schemas.microsoft.com/office/drawing/2014/main" id="{33494F7D-BD52-7788-6E97-A4E96E29A90C}"/>
              </a:ext>
            </a:extLst>
          </p:cNvPr>
          <p:cNvPicPr>
            <a:picLocks noChangeAspect="1"/>
          </p:cNvPicPr>
          <p:nvPr/>
        </p:nvPicPr>
        <p:blipFill>
          <a:blip r:embed="rId2"/>
          <a:srcRect t="6773" r="2" b="2"/>
          <a:stretch/>
        </p:blipFill>
        <p:spPr>
          <a:xfrm>
            <a:off x="7015163" y="877413"/>
            <a:ext cx="4300543" cy="5043096"/>
          </a:xfrm>
          <a:prstGeom prst="rect">
            <a:avLst/>
          </a:prstGeom>
        </p:spPr>
      </p:pic>
      <p:grpSp>
        <p:nvGrpSpPr>
          <p:cNvPr id="13" name="Group 12">
            <a:extLst>
              <a:ext uri="{FF2B5EF4-FFF2-40B4-BE49-F238E27FC236}">
                <a16:creationId xmlns:a16="http://schemas.microsoft.com/office/drawing/2014/main" id="{442598CC-934A-7BCD-C691-B2FE74CEDE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15162" y="5858828"/>
            <a:ext cx="4300544" cy="123363"/>
            <a:chOff x="7015162" y="5858828"/>
            <a:chExt cx="4300544" cy="123363"/>
          </a:xfrm>
        </p:grpSpPr>
        <p:sp>
          <p:nvSpPr>
            <p:cNvPr id="10" name="Rectangle 9">
              <a:extLst>
                <a:ext uri="{FF2B5EF4-FFF2-40B4-BE49-F238E27FC236}">
                  <a16:creationId xmlns:a16="http://schemas.microsoft.com/office/drawing/2014/main" id="{AACD0983-348C-E24F-6839-EA2014B9D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174876-930F-4902-5A02-274205566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827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lose-up of a solar panel&#10;&#10;Description automatically generated">
            <a:extLst>
              <a:ext uri="{FF2B5EF4-FFF2-40B4-BE49-F238E27FC236}">
                <a16:creationId xmlns:a16="http://schemas.microsoft.com/office/drawing/2014/main" id="{FFF36426-B56A-9DA3-39FF-90EAFC23D10A}"/>
              </a:ext>
            </a:extLst>
          </p:cNvPr>
          <p:cNvPicPr>
            <a:picLocks noChangeAspect="1"/>
          </p:cNvPicPr>
          <p:nvPr/>
        </p:nvPicPr>
        <p:blipFill>
          <a:blip r:embed="rId2">
            <a:duotone>
              <a:schemeClr val="bg2">
                <a:shade val="45000"/>
                <a:satMod val="135000"/>
              </a:schemeClr>
              <a:prstClr val="white"/>
            </a:duotone>
          </a:blip>
          <a:srcRect t="3479" b="1225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b="1" i="0">
                <a:effectLst/>
                <a:latin typeface="+mj-lt"/>
              </a:rPr>
              <a:t>Project Benefits</a:t>
            </a:r>
            <a:endParaRPr lang="en-US" sz="4400">
              <a:latin typeface="+mj-lt"/>
            </a:endParaRPr>
          </a:p>
        </p:txBody>
      </p:sp>
      <p:graphicFrame>
        <p:nvGraphicFramePr>
          <p:cNvPr id="5" name="Content Placeholder 2">
            <a:extLst>
              <a:ext uri="{FF2B5EF4-FFF2-40B4-BE49-F238E27FC236}">
                <a16:creationId xmlns:a16="http://schemas.microsoft.com/office/drawing/2014/main" id="{A3331759-383C-C7EA-143A-B132446EA402}"/>
              </a:ext>
            </a:extLst>
          </p:cNvPr>
          <p:cNvGraphicFramePr>
            <a:graphicFrameLocks noGrp="1"/>
          </p:cNvGraphicFramePr>
          <p:nvPr>
            <p:ph idx="1"/>
            <p:extLst>
              <p:ext uri="{D42A27DB-BD31-4B8C-83A1-F6EECF244321}">
                <p14:modId xmlns:p14="http://schemas.microsoft.com/office/powerpoint/2010/main" val="40650820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08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p:txBody>
          <a:bodyPr>
            <a:normAutofit/>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A37D14D5-46DA-C900-C6E4-2BE74BD82A78}"/>
              </a:ext>
            </a:extLst>
          </p:cNvPr>
          <p:cNvSpPr>
            <a:spLocks noGrp="1"/>
          </p:cNvSpPr>
          <p:nvPr>
            <p:ph idx="1"/>
          </p:nvPr>
        </p:nvSpPr>
        <p:spPr/>
        <p:txBody>
          <a:bodyPr/>
          <a:lstStyle/>
          <a:p>
            <a:pPr marL="514350" indent="-514350">
              <a:buFont typeface="+mj-lt"/>
              <a:buAutoNum type="arabicPeriod"/>
            </a:pPr>
            <a:r>
              <a:rPr lang="en-US" dirty="0"/>
              <a:t>Extracting year Date and Month from Invoice Date </a:t>
            </a:r>
          </a:p>
          <a:p>
            <a:pPr marL="514350" indent="-514350">
              <a:buFont typeface="+mj-lt"/>
              <a:buAutoNum type="arabicPeriod"/>
            </a:pPr>
            <a:r>
              <a:rPr lang="en-US" dirty="0"/>
              <a:t>Added Feature 'Total Amount' by multiplying values from the Quantity and Unit Price column.(Sterling) </a:t>
            </a:r>
          </a:p>
          <a:p>
            <a:pPr marL="514350" indent="-514350">
              <a:buFont typeface="+mj-lt"/>
              <a:buAutoNum type="arabicPeriod"/>
            </a:pPr>
            <a:r>
              <a:rPr lang="en-US" dirty="0"/>
              <a:t>Added feature 'Time Type' based on hours to define whether its Morning, Afternoon, or Evening</a:t>
            </a:r>
          </a:p>
          <a:p>
            <a:pPr marL="514350" indent="-514350">
              <a:buFont typeface="+mj-lt"/>
              <a:buAutoNum type="arabicPeriod"/>
            </a:pPr>
            <a:r>
              <a:rPr lang="en-US" dirty="0"/>
              <a:t>Dropping Invoice No starting with 'C’ that represents cancellation</a:t>
            </a:r>
            <a:endParaRPr lang="en-IN" dirty="0"/>
          </a:p>
        </p:txBody>
      </p:sp>
    </p:spTree>
    <p:extLst>
      <p:ext uri="{BB962C8B-B14F-4D97-AF65-F5344CB8AC3E}">
        <p14:creationId xmlns:p14="http://schemas.microsoft.com/office/powerpoint/2010/main" val="130342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p:txBody>
          <a:bodyPr>
            <a:normAutofit/>
          </a:bodyPr>
          <a:lstStyle/>
          <a:p>
            <a:r>
              <a:rPr lang="en-US" dirty="0"/>
              <a:t>IMPORTING AND INSPECTING DATASET</a:t>
            </a:r>
            <a:endParaRPr lang="en-IN" dirty="0"/>
          </a:p>
        </p:txBody>
      </p:sp>
      <p:sp>
        <p:nvSpPr>
          <p:cNvPr id="3" name="Content Placeholder 2">
            <a:extLst>
              <a:ext uri="{FF2B5EF4-FFF2-40B4-BE49-F238E27FC236}">
                <a16:creationId xmlns:a16="http://schemas.microsoft.com/office/drawing/2014/main" id="{A37D14D5-46DA-C900-C6E4-2BE74BD82A78}"/>
              </a:ext>
            </a:extLst>
          </p:cNvPr>
          <p:cNvSpPr>
            <a:spLocks noGrp="1"/>
          </p:cNvSpPr>
          <p:nvPr>
            <p:ph idx="1"/>
          </p:nvPr>
        </p:nvSpPr>
        <p:spPr/>
        <p:txBody>
          <a:bodyPr>
            <a:normAutofit/>
          </a:bodyPr>
          <a:lstStyle/>
          <a:p>
            <a:pPr marL="514350" indent="-514350">
              <a:buFont typeface="+mj-lt"/>
              <a:buAutoNum type="arabicPeriod"/>
            </a:pPr>
            <a:r>
              <a:rPr lang="en-US" sz="2400" dirty="0"/>
              <a:t>Data set Name:- Data.csv</a:t>
            </a:r>
          </a:p>
          <a:p>
            <a:pPr marL="514350" indent="-514350">
              <a:buFont typeface="+mj-lt"/>
              <a:buAutoNum type="arabicPeriod"/>
            </a:pPr>
            <a:r>
              <a:rPr lang="en-US" sz="2400" dirty="0"/>
              <a:t>No of Observation:541908 (shape=8x541908) </a:t>
            </a:r>
          </a:p>
          <a:p>
            <a:pPr marL="514350" indent="-514350">
              <a:buFont typeface="+mj-lt"/>
              <a:buAutoNum type="arabicPeriod"/>
            </a:pPr>
            <a:r>
              <a:rPr lang="en-US" sz="2400" dirty="0"/>
              <a:t>Data Cleaning:</a:t>
            </a:r>
          </a:p>
          <a:p>
            <a:r>
              <a:rPr lang="en-US" sz="2400" dirty="0"/>
              <a:t>      </a:t>
            </a:r>
            <a:r>
              <a:rPr lang="en-US" sz="2400" b="1" dirty="0"/>
              <a:t>Customer ID </a:t>
            </a:r>
            <a:r>
              <a:rPr lang="en-US" sz="2400" dirty="0"/>
              <a:t>- 135080(25% Missing Values)</a:t>
            </a:r>
          </a:p>
          <a:p>
            <a:r>
              <a:rPr lang="en-US" sz="2400" dirty="0"/>
              <a:t>     </a:t>
            </a:r>
            <a:r>
              <a:rPr lang="en-US" sz="2400" b="1" dirty="0"/>
              <a:t> Description </a:t>
            </a:r>
            <a:r>
              <a:rPr lang="en-US" sz="2400" dirty="0"/>
              <a:t>- 1454 (0.27% Missing Values)</a:t>
            </a:r>
          </a:p>
          <a:p>
            <a:pPr marL="0" indent="0">
              <a:buNone/>
            </a:pPr>
            <a:r>
              <a:rPr lang="en-US" sz="2400" dirty="0"/>
              <a:t>       * No use of this data, it can be dropped </a:t>
            </a:r>
          </a:p>
          <a:p>
            <a:pPr marL="457200" indent="-457200">
              <a:buAutoNum type="arabicPeriod" startAt="4"/>
            </a:pPr>
            <a:r>
              <a:rPr lang="en-US" sz="2400" dirty="0"/>
              <a:t>Checking Missing Data: Checking duplicates 5268 data points were duplicated Dropped duplicates </a:t>
            </a:r>
          </a:p>
          <a:p>
            <a:pPr marL="457200" indent="-457200">
              <a:buAutoNum type="arabicPeriod" startAt="4"/>
            </a:pPr>
            <a:r>
              <a:rPr lang="en-US" sz="2400" dirty="0"/>
              <a:t>No of Observation left: 401604 (shape=8x 401604)</a:t>
            </a:r>
            <a:endParaRPr lang="en-IN" sz="2400" dirty="0"/>
          </a:p>
        </p:txBody>
      </p:sp>
    </p:spTree>
    <p:extLst>
      <p:ext uri="{BB962C8B-B14F-4D97-AF65-F5344CB8AC3E}">
        <p14:creationId xmlns:p14="http://schemas.microsoft.com/office/powerpoint/2010/main" val="407974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b="1" i="0">
                <a:effectLst/>
                <a:latin typeface="+mj-lt"/>
              </a:rPr>
              <a:t>Deliverables</a:t>
            </a:r>
            <a:endParaRPr lang="en-US" sz="4000">
              <a:latin typeface="+mj-lt"/>
            </a:endParaRPr>
          </a:p>
        </p:txBody>
      </p:sp>
      <p:sp>
        <p:nvSpPr>
          <p:cNvPr id="3" name="Content Placeholder 2">
            <a:extLst>
              <a:ext uri="{FF2B5EF4-FFF2-40B4-BE49-F238E27FC236}">
                <a16:creationId xmlns:a16="http://schemas.microsoft.com/office/drawing/2014/main" id="{A37D14D5-46DA-C900-C6E4-2BE74BD82A78}"/>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2400" b="1" i="0" dirty="0">
                <a:solidFill>
                  <a:schemeClr val="tx1"/>
                </a:solidFill>
                <a:effectLst/>
                <a:latin typeface="+mn-lt"/>
              </a:rPr>
              <a:t>Exploratory Data Analysis (EDA)</a:t>
            </a:r>
            <a:endParaRPr lang="en-US" sz="2400" b="0" i="0" dirty="0">
              <a:solidFill>
                <a:schemeClr val="tx1"/>
              </a:solidFill>
              <a:effectLst/>
              <a:latin typeface="+mn-lt"/>
            </a:endParaRPr>
          </a:p>
          <a:p>
            <a:r>
              <a:rPr lang="en-US" sz="2000" b="1" i="0" dirty="0">
                <a:solidFill>
                  <a:schemeClr val="tx1"/>
                </a:solidFill>
                <a:effectLst/>
                <a:latin typeface="+mn-lt"/>
              </a:rPr>
              <a:t>Data Cleaning:</a:t>
            </a:r>
            <a:r>
              <a:rPr lang="en-US" sz="2000" b="0" i="0" dirty="0">
                <a:solidFill>
                  <a:schemeClr val="tx1"/>
                </a:solidFill>
                <a:effectLst/>
                <a:latin typeface="+mn-lt"/>
              </a:rPr>
              <a:t> Removed missing values, handled outliers, and transformed variables as necessary</a:t>
            </a:r>
          </a:p>
          <a:p>
            <a:r>
              <a:rPr lang="en-US" sz="2000" b="1" i="0" dirty="0">
                <a:solidFill>
                  <a:schemeClr val="tx1"/>
                </a:solidFill>
                <a:effectLst/>
                <a:latin typeface="+mn-lt"/>
              </a:rPr>
              <a:t>Data Visualization:</a:t>
            </a:r>
            <a:r>
              <a:rPr lang="en-US" sz="2000" b="0" i="0" dirty="0">
                <a:solidFill>
                  <a:schemeClr val="tx1"/>
                </a:solidFill>
                <a:effectLst/>
                <a:latin typeface="+mn-lt"/>
              </a:rPr>
              <a:t> Created plots to understand distribution of variables, correlations, and relationships between features</a:t>
            </a:r>
          </a:p>
          <a:p>
            <a:r>
              <a:rPr lang="en-US" sz="2000" b="1" i="0" dirty="0">
                <a:solidFill>
                  <a:schemeClr val="tx1"/>
                </a:solidFill>
                <a:effectLst/>
                <a:latin typeface="+mn-lt"/>
              </a:rPr>
              <a:t>Insights:</a:t>
            </a:r>
            <a:r>
              <a:rPr lang="en-US" sz="2000" b="0" i="0" dirty="0">
                <a:solidFill>
                  <a:schemeClr val="tx1"/>
                </a:solidFill>
                <a:effectLst/>
                <a:latin typeface="+mn-lt"/>
              </a:rPr>
              <a:t> Discovered key trends and patterns in customer behavior and purchasing patterns</a:t>
            </a:r>
          </a:p>
        </p:txBody>
      </p:sp>
      <p:pic>
        <p:nvPicPr>
          <p:cNvPr id="5" name="Picture 4" descr="A screenshot of a computer&#10;&#10;Description automatically generated">
            <a:extLst>
              <a:ext uri="{FF2B5EF4-FFF2-40B4-BE49-F238E27FC236}">
                <a16:creationId xmlns:a16="http://schemas.microsoft.com/office/drawing/2014/main" id="{F6B485B2-F18E-D214-C867-B28A090E2145}"/>
              </a:ext>
            </a:extLst>
          </p:cNvPr>
          <p:cNvPicPr>
            <a:picLocks noChangeAspect="1"/>
          </p:cNvPicPr>
          <p:nvPr/>
        </p:nvPicPr>
        <p:blipFill>
          <a:blip r:embed="rId2">
            <a:extLst>
              <a:ext uri="{28A0092B-C50C-407E-A947-70E740481C1C}">
                <a14:useLocalDpi xmlns:a14="http://schemas.microsoft.com/office/drawing/2010/main" val="0"/>
              </a:ext>
            </a:extLst>
          </a:blip>
          <a:srcRect l="31513" t="16044" r="18010" b="2"/>
          <a:stretch/>
        </p:blipFill>
        <p:spPr>
          <a:xfrm>
            <a:off x="6718849" y="1242391"/>
            <a:ext cx="4711351" cy="4316602"/>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55585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b="1" i="0">
                <a:effectLst/>
                <a:latin typeface="+mj-lt"/>
              </a:rPr>
              <a:t>Deliverables</a:t>
            </a:r>
            <a:endParaRPr lang="en-US" sz="4000">
              <a:latin typeface="+mj-lt"/>
            </a:endParaRPr>
          </a:p>
        </p:txBody>
      </p:sp>
      <p:graphicFrame>
        <p:nvGraphicFramePr>
          <p:cNvPr id="13" name="Content Placeholder 2">
            <a:extLst>
              <a:ext uri="{FF2B5EF4-FFF2-40B4-BE49-F238E27FC236}">
                <a16:creationId xmlns:a16="http://schemas.microsoft.com/office/drawing/2014/main" id="{5B6107D6-BFA8-81E3-53A5-0BE2EEE48BF0}"/>
              </a:ext>
            </a:extLst>
          </p:cNvPr>
          <p:cNvGraphicFramePr>
            <a:graphicFrameLocks noGrp="1"/>
          </p:cNvGraphicFramePr>
          <p:nvPr>
            <p:ph idx="1"/>
            <p:extLst>
              <p:ext uri="{D42A27DB-BD31-4B8C-83A1-F6EECF244321}">
                <p14:modId xmlns:p14="http://schemas.microsoft.com/office/powerpoint/2010/main" val="2942336740"/>
              </p:ext>
            </p:extLst>
          </p:nvPr>
        </p:nvGraphicFramePr>
        <p:xfrm>
          <a:off x="533202" y="1626706"/>
          <a:ext cx="4646905" cy="361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9100DDB-63B5-0C39-54F4-006C367BA5C1}"/>
              </a:ext>
            </a:extLst>
          </p:cNvPr>
          <p:cNvPicPr>
            <a:picLocks noChangeAspect="1"/>
          </p:cNvPicPr>
          <p:nvPr/>
        </p:nvPicPr>
        <p:blipFill>
          <a:blip r:embed="rId7"/>
          <a:stretch>
            <a:fillRect/>
          </a:stretch>
        </p:blipFill>
        <p:spPr>
          <a:xfrm>
            <a:off x="5941909" y="524102"/>
            <a:ext cx="6170064" cy="4444138"/>
          </a:xfrm>
          <a:prstGeom prst="rect">
            <a:avLst/>
          </a:prstGeom>
        </p:spPr>
      </p:pic>
      <p:sp>
        <p:nvSpPr>
          <p:cNvPr id="6" name="TextBox 5">
            <a:extLst>
              <a:ext uri="{FF2B5EF4-FFF2-40B4-BE49-F238E27FC236}">
                <a16:creationId xmlns:a16="http://schemas.microsoft.com/office/drawing/2014/main" id="{357523B2-F613-9E7C-69F5-E7461FC4B4B8}"/>
              </a:ext>
            </a:extLst>
          </p:cNvPr>
          <p:cNvSpPr txBox="1"/>
          <p:nvPr/>
        </p:nvSpPr>
        <p:spPr>
          <a:xfrm>
            <a:off x="6643387" y="5080829"/>
            <a:ext cx="5579363"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these factors we analyzed different customer   </a:t>
            </a:r>
          </a:p>
          <a:p>
            <a:r>
              <a:rPr lang="en-US" dirty="0"/>
              <a:t>      types.</a:t>
            </a:r>
            <a:endParaRPr lang="en-IN" dirty="0"/>
          </a:p>
        </p:txBody>
      </p:sp>
    </p:spTree>
    <p:extLst>
      <p:ext uri="{BB962C8B-B14F-4D97-AF65-F5344CB8AC3E}">
        <p14:creationId xmlns:p14="http://schemas.microsoft.com/office/powerpoint/2010/main" val="355294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FE526-D5C9-ED30-5DE4-404071E447A8}"/>
              </a:ext>
            </a:extLst>
          </p:cNvPr>
          <p:cNvSpPr>
            <a:spLocks noGrp="1"/>
          </p:cNvSpPr>
          <p:nvPr>
            <p:ph type="title"/>
          </p:nvPr>
        </p:nvSpPr>
        <p:spPr>
          <a:xfrm>
            <a:off x="761802" y="240241"/>
            <a:ext cx="10760054" cy="1228299"/>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Deliverables</a:t>
            </a:r>
            <a:endParaRPr lang="en-US" sz="4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A37D14D5-46DA-C900-C6E4-2BE74BD82A78}"/>
              </a:ext>
            </a:extLst>
          </p:cNvPr>
          <p:cNvSpPr>
            <a:spLocks noGrp="1"/>
          </p:cNvSpPr>
          <p:nvPr>
            <p:ph idx="1"/>
          </p:nvPr>
        </p:nvSpPr>
        <p:spPr>
          <a:xfrm>
            <a:off x="761802" y="2321476"/>
            <a:ext cx="4864875" cy="3850724"/>
          </a:xfrm>
        </p:spPr>
        <p:txBody>
          <a:bodyPr vert="horz" lIns="91440" tIns="45720" rIns="91440" bIns="45720" rtlCol="0" anchor="ctr">
            <a:normAutofit/>
          </a:bodyPr>
          <a:lstStyle/>
          <a:p>
            <a:pPr marL="0" indent="0">
              <a:buNone/>
            </a:pPr>
            <a:r>
              <a:rPr lang="en-US" b="1" i="0" dirty="0">
                <a:solidFill>
                  <a:schemeClr val="tx1"/>
                </a:solidFill>
                <a:effectLst/>
                <a:latin typeface="+mn-lt"/>
              </a:rPr>
              <a:t>Clustering</a:t>
            </a:r>
            <a:endParaRPr lang="en-US" b="0" i="0" dirty="0">
              <a:solidFill>
                <a:schemeClr val="tx1"/>
              </a:solidFill>
              <a:effectLst/>
              <a:latin typeface="+mn-lt"/>
            </a:endParaRPr>
          </a:p>
          <a:p>
            <a:r>
              <a:rPr lang="en-US" sz="2000" b="1" i="0" dirty="0">
                <a:solidFill>
                  <a:schemeClr val="tx1"/>
                </a:solidFill>
                <a:effectLst/>
                <a:latin typeface="+mn-lt"/>
              </a:rPr>
              <a:t>Methodology:</a:t>
            </a:r>
            <a:r>
              <a:rPr lang="en-US" sz="2000" b="0" i="0" dirty="0">
                <a:solidFill>
                  <a:schemeClr val="tx1"/>
                </a:solidFill>
                <a:effectLst/>
                <a:latin typeface="+mn-lt"/>
              </a:rPr>
              <a:t> Evaluated and selected the most effective clustering algorithm (e.g. K-means, hierarchical clustering, DBSCAN)</a:t>
            </a:r>
          </a:p>
          <a:p>
            <a:r>
              <a:rPr lang="en-US" sz="2000" b="1" i="0" dirty="0">
                <a:solidFill>
                  <a:schemeClr val="tx1"/>
                </a:solidFill>
                <a:effectLst/>
                <a:latin typeface="+mn-lt"/>
              </a:rPr>
              <a:t>Model Tuning:</a:t>
            </a:r>
            <a:r>
              <a:rPr lang="en-US" sz="2000" b="0" i="0" dirty="0">
                <a:solidFill>
                  <a:schemeClr val="tx1"/>
                </a:solidFill>
                <a:effectLst/>
                <a:latin typeface="+mn-lt"/>
              </a:rPr>
              <a:t> Optimized hyperparameters to improve clustering performance</a:t>
            </a:r>
          </a:p>
          <a:p>
            <a:r>
              <a:rPr lang="en-US" sz="2000" b="1" i="0" dirty="0">
                <a:solidFill>
                  <a:schemeClr val="tx1"/>
                </a:solidFill>
                <a:effectLst/>
                <a:latin typeface="+mn-lt"/>
              </a:rPr>
              <a:t>Results:</a:t>
            </a:r>
            <a:r>
              <a:rPr lang="en-US" sz="2000" b="0" i="0" dirty="0">
                <a:solidFill>
                  <a:schemeClr val="tx1"/>
                </a:solidFill>
                <a:effectLst/>
                <a:latin typeface="+mn-lt"/>
              </a:rPr>
              <a:t> Identified distinct customer segments based on purchasing patterns and behavior</a:t>
            </a:r>
          </a:p>
        </p:txBody>
      </p:sp>
      <p:pic>
        <p:nvPicPr>
          <p:cNvPr id="7" name="Picture 6" descr="A screenshot of a computer&#10;&#10;Description automatically generated">
            <a:extLst>
              <a:ext uri="{FF2B5EF4-FFF2-40B4-BE49-F238E27FC236}">
                <a16:creationId xmlns:a16="http://schemas.microsoft.com/office/drawing/2014/main" id="{07E446C8-1C0B-87BA-08FD-23C5783DE9D0}"/>
              </a:ext>
            </a:extLst>
          </p:cNvPr>
          <p:cNvPicPr>
            <a:picLocks noChangeAspect="1"/>
          </p:cNvPicPr>
          <p:nvPr/>
        </p:nvPicPr>
        <p:blipFill>
          <a:blip r:embed="rId2">
            <a:extLst>
              <a:ext uri="{28A0092B-C50C-407E-A947-70E740481C1C}">
                <a14:useLocalDpi xmlns:a14="http://schemas.microsoft.com/office/drawing/2010/main" val="0"/>
              </a:ext>
            </a:extLst>
          </a:blip>
          <a:srcRect l="21425" t="25072" r="16119"/>
          <a:stretch/>
        </p:blipFill>
        <p:spPr>
          <a:xfrm>
            <a:off x="6343650" y="2542265"/>
            <a:ext cx="5178206" cy="3365833"/>
          </a:xfrm>
          <a:prstGeom prst="rect">
            <a:avLst/>
          </a:prstGeom>
        </p:spPr>
      </p:pic>
    </p:spTree>
    <p:extLst>
      <p:ext uri="{BB962C8B-B14F-4D97-AF65-F5344CB8AC3E}">
        <p14:creationId xmlns:p14="http://schemas.microsoft.com/office/powerpoint/2010/main" val="1468538592"/>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6957</TotalTime>
  <Words>549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__Inter_36bd41</vt:lpstr>
      <vt:lpstr>Arial</vt:lpstr>
      <vt:lpstr>Calibri</vt:lpstr>
      <vt:lpstr>BIA Template</vt:lpstr>
      <vt:lpstr>PowerPoint Presentation</vt:lpstr>
      <vt:lpstr>Agenda</vt:lpstr>
      <vt:lpstr>Project Objective </vt:lpstr>
      <vt:lpstr>Project Benefits</vt:lpstr>
      <vt:lpstr>FEATURE ENGINEERING</vt:lpstr>
      <vt:lpstr>IMPORTING AND INSPECTING DATASET</vt:lpstr>
      <vt:lpstr>Deliverables</vt:lpstr>
      <vt:lpstr>Deliverables</vt:lpstr>
      <vt:lpstr>Deliverables</vt:lpstr>
      <vt:lpstr>Model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Abhishek Sharma</cp:lastModifiedBy>
  <cp:revision>2255</cp:revision>
  <dcterms:created xsi:type="dcterms:W3CDTF">2020-12-23T13:36:00Z</dcterms:created>
  <dcterms:modified xsi:type="dcterms:W3CDTF">2024-09-13T15:48:56Z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