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78" r:id="rId3"/>
    <p:sldId id="279" r:id="rId4"/>
    <p:sldId id="282" r:id="rId5"/>
    <p:sldId id="257" r:id="rId6"/>
    <p:sldId id="259" r:id="rId7"/>
    <p:sldId id="260" r:id="rId8"/>
    <p:sldId id="261" r:id="rId9"/>
    <p:sldId id="262" r:id="rId10"/>
    <p:sldId id="264" r:id="rId11"/>
    <p:sldId id="268" r:id="rId12"/>
    <p:sldId id="265" r:id="rId13"/>
    <p:sldId id="266" r:id="rId14"/>
    <p:sldId id="267" r:id="rId15"/>
    <p:sldId id="269" r:id="rId16"/>
    <p:sldId id="271" r:id="rId17"/>
    <p:sldId id="274" r:id="rId18"/>
    <p:sldId id="275" r:id="rId19"/>
    <p:sldId id="281" r:id="rId20"/>
    <p:sldId id="276"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37348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8873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461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53541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984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81900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8198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5369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40380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076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345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3F432-B148-4EE8-95D3-5E8A3F590EF4}"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8139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3F432-B148-4EE8-95D3-5E8A3F590EF4}"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17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3F432-B148-4EE8-95D3-5E8A3F590EF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7968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7511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94345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3F432-B148-4EE8-95D3-5E8A3F590EF4}" type="datetimeFigureOut">
              <a:rPr lang="en-US" smtClean="0"/>
              <a:t>4/6/2021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46F212-2D97-4293-95C3-50CA93CA6E81}" type="slidenum">
              <a:rPr lang="en-US" smtClean="0"/>
              <a:t>‹#›</a:t>
            </a:fld>
            <a:endParaRPr lang="en-US"/>
          </a:p>
        </p:txBody>
      </p:sp>
    </p:spTree>
    <p:extLst>
      <p:ext uri="{BB962C8B-B14F-4D97-AF65-F5344CB8AC3E}">
        <p14:creationId xmlns:p14="http://schemas.microsoft.com/office/powerpoint/2010/main" val="1976782683"/>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impact-prediction-of-incident.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A3FE-98C6-4CEB-81D2-5C423A6282A0}"/>
              </a:ext>
            </a:extLst>
          </p:cNvPr>
          <p:cNvSpPr>
            <a:spLocks noGrp="1"/>
          </p:cNvSpPr>
          <p:nvPr>
            <p:ph type="ctrTitle"/>
          </p:nvPr>
        </p:nvSpPr>
        <p:spPr>
          <a:xfrm>
            <a:off x="699170" y="1492433"/>
            <a:ext cx="9350351" cy="3189303"/>
          </a:xfrm>
        </p:spPr>
        <p:txBody>
          <a:bodyPr>
            <a:normAutofit/>
          </a:bodyPr>
          <a:lstStyle/>
          <a:p>
            <a:pPr marL="0" marR="0" lvl="0" indent="0" algn="ctr" rtl="0">
              <a:lnSpc>
                <a:spcPct val="100000"/>
              </a:lnSpc>
              <a:spcBef>
                <a:spcPts val="0"/>
              </a:spcBef>
              <a:spcAft>
                <a:spcPts val="0"/>
              </a:spcAft>
            </a:pPr>
            <a:r>
              <a:rPr lang="en-US" sz="4000" b="1" i="0" u="none" strike="noStrike" cap="none" dirty="0">
                <a:solidFill>
                  <a:schemeClr val="tx2"/>
                </a:solidFill>
                <a:latin typeface="Times New Roman" panose="02020603050405020304" pitchFamily="18" charset="0"/>
                <a:ea typeface="Arial"/>
                <a:cs typeface="Times New Roman" panose="02020603050405020304" pitchFamily="18" charset="0"/>
                <a:sym typeface="Arial"/>
              </a:rPr>
              <a:t>INCIDENT IMPACT PREDICTION</a:t>
            </a:r>
            <a:br>
              <a:rPr lang="en-US" sz="4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br>
              <a:rPr lang="en-US" sz="4000" b="0" i="0" u="none" strike="noStrike" cap="none" dirty="0">
                <a:solidFill>
                  <a:srgbClr val="000000"/>
                </a:solidFill>
                <a:latin typeface="Arial"/>
                <a:ea typeface="Arial"/>
                <a:cs typeface="Arial"/>
                <a:sym typeface="Arial"/>
              </a:rPr>
            </a:br>
            <a:endParaRPr lang="en-US" sz="4000" dirty="0"/>
          </a:p>
        </p:txBody>
      </p:sp>
      <p:sp>
        <p:nvSpPr>
          <p:cNvPr id="3" name="Subtitle 2">
            <a:extLst>
              <a:ext uri="{FF2B5EF4-FFF2-40B4-BE49-F238E27FC236}">
                <a16:creationId xmlns:a16="http://schemas.microsoft.com/office/drawing/2014/main" id="{E6801DC2-4448-47C7-9228-92D25BFAB62E}"/>
              </a:ext>
            </a:extLst>
          </p:cNvPr>
          <p:cNvSpPr>
            <a:spLocks noGrp="1"/>
          </p:cNvSpPr>
          <p:nvPr>
            <p:ph type="subTitle" idx="1"/>
          </p:nvPr>
        </p:nvSpPr>
        <p:spPr>
          <a:xfrm>
            <a:off x="4286775" y="5761101"/>
            <a:ext cx="7766936" cy="1096899"/>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Presented By-Shwetha S Kulloli</a:t>
            </a:r>
          </a:p>
        </p:txBody>
      </p:sp>
    </p:spTree>
    <p:extLst>
      <p:ext uri="{BB962C8B-B14F-4D97-AF65-F5344CB8AC3E}">
        <p14:creationId xmlns:p14="http://schemas.microsoft.com/office/powerpoint/2010/main" val="134732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395E-6D85-4219-81CB-4F589431C7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Transformation</a:t>
            </a:r>
          </a:p>
        </p:txBody>
      </p:sp>
      <p:sp>
        <p:nvSpPr>
          <p:cNvPr id="3" name="Content Placeholder 2">
            <a:extLst>
              <a:ext uri="{FF2B5EF4-FFF2-40B4-BE49-F238E27FC236}">
                <a16:creationId xmlns:a16="http://schemas.microsoft.com/office/drawing/2014/main" id="{04F9A63B-67C6-4186-B3F7-776A5E3A1E78}"/>
              </a:ext>
            </a:extLst>
          </p:cNvPr>
          <p:cNvSpPr>
            <a:spLocks noGrp="1"/>
          </p:cNvSpPr>
          <p:nvPr>
            <p:ph idx="1"/>
          </p:nvPr>
        </p:nvSpPr>
        <p:spPr>
          <a:xfrm>
            <a:off x="677334" y="2160589"/>
            <a:ext cx="9166462" cy="388077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Label encoding is performed on the variables </a:t>
            </a:r>
            <a:r>
              <a:rPr lang="en-US" sz="2400" dirty="0" err="1">
                <a:latin typeface="Times New Roman" panose="02020603050405020304" pitchFamily="18" charset="0"/>
                <a:cs typeface="Times New Roman" panose="02020603050405020304" pitchFamily="18" charset="0"/>
              </a:rPr>
              <a:t>type_contact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Doc_knowledge</a:t>
            </a:r>
            <a:r>
              <a:rPr lang="en-US" sz="2400" dirty="0">
                <a:latin typeface="Times New Roman" panose="02020603050405020304" pitchFamily="18" charset="0"/>
                <a:cs typeface="Times New Roman" panose="02020603050405020304" pitchFamily="18" charset="0"/>
              </a:rPr>
              <a:t>', 'active', '</a:t>
            </a:r>
            <a:r>
              <a:rPr lang="en-US" sz="2400" dirty="0" err="1">
                <a:latin typeface="Times New Roman" panose="02020603050405020304" pitchFamily="18" charset="0"/>
                <a:cs typeface="Times New Roman" panose="02020603050405020304" pitchFamily="18" charset="0"/>
              </a:rPr>
              <a:t>confirmation_check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ID_status</a:t>
            </a:r>
            <a:r>
              <a:rPr lang="en-US" sz="2400" dirty="0"/>
              <a:t>.</a:t>
            </a:r>
          </a:p>
        </p:txBody>
      </p:sp>
    </p:spTree>
    <p:extLst>
      <p:ext uri="{BB962C8B-B14F-4D97-AF65-F5344CB8AC3E}">
        <p14:creationId xmlns:p14="http://schemas.microsoft.com/office/powerpoint/2010/main" val="1270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88B-BCBB-408C-96DC-89F9DD9401B6}"/>
              </a:ext>
            </a:extLst>
          </p:cNvPr>
          <p:cNvSpPr>
            <a:spLocks noGrp="1"/>
          </p:cNvSpPr>
          <p:nvPr>
            <p:ph type="title"/>
          </p:nvPr>
        </p:nvSpPr>
        <p:spPr>
          <a:xfrm>
            <a:off x="1006151" y="2352546"/>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Feature Selection</a:t>
            </a:r>
          </a:p>
        </p:txBody>
      </p:sp>
    </p:spTree>
    <p:extLst>
      <p:ext uri="{BB962C8B-B14F-4D97-AF65-F5344CB8AC3E}">
        <p14:creationId xmlns:p14="http://schemas.microsoft.com/office/powerpoint/2010/main" val="163277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C89F-21DD-44D3-9A8A-95807CD61AB1}"/>
              </a:ext>
            </a:extLst>
          </p:cNvPr>
          <p:cNvSpPr>
            <a:spLocks noGrp="1"/>
          </p:cNvSpPr>
          <p:nvPr>
            <p:ph type="title"/>
          </p:nvPr>
        </p:nvSpPr>
        <p:spPr>
          <a:xfrm>
            <a:off x="839788" y="365126"/>
            <a:ext cx="10515600" cy="957004"/>
          </a:xfrm>
        </p:spPr>
        <p:txBody>
          <a:bodyPr/>
          <a:lstStyle/>
          <a:p>
            <a:pPr algn="ctr"/>
            <a:r>
              <a:rPr lang="en-US" dirty="0">
                <a:latin typeface="Times New Roman" panose="02020603050405020304" pitchFamily="18" charset="0"/>
                <a:cs typeface="Times New Roman" panose="02020603050405020304" pitchFamily="18" charset="0"/>
              </a:rPr>
              <a:t>Chi-Square</a:t>
            </a:r>
            <a:r>
              <a:rPr lang="en-US" dirty="0"/>
              <a:t> </a:t>
            </a:r>
            <a:r>
              <a:rPr lang="en-US" dirty="0">
                <a:latin typeface="Times New Roman" panose="02020603050405020304" pitchFamily="18" charset="0"/>
                <a:cs typeface="Times New Roman" panose="02020603050405020304" pitchFamily="18" charset="0"/>
              </a:rPr>
              <a:t>Test</a:t>
            </a:r>
          </a:p>
        </p:txBody>
      </p:sp>
      <p:sp>
        <p:nvSpPr>
          <p:cNvPr id="6" name="Text Placeholder 5">
            <a:extLst>
              <a:ext uri="{FF2B5EF4-FFF2-40B4-BE49-F238E27FC236}">
                <a16:creationId xmlns:a16="http://schemas.microsoft.com/office/drawing/2014/main" id="{4C1B25F3-F8F8-4E8A-8AF7-88CDE1FCA172}"/>
              </a:ext>
            </a:extLst>
          </p:cNvPr>
          <p:cNvSpPr>
            <a:spLocks noGrp="1"/>
          </p:cNvSpPr>
          <p:nvPr>
            <p:ph type="body" idx="1"/>
          </p:nvPr>
        </p:nvSpPr>
        <p:spPr>
          <a:xfrm>
            <a:off x="615820" y="1322129"/>
            <a:ext cx="9909143" cy="737118"/>
          </a:xfrm>
        </p:spPr>
        <p:txBody>
          <a:bodyPr>
            <a:normAutofit/>
          </a:bodyPr>
          <a:lstStyle/>
          <a:p>
            <a:pPr marL="457200" indent="-4572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 scores achieved on performing chi-square test</a:t>
            </a:r>
          </a:p>
        </p:txBody>
      </p:sp>
      <p:pic>
        <p:nvPicPr>
          <p:cNvPr id="9" name="Content Placeholder 8">
            <a:extLst>
              <a:ext uri="{FF2B5EF4-FFF2-40B4-BE49-F238E27FC236}">
                <a16:creationId xmlns:a16="http://schemas.microsoft.com/office/drawing/2014/main" id="{83BAE03B-570F-4083-9CB2-AEA5F31887C7}"/>
              </a:ext>
            </a:extLst>
          </p:cNvPr>
          <p:cNvPicPr>
            <a:picLocks noGrp="1" noChangeAspect="1"/>
          </p:cNvPicPr>
          <p:nvPr>
            <p:ph sz="half" idx="2"/>
          </p:nvPr>
        </p:nvPicPr>
        <p:blipFill>
          <a:blip r:embed="rId2"/>
          <a:stretch>
            <a:fillRect/>
          </a:stretch>
        </p:blipFill>
        <p:spPr>
          <a:xfrm>
            <a:off x="961053" y="2274620"/>
            <a:ext cx="3508310" cy="4060866"/>
          </a:xfrm>
        </p:spPr>
      </p:pic>
      <p:pic>
        <p:nvPicPr>
          <p:cNvPr id="11" name="Content Placeholder 10">
            <a:extLst>
              <a:ext uri="{FF2B5EF4-FFF2-40B4-BE49-F238E27FC236}">
                <a16:creationId xmlns:a16="http://schemas.microsoft.com/office/drawing/2014/main" id="{C66B4178-F0B2-4DE1-A257-61AF2B6CE689}"/>
              </a:ext>
            </a:extLst>
          </p:cNvPr>
          <p:cNvPicPr>
            <a:picLocks noGrp="1" noChangeAspect="1"/>
          </p:cNvPicPr>
          <p:nvPr>
            <p:ph sz="quarter" idx="4"/>
          </p:nvPr>
        </p:nvPicPr>
        <p:blipFill>
          <a:blip r:embed="rId3"/>
          <a:stretch>
            <a:fillRect/>
          </a:stretch>
        </p:blipFill>
        <p:spPr>
          <a:xfrm>
            <a:off x="5439747" y="2274619"/>
            <a:ext cx="3797559" cy="4229635"/>
          </a:xfrm>
        </p:spPr>
      </p:pic>
    </p:spTree>
    <p:extLst>
      <p:ext uri="{BB962C8B-B14F-4D97-AF65-F5344CB8AC3E}">
        <p14:creationId xmlns:p14="http://schemas.microsoft.com/office/powerpoint/2010/main" val="352447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596-CAEA-402C-8DE8-BE4C7EF1D242}"/>
              </a:ext>
            </a:extLst>
          </p:cNvPr>
          <p:cNvSpPr>
            <a:spLocks noGrp="1"/>
          </p:cNvSpPr>
          <p:nvPr>
            <p:ph type="title"/>
          </p:nvPr>
        </p:nvSpPr>
        <p:spPr>
          <a:xfrm>
            <a:off x="287694" y="346463"/>
            <a:ext cx="10515600" cy="913169"/>
          </a:xfrm>
        </p:spPr>
        <p:txBody>
          <a:bodyPr>
            <a:normAutofit/>
          </a:bodyPr>
          <a:lstStyle/>
          <a:p>
            <a:pPr algn="ctr"/>
            <a:r>
              <a:rPr lang="en-US" sz="4000" dirty="0">
                <a:latin typeface="Times New Roman" panose="02020603050405020304" pitchFamily="18" charset="0"/>
                <a:cs typeface="Times New Roman" panose="02020603050405020304" pitchFamily="18" charset="0"/>
              </a:rPr>
              <a:t>Extra Tree Classifier</a:t>
            </a:r>
          </a:p>
        </p:txBody>
      </p:sp>
      <p:pic>
        <p:nvPicPr>
          <p:cNvPr id="5" name="Content Placeholder 4">
            <a:extLst>
              <a:ext uri="{FF2B5EF4-FFF2-40B4-BE49-F238E27FC236}">
                <a16:creationId xmlns:a16="http://schemas.microsoft.com/office/drawing/2014/main" id="{77B4949A-0933-4C1C-BEAD-FA60F3561B7B}"/>
              </a:ext>
            </a:extLst>
          </p:cNvPr>
          <p:cNvPicPr>
            <a:picLocks noGrp="1" noChangeAspect="1"/>
          </p:cNvPicPr>
          <p:nvPr>
            <p:ph idx="1"/>
          </p:nvPr>
        </p:nvPicPr>
        <p:blipFill>
          <a:blip r:embed="rId2"/>
          <a:stretch>
            <a:fillRect/>
          </a:stretch>
        </p:blipFill>
        <p:spPr>
          <a:xfrm>
            <a:off x="0" y="2160588"/>
            <a:ext cx="12191999" cy="4697412"/>
          </a:xfrm>
        </p:spPr>
      </p:pic>
    </p:spTree>
    <p:extLst>
      <p:ext uri="{BB962C8B-B14F-4D97-AF65-F5344CB8AC3E}">
        <p14:creationId xmlns:p14="http://schemas.microsoft.com/office/powerpoint/2010/main" val="144317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FA74-8937-4A67-9BB5-234DC7938BB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Mutual Information Classifier</a:t>
            </a:r>
          </a:p>
        </p:txBody>
      </p:sp>
      <p:pic>
        <p:nvPicPr>
          <p:cNvPr id="5" name="Content Placeholder 4">
            <a:extLst>
              <a:ext uri="{FF2B5EF4-FFF2-40B4-BE49-F238E27FC236}">
                <a16:creationId xmlns:a16="http://schemas.microsoft.com/office/drawing/2014/main" id="{330026A4-7098-4B4C-AE9D-AA891E2A3592}"/>
              </a:ext>
            </a:extLst>
          </p:cNvPr>
          <p:cNvPicPr>
            <a:picLocks noGrp="1" noChangeAspect="1"/>
          </p:cNvPicPr>
          <p:nvPr>
            <p:ph idx="1"/>
          </p:nvPr>
        </p:nvPicPr>
        <p:blipFill>
          <a:blip r:embed="rId2"/>
          <a:stretch>
            <a:fillRect/>
          </a:stretch>
        </p:blipFill>
        <p:spPr>
          <a:xfrm>
            <a:off x="0" y="2490084"/>
            <a:ext cx="12192000" cy="4367916"/>
          </a:xfrm>
        </p:spPr>
      </p:pic>
    </p:spTree>
    <p:extLst>
      <p:ext uri="{BB962C8B-B14F-4D97-AF65-F5344CB8AC3E}">
        <p14:creationId xmlns:p14="http://schemas.microsoft.com/office/powerpoint/2010/main" val="39113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38FF-BE5C-480A-B0C4-A4CAB02E2312}"/>
              </a:ext>
            </a:extLst>
          </p:cNvPr>
          <p:cNvSpPr>
            <a:spLocks noGrp="1"/>
          </p:cNvSpPr>
          <p:nvPr>
            <p:ph type="title"/>
          </p:nvPr>
        </p:nvSpPr>
        <p:spPr>
          <a:xfrm>
            <a:off x="838200" y="365126"/>
            <a:ext cx="10515600" cy="62391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Decision Tree Classifier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71C6B98-24AA-4929-9CA9-194332565CED}"/>
              </a:ext>
            </a:extLst>
          </p:cNvPr>
          <p:cNvPicPr>
            <a:picLocks noGrp="1" noChangeAspect="1"/>
          </p:cNvPicPr>
          <p:nvPr>
            <p:ph idx="1"/>
          </p:nvPr>
        </p:nvPicPr>
        <p:blipFill>
          <a:blip r:embed="rId2"/>
          <a:stretch>
            <a:fillRect/>
          </a:stretch>
        </p:blipFill>
        <p:spPr>
          <a:xfrm>
            <a:off x="1738312" y="1977183"/>
            <a:ext cx="8715375" cy="3267075"/>
          </a:xfrm>
        </p:spPr>
      </p:pic>
      <p:pic>
        <p:nvPicPr>
          <p:cNvPr id="7" name="Picture 6">
            <a:extLst>
              <a:ext uri="{FF2B5EF4-FFF2-40B4-BE49-F238E27FC236}">
                <a16:creationId xmlns:a16="http://schemas.microsoft.com/office/drawing/2014/main" id="{CCC4F9E9-F3A1-4FD5-BD84-32513F3DB645}"/>
              </a:ext>
            </a:extLst>
          </p:cNvPr>
          <p:cNvPicPr>
            <a:picLocks noChangeAspect="1"/>
          </p:cNvPicPr>
          <p:nvPr/>
        </p:nvPicPr>
        <p:blipFill>
          <a:blip r:embed="rId3"/>
          <a:stretch>
            <a:fillRect/>
          </a:stretch>
        </p:blipFill>
        <p:spPr>
          <a:xfrm>
            <a:off x="0" y="1613742"/>
            <a:ext cx="12192000" cy="5244258"/>
          </a:xfrm>
          <a:prstGeom prst="rect">
            <a:avLst/>
          </a:prstGeom>
        </p:spPr>
      </p:pic>
      <p:sp>
        <p:nvSpPr>
          <p:cNvPr id="10" name="TextBox 9">
            <a:extLst>
              <a:ext uri="{FF2B5EF4-FFF2-40B4-BE49-F238E27FC236}">
                <a16:creationId xmlns:a16="http://schemas.microsoft.com/office/drawing/2014/main" id="{F3A67D99-4AFD-4712-8071-04DDF2F0584A}"/>
              </a:ext>
            </a:extLst>
          </p:cNvPr>
          <p:cNvSpPr txBox="1"/>
          <p:nvPr/>
        </p:nvSpPr>
        <p:spPr>
          <a:xfrm>
            <a:off x="391886" y="1018069"/>
            <a:ext cx="92279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based on this features such as </a:t>
            </a:r>
            <a:r>
              <a:rPr lang="en-US" dirty="0" err="1">
                <a:latin typeface="Times New Roman" panose="02020603050405020304" pitchFamily="18" charset="0"/>
                <a:cs typeface="Times New Roman" panose="02020603050405020304" pitchFamily="18" charset="0"/>
              </a:rPr>
              <a:t>opened_by</a:t>
            </a:r>
            <a:r>
              <a:rPr lang="en-US" dirty="0">
                <a:latin typeface="Times New Roman" panose="02020603050405020304" pitchFamily="18" charset="0"/>
                <a:cs typeface="Times New Roman" panose="02020603050405020304" pitchFamily="18" charset="0"/>
              </a:rPr>
              <a:t>, location, </a:t>
            </a:r>
            <a:r>
              <a:rPr lang="en-US" dirty="0" err="1">
                <a:latin typeface="Times New Roman" panose="02020603050405020304" pitchFamily="18" charset="0"/>
                <a:cs typeface="Times New Roman" panose="02020603050405020304" pitchFamily="18" charset="0"/>
              </a:rPr>
              <a:t>ID_caller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Category_id</a:t>
            </a:r>
            <a:r>
              <a:rPr lang="en-US" dirty="0">
                <a:latin typeface="Times New Roman" panose="02020603050405020304" pitchFamily="18" charset="0"/>
                <a:cs typeface="Times New Roman" panose="02020603050405020304" pitchFamily="18" charset="0"/>
              </a:rPr>
              <a:t>, ID where selected.</a:t>
            </a:r>
          </a:p>
        </p:txBody>
      </p:sp>
    </p:spTree>
    <p:extLst>
      <p:ext uri="{BB962C8B-B14F-4D97-AF65-F5344CB8AC3E}">
        <p14:creationId xmlns:p14="http://schemas.microsoft.com/office/powerpoint/2010/main" val="161860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B09-1E7D-41D2-89DA-EF23EB32EC76}"/>
              </a:ext>
            </a:extLst>
          </p:cNvPr>
          <p:cNvSpPr>
            <a:spLocks noGrp="1"/>
          </p:cNvSpPr>
          <p:nvPr>
            <p:ph type="title"/>
          </p:nvPr>
        </p:nvSpPr>
        <p:spPr>
          <a:xfrm>
            <a:off x="270588" y="0"/>
            <a:ext cx="11075436" cy="578497"/>
          </a:xfrm>
        </p:spPr>
        <p:txBody>
          <a:bodyPr>
            <a:noAutofit/>
          </a:bodyPr>
          <a:lstStyle/>
          <a:p>
            <a:pPr algn="ctr"/>
            <a:r>
              <a:rPr lang="en-US" sz="3600" dirty="0">
                <a:latin typeface="Times New Roman" panose="02020603050405020304" pitchFamily="18" charset="0"/>
                <a:cs typeface="Times New Roman" panose="02020603050405020304" pitchFamily="18" charset="0"/>
              </a:rPr>
              <a:t>ML Algorithm Used</a:t>
            </a:r>
          </a:p>
        </p:txBody>
      </p:sp>
      <p:graphicFrame>
        <p:nvGraphicFramePr>
          <p:cNvPr id="4" name="Table 4">
            <a:extLst>
              <a:ext uri="{FF2B5EF4-FFF2-40B4-BE49-F238E27FC236}">
                <a16:creationId xmlns:a16="http://schemas.microsoft.com/office/drawing/2014/main" id="{3EAF3ADA-375A-4BC9-A95C-160146944965}"/>
              </a:ext>
            </a:extLst>
          </p:cNvPr>
          <p:cNvGraphicFramePr>
            <a:graphicFrameLocks noGrp="1"/>
          </p:cNvGraphicFramePr>
          <p:nvPr>
            <p:ph idx="1"/>
            <p:extLst>
              <p:ext uri="{D42A27DB-BD31-4B8C-83A1-F6EECF244321}">
                <p14:modId xmlns:p14="http://schemas.microsoft.com/office/powerpoint/2010/main" val="2232139213"/>
              </p:ext>
            </p:extLst>
          </p:nvPr>
        </p:nvGraphicFramePr>
        <p:xfrm>
          <a:off x="0" y="830424"/>
          <a:ext cx="12192000" cy="6027580"/>
        </p:xfrm>
        <a:graphic>
          <a:graphicData uri="http://schemas.openxmlformats.org/drawingml/2006/table">
            <a:tbl>
              <a:tblPr firstRow="1" bandRow="1">
                <a:tableStyleId>{93296810-A885-4BE3-A3E7-6D5BEEA58F35}</a:tableStyleId>
              </a:tblPr>
              <a:tblGrid>
                <a:gridCol w="4975984">
                  <a:extLst>
                    <a:ext uri="{9D8B030D-6E8A-4147-A177-3AD203B41FA5}">
                      <a16:colId xmlns:a16="http://schemas.microsoft.com/office/drawing/2014/main" val="3449748069"/>
                    </a:ext>
                  </a:extLst>
                </a:gridCol>
                <a:gridCol w="3981746">
                  <a:extLst>
                    <a:ext uri="{9D8B030D-6E8A-4147-A177-3AD203B41FA5}">
                      <a16:colId xmlns:a16="http://schemas.microsoft.com/office/drawing/2014/main" val="1466150015"/>
                    </a:ext>
                  </a:extLst>
                </a:gridCol>
                <a:gridCol w="3234270">
                  <a:extLst>
                    <a:ext uri="{9D8B030D-6E8A-4147-A177-3AD203B41FA5}">
                      <a16:colId xmlns:a16="http://schemas.microsoft.com/office/drawing/2014/main" val="2172053704"/>
                    </a:ext>
                  </a:extLst>
                </a:gridCol>
              </a:tblGrid>
              <a:tr h="532508">
                <a:tc>
                  <a:txBody>
                    <a:bodyPr/>
                    <a:lstStyle/>
                    <a:p>
                      <a:pPr algn="ctr"/>
                      <a:r>
                        <a:rPr lang="en-US" dirty="0"/>
                        <a:t>Algorithm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386696"/>
                  </a:ext>
                </a:extLst>
              </a:tr>
              <a:tr h="532508">
                <a:tc>
                  <a:txBody>
                    <a:bodyPr/>
                    <a:lstStyle/>
                    <a:p>
                      <a:r>
                        <a:rPr lang="en-US"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185694"/>
                  </a:ext>
                </a:extLst>
              </a:tr>
              <a:tr h="532508">
                <a:tc>
                  <a:txBody>
                    <a:bodyPr/>
                    <a:lstStyle/>
                    <a:p>
                      <a:r>
                        <a:rPr lang="en-US" dirty="0"/>
                        <a:t>Neural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496873"/>
                  </a:ext>
                </a:extLst>
              </a:tr>
              <a:tr h="532508">
                <a:tc>
                  <a:txBody>
                    <a:bodyPr/>
                    <a:lstStyle/>
                    <a:p>
                      <a:r>
                        <a:rPr lang="en-US" dirty="0"/>
                        <a:t>Support Vector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89842"/>
                  </a:ext>
                </a:extLst>
              </a:tr>
              <a:tr h="532508">
                <a:tc>
                  <a:txBody>
                    <a:bodyPr/>
                    <a:lstStyle/>
                    <a:p>
                      <a:r>
                        <a:rPr lang="en-US"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140157"/>
                  </a:ext>
                </a:extLst>
              </a:tr>
              <a:tr h="532508">
                <a:tc>
                  <a:txBody>
                    <a:bodyPr/>
                    <a:lstStyle/>
                    <a:p>
                      <a:r>
                        <a:rPr lang="en-US" dirty="0"/>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038149"/>
                  </a:ext>
                </a:extLst>
              </a:tr>
              <a:tr h="532508">
                <a:tc>
                  <a:txBody>
                    <a:bodyPr/>
                    <a:lstStyle/>
                    <a:p>
                      <a:r>
                        <a:rPr lang="en-US" dirty="0" err="1"/>
                        <a:t>Gausian</a:t>
                      </a:r>
                      <a:r>
                        <a:rPr lang="en-US" dirty="0"/>
                        <a:t>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704004"/>
                  </a:ext>
                </a:extLst>
              </a:tr>
              <a:tr h="702500">
                <a:tc>
                  <a:txBody>
                    <a:bodyPr/>
                    <a:lstStyle/>
                    <a:p>
                      <a:r>
                        <a:rPr lang="en-US" dirty="0"/>
                        <a:t>Voting Classifier</a:t>
                      </a:r>
                    </a:p>
                    <a:p>
                      <a:r>
                        <a:rPr lang="en-US" dirty="0"/>
                        <a:t>(</a:t>
                      </a:r>
                      <a:r>
                        <a:rPr lang="en-US" dirty="0" err="1"/>
                        <a:t>KNN+Gausian</a:t>
                      </a:r>
                      <a:r>
                        <a:rPr lang="en-US" dirty="0"/>
                        <a:t> NB+DT)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75179"/>
                  </a:ext>
                </a:extLst>
              </a:tr>
              <a:tr h="532508">
                <a:tc>
                  <a:txBody>
                    <a:bodyPr/>
                    <a:lstStyle/>
                    <a:p>
                      <a:r>
                        <a:rPr lang="en-US" dirty="0"/>
                        <a:t>Bagging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98184"/>
                  </a:ext>
                </a:extLst>
              </a:tr>
              <a:tr h="532508">
                <a:tc>
                  <a:txBody>
                    <a:bodyPr/>
                    <a:lstStyle/>
                    <a:p>
                      <a:r>
                        <a:rPr lang="en-US" dirty="0"/>
                        <a:t>Ada 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567884"/>
                  </a:ext>
                </a:extLst>
              </a:tr>
              <a:tr h="532508">
                <a:tc>
                  <a:txBody>
                    <a:bodyPr/>
                    <a:lstStyle/>
                    <a:p>
                      <a:r>
                        <a:rPr lang="en-US" dirty="0" err="1"/>
                        <a:t>XgBoost</a:t>
                      </a:r>
                      <a:r>
                        <a:rPr lang="en-US" dirty="0"/>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322203"/>
                  </a:ext>
                </a:extLst>
              </a:tr>
            </a:tbl>
          </a:graphicData>
        </a:graphic>
      </p:graphicFrame>
    </p:spTree>
    <p:extLst>
      <p:ext uri="{BB962C8B-B14F-4D97-AF65-F5344CB8AC3E}">
        <p14:creationId xmlns:p14="http://schemas.microsoft.com/office/powerpoint/2010/main" val="14716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772-6122-4AB4-930E-50D7229656D9}"/>
              </a:ext>
            </a:extLst>
          </p:cNvPr>
          <p:cNvSpPr>
            <a:spLocks noGrp="1"/>
          </p:cNvSpPr>
          <p:nvPr>
            <p:ph type="title"/>
          </p:nvPr>
        </p:nvSpPr>
        <p:spPr>
          <a:xfrm>
            <a:off x="189078" y="250581"/>
            <a:ext cx="9084924" cy="566057"/>
          </a:xfrm>
        </p:spPr>
        <p:txBody>
          <a:bodyPr>
            <a:normAutofit fontScale="90000"/>
          </a:bodyPr>
          <a:lstStyle/>
          <a:p>
            <a:r>
              <a:rPr lang="en-US" dirty="0">
                <a:latin typeface="Arial"/>
                <a:ea typeface="Arial"/>
                <a:cs typeface="Arial"/>
                <a:sym typeface="Arial"/>
              </a:rPr>
              <a:t>H</a:t>
            </a:r>
            <a:r>
              <a:rPr lang="en-US" sz="3600" b="0" dirty="0">
                <a:latin typeface="Arial"/>
                <a:ea typeface="Arial"/>
                <a:cs typeface="Arial"/>
                <a:sym typeface="Arial"/>
              </a:rPr>
              <a:t>yperparameters Tuning</a:t>
            </a:r>
            <a:endParaRPr lang="en-US" dirty="0"/>
          </a:p>
        </p:txBody>
      </p:sp>
      <p:sp>
        <p:nvSpPr>
          <p:cNvPr id="3" name="Content Placeholder 2">
            <a:extLst>
              <a:ext uri="{FF2B5EF4-FFF2-40B4-BE49-F238E27FC236}">
                <a16:creationId xmlns:a16="http://schemas.microsoft.com/office/drawing/2014/main" id="{F43E10F0-FB5F-4B27-B908-85CAA6278738}"/>
              </a:ext>
            </a:extLst>
          </p:cNvPr>
          <p:cNvSpPr>
            <a:spLocks noGrp="1"/>
          </p:cNvSpPr>
          <p:nvPr>
            <p:ph idx="1"/>
          </p:nvPr>
        </p:nvSpPr>
        <p:spPr>
          <a:xfrm>
            <a:off x="546109" y="1155651"/>
            <a:ext cx="10911883" cy="5517082"/>
          </a:xfrm>
        </p:spPr>
        <p:txBody>
          <a:bodyPr/>
          <a:lstStyle/>
          <a:p>
            <a:pPr marL="0" lvl="0" indent="0" algn="l" rtl="0">
              <a:spcBef>
                <a:spcPts val="0"/>
              </a:spcBef>
              <a:spcAft>
                <a:spcPts val="0"/>
              </a:spcAft>
              <a:buNone/>
            </a:pPr>
            <a:r>
              <a:rPr lang="en-US" sz="1800" b="0" dirty="0">
                <a:latin typeface="Times New Roman" panose="02020603050405020304" pitchFamily="18" charset="0"/>
                <a:ea typeface="Arial"/>
                <a:cs typeface="Times New Roman" panose="02020603050405020304" pitchFamily="18" charset="0"/>
                <a:sym typeface="Arial"/>
              </a:rPr>
              <a:t>The hyperparameters used in the model are:</a:t>
            </a:r>
          </a:p>
          <a:p>
            <a:pPr marL="0" lvl="0" indent="0" algn="l" rtl="0">
              <a:spcBef>
                <a:spcPts val="0"/>
              </a:spcBef>
              <a:spcAft>
                <a:spcPts val="0"/>
              </a:spcAft>
              <a:buNone/>
            </a:pPr>
            <a:endParaRPr lang="en-US" sz="1700" i="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7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b="1" dirty="0" err="1">
                <a:latin typeface="Times New Roman" panose="02020603050405020304" pitchFamily="18" charset="0"/>
                <a:ea typeface="Arial"/>
                <a:cs typeface="Times New Roman" panose="02020603050405020304" pitchFamily="18" charset="0"/>
                <a:sym typeface="Arial"/>
              </a:rPr>
              <a:t>GridsearchCV</a:t>
            </a:r>
            <a:endParaRPr lang="en-US" sz="20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i="1" dirty="0">
                <a:latin typeface="Times New Roman" panose="02020603050405020304" pitchFamily="18" charset="0"/>
                <a:ea typeface="Arial"/>
                <a:cs typeface="Times New Roman" panose="02020603050405020304" pitchFamily="18" charset="0"/>
                <a:sym typeface="Arial"/>
              </a:rPr>
              <a:t>1. Best parameters found</a:t>
            </a:r>
            <a:r>
              <a:rPr lang="en-US" sz="2000" u="sng" dirty="0">
                <a:latin typeface="Times New Roman" panose="02020603050405020304" pitchFamily="18" charset="0"/>
                <a:ea typeface="Arial"/>
                <a:cs typeface="Times New Roman" panose="02020603050405020304" pitchFamily="18" charset="0"/>
                <a:sym typeface="Arial"/>
              </a:rPr>
              <a:t>:</a:t>
            </a:r>
          </a:p>
          <a:p>
            <a:pPr marL="520700" lvl="1" indent="0" algn="just">
              <a:spcBef>
                <a:spcPts val="0"/>
              </a:spcBef>
              <a:buSzPts val="1700"/>
              <a:buNone/>
            </a:pP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bootstrap: True</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criterion': </a:t>
            </a:r>
            <a:r>
              <a:rPr lang="en-US" sz="1800" dirty="0" err="1">
                <a:latin typeface="Times New Roman" panose="02020603050405020304" pitchFamily="18" charset="0"/>
                <a:ea typeface="Arial"/>
                <a:cs typeface="Times New Roman" panose="02020603050405020304" pitchFamily="18" charset="0"/>
                <a:sym typeface="Arial"/>
              </a:rPr>
              <a:t>gini</a:t>
            </a: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max_depth</a:t>
            </a:r>
            <a:r>
              <a:rPr lang="en-US" sz="1800" dirty="0">
                <a:latin typeface="Times New Roman" panose="02020603050405020304" pitchFamily="18" charset="0"/>
                <a:ea typeface="Arial"/>
                <a:cs typeface="Times New Roman" panose="02020603050405020304" pitchFamily="18" charset="0"/>
                <a:sym typeface="Arial"/>
              </a:rPr>
              <a:t>': 4</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 </a:t>
            </a:r>
            <a:r>
              <a:rPr lang="en-US" sz="1800" dirty="0" err="1">
                <a:latin typeface="Times New Roman" panose="02020603050405020304" pitchFamily="18" charset="0"/>
                <a:ea typeface="Arial"/>
                <a:cs typeface="Times New Roman" panose="02020603050405020304" pitchFamily="18" charset="0"/>
                <a:sym typeface="Arial"/>
              </a:rPr>
              <a:t>max_features</a:t>
            </a:r>
            <a:r>
              <a:rPr lang="en-US" sz="1800" dirty="0">
                <a:latin typeface="Times New Roman" panose="02020603050405020304" pitchFamily="18" charset="0"/>
                <a:ea typeface="Arial"/>
                <a:cs typeface="Times New Roman" panose="02020603050405020304" pitchFamily="18" charset="0"/>
                <a:sym typeface="Arial"/>
              </a:rPr>
              <a:t>': auto</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min_samples_leaf</a:t>
            </a:r>
            <a:r>
              <a:rPr lang="en-US" sz="1800" dirty="0">
                <a:latin typeface="Times New Roman" panose="02020603050405020304" pitchFamily="18" charset="0"/>
                <a:ea typeface="Arial"/>
                <a:cs typeface="Times New Roman" panose="02020603050405020304" pitchFamily="18" charset="0"/>
                <a:sym typeface="Arial"/>
              </a:rPr>
              <a:t>': 1</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min_samples_split</a:t>
            </a:r>
            <a:r>
              <a:rPr lang="en-US" sz="1800" dirty="0">
                <a:latin typeface="Times New Roman" panose="02020603050405020304" pitchFamily="18" charset="0"/>
                <a:ea typeface="Arial"/>
                <a:cs typeface="Times New Roman" panose="02020603050405020304" pitchFamily="18" charset="0"/>
                <a:sym typeface="Arial"/>
              </a:rPr>
              <a:t>: 2</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n_estimators</a:t>
            </a:r>
            <a:r>
              <a:rPr lang="en-US" sz="1800" dirty="0">
                <a:latin typeface="Times New Roman" panose="02020603050405020304" pitchFamily="18" charset="0"/>
                <a:ea typeface="Arial"/>
                <a:cs typeface="Times New Roman" panose="02020603050405020304" pitchFamily="18" charset="0"/>
                <a:sym typeface="Arial"/>
              </a:rPr>
              <a:t>': 200</a:t>
            </a:r>
          </a:p>
          <a:p>
            <a:pPr marL="120650" lvl="0" indent="0" algn="just" rtl="0">
              <a:spcBef>
                <a:spcPts val="0"/>
              </a:spcBef>
              <a:spcAft>
                <a:spcPts val="0"/>
              </a:spcAft>
              <a:buSzPts val="1700"/>
              <a:buNone/>
            </a:pPr>
            <a:endParaRPr lang="en-US" sz="2000"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200" b="1" dirty="0">
              <a:latin typeface="Times New Roman" panose="02020603050405020304" pitchFamily="18" charset="0"/>
              <a:ea typeface="Arial"/>
              <a:cs typeface="Times New Roman" panose="02020603050405020304" pitchFamily="18" charset="0"/>
              <a:sym typeface="Arial"/>
            </a:endParaRPr>
          </a:p>
          <a:p>
            <a:pPr marL="114300" indent="0" algn="just">
              <a:lnSpc>
                <a:spcPct val="115000"/>
              </a:lnSpc>
              <a:spcBef>
                <a:spcPts val="0"/>
              </a:spcBef>
              <a:buSzPts val="1800"/>
              <a:buNone/>
            </a:pPr>
            <a:r>
              <a:rPr lang="en-US" sz="1800" b="0" dirty="0">
                <a:latin typeface="Times New Roman" panose="02020603050405020304" pitchFamily="18" charset="0"/>
                <a:ea typeface="Arial"/>
                <a:cs typeface="Times New Roman" panose="02020603050405020304" pitchFamily="18" charset="0"/>
                <a:sym typeface="Arial"/>
              </a:rPr>
              <a:t> </a:t>
            </a:r>
            <a:r>
              <a:rPr lang="en-US" dirty="0">
                <a:latin typeface="Times New Roman" panose="02020603050405020304" pitchFamily="18" charset="0"/>
                <a:ea typeface="Arial"/>
                <a:cs typeface="Times New Roman" panose="02020603050405020304" pitchFamily="18" charset="0"/>
                <a:sym typeface="Arial"/>
              </a:rPr>
              <a:t>2. </a:t>
            </a:r>
            <a:r>
              <a:rPr lang="en-US" sz="1800" b="0" i="1" dirty="0">
                <a:latin typeface="Times New Roman" panose="02020603050405020304" pitchFamily="18" charset="0"/>
                <a:ea typeface="Arial"/>
                <a:cs typeface="Times New Roman" panose="02020603050405020304" pitchFamily="18" charset="0"/>
                <a:sym typeface="Arial"/>
              </a:rPr>
              <a:t>Best Score found: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0.9969788450595275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14300" lvl="0" indent="0" algn="just" rtl="0">
              <a:lnSpc>
                <a:spcPct val="115000"/>
              </a:lnSpc>
              <a:spcBef>
                <a:spcPts val="0"/>
              </a:spcBef>
              <a:spcAft>
                <a:spcPts val="0"/>
              </a:spcAft>
              <a:buSzPts val="1800"/>
              <a:buNone/>
            </a:pPr>
            <a:endParaRPr lang="en-US"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C659F55-34C7-4391-B283-9FD15C9A7E73}"/>
              </a:ext>
            </a:extLst>
          </p:cNvPr>
          <p:cNvSpPr>
            <a:spLocks noChangeArrowheads="1"/>
          </p:cNvSpPr>
          <p:nvPr/>
        </p:nvSpPr>
        <p:spPr bwMode="auto">
          <a:xfrm>
            <a:off x="0" y="212352"/>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7693CB3-B74E-4777-A7AC-6BD38BA2276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5DA093-2BBD-4436-B62D-05509D1090E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73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EEAB5-A6E1-4CAC-85D6-922DE13A243E}"/>
              </a:ext>
            </a:extLst>
          </p:cNvPr>
          <p:cNvSpPr>
            <a:spLocks noGrp="1"/>
          </p:cNvSpPr>
          <p:nvPr>
            <p:ph type="title"/>
          </p:nvPr>
        </p:nvSpPr>
        <p:spPr>
          <a:xfrm>
            <a:off x="1433112" y="2214465"/>
            <a:ext cx="9539687" cy="2105608"/>
          </a:xfrm>
        </p:spPr>
        <p:txBody>
          <a:bodyPr>
            <a:normAutofit/>
          </a:bodyPr>
          <a:lstStyle/>
          <a:p>
            <a:pPr algn="ctr"/>
            <a:r>
              <a:rPr lang="en-US" sz="5400" dirty="0"/>
              <a:t>Deployment</a:t>
            </a:r>
          </a:p>
        </p:txBody>
      </p:sp>
    </p:spTree>
    <p:extLst>
      <p:ext uri="{BB962C8B-B14F-4D97-AF65-F5344CB8AC3E}">
        <p14:creationId xmlns:p14="http://schemas.microsoft.com/office/powerpoint/2010/main" val="23708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9E42-5F7F-494F-BCBD-89313083EDAB}"/>
              </a:ext>
            </a:extLst>
          </p:cNvPr>
          <p:cNvSpPr>
            <a:spLocks noGrp="1"/>
          </p:cNvSpPr>
          <p:nvPr>
            <p:ph type="title"/>
          </p:nvPr>
        </p:nvSpPr>
        <p:spPr/>
        <p:txBody>
          <a:bodyPr/>
          <a:lstStyle/>
          <a:p>
            <a:r>
              <a:rPr lang="en-US" dirty="0"/>
              <a:t>Model Deployment using </a:t>
            </a:r>
            <a:r>
              <a:rPr lang="en-US" dirty="0" err="1"/>
              <a:t>Streamlit</a:t>
            </a:r>
            <a:r>
              <a:rPr lang="en-US" dirty="0"/>
              <a:t> on Heroku</a:t>
            </a:r>
          </a:p>
        </p:txBody>
      </p:sp>
      <p:sp>
        <p:nvSpPr>
          <p:cNvPr id="3" name="Content Placeholder 2">
            <a:extLst>
              <a:ext uri="{FF2B5EF4-FFF2-40B4-BE49-F238E27FC236}">
                <a16:creationId xmlns:a16="http://schemas.microsoft.com/office/drawing/2014/main" id="{4C757664-5983-41A8-85B0-83BB9526A69D}"/>
              </a:ext>
            </a:extLst>
          </p:cNvPr>
          <p:cNvSpPr>
            <a:spLocks noGrp="1"/>
          </p:cNvSpPr>
          <p:nvPr>
            <p:ph idx="1"/>
          </p:nvPr>
        </p:nvSpPr>
        <p:spPr/>
        <p:txBody>
          <a:bodyPr/>
          <a:lstStyle/>
          <a:p>
            <a:pPr marL="285750" indent="-285750">
              <a:buFont typeface="Arial" pitchFamily="34" charset="0"/>
              <a:buChar char="•"/>
            </a:pPr>
            <a:r>
              <a:rPr lang="en-IN" dirty="0">
                <a:latin typeface="Arial" pitchFamily="34" charset="0"/>
                <a:cs typeface="Arial" pitchFamily="34" charset="0"/>
              </a:rPr>
              <a:t>Model is Deployed on Heroku Platform with </a:t>
            </a:r>
            <a:r>
              <a:rPr lang="en-IN" dirty="0" err="1">
                <a:latin typeface="Arial" pitchFamily="34" charset="0"/>
                <a:cs typeface="Arial" pitchFamily="34" charset="0"/>
              </a:rPr>
              <a:t>Streamlit</a:t>
            </a:r>
            <a:r>
              <a:rPr lang="en-IN" dirty="0">
                <a:latin typeface="Arial" pitchFamily="34" charset="0"/>
                <a:cs typeface="Arial" pitchFamily="34" charset="0"/>
              </a:rPr>
              <a:t> Framework.</a:t>
            </a:r>
          </a:p>
          <a:p>
            <a:pPr marL="285750" indent="-285750">
              <a:buFont typeface="Arial" pitchFamily="34" charset="0"/>
              <a:buChar char="•"/>
            </a:pPr>
            <a:r>
              <a:rPr lang="en-IN" dirty="0">
                <a:latin typeface="Arial" pitchFamily="34" charset="0"/>
                <a:cs typeface="Arial" pitchFamily="34" charset="0"/>
              </a:rPr>
              <a:t>Heroku:   </a:t>
            </a:r>
            <a:r>
              <a:rPr lang="en-IN" dirty="0">
                <a:latin typeface="Arial" pitchFamily="34" charset="0"/>
                <a:cs typeface="Arial" pitchFamily="34" charset="0"/>
                <a:hlinkClick r:id="rId2"/>
              </a:rPr>
              <a:t>https://impact-prediction-of-incident.herokuapp.com/</a:t>
            </a: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2917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C5B1D5-DE83-4E46-A76B-58837BD392F4}"/>
              </a:ext>
            </a:extLst>
          </p:cNvPr>
          <p:cNvSpPr>
            <a:spLocks noGrp="1"/>
          </p:cNvSpPr>
          <p:nvPr>
            <p:ph idx="1"/>
          </p:nvPr>
        </p:nvSpPr>
        <p:spPr>
          <a:xfrm>
            <a:off x="677863" y="587830"/>
            <a:ext cx="8596312" cy="5454196"/>
          </a:xfrm>
        </p:spPr>
        <p:txBody>
          <a:bodyPr/>
          <a:lstStyle/>
          <a:p>
            <a:pPr marL="0" indent="0">
              <a:buNone/>
            </a:pPr>
            <a:r>
              <a:rPr lang="en-IN" sz="3200" u="sng" dirty="0">
                <a:solidFill>
                  <a:schemeClr val="tx1"/>
                </a:solidFill>
                <a:latin typeface="Times New Roman" panose="02020603050405020304" pitchFamily="18" charset="0"/>
                <a:cs typeface="Times New Roman" panose="02020603050405020304" pitchFamily="18" charset="0"/>
              </a:rPr>
              <a:t>Business Problem :</a:t>
            </a:r>
            <a:endParaRPr lang="en-IN" sz="3200"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rPr>
              <a:t>To predict the impact of the incident raised by the customer.</a:t>
            </a: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r>
              <a:rPr lang="en-IN" sz="2800" u="sng" dirty="0">
                <a:solidFill>
                  <a:schemeClr val="tx1"/>
                </a:solidFill>
                <a:latin typeface="Times New Roman" panose="02020603050405020304" pitchFamily="18" charset="0"/>
                <a:cs typeface="Times New Roman" panose="02020603050405020304" pitchFamily="18" charset="0"/>
              </a:rPr>
              <a:t>OBJECTIVE : </a:t>
            </a:r>
            <a:r>
              <a:rPr lang="en-IN" sz="2000" u="sng" dirty="0">
                <a:solidFill>
                  <a:schemeClr val="tx1"/>
                </a:solidFill>
                <a:latin typeface="Times New Roman" panose="02020603050405020304" pitchFamily="18" charset="0"/>
                <a:cs typeface="Times New Roman" panose="02020603050405020304" pitchFamily="18" charset="0"/>
              </a:rPr>
              <a:t> </a:t>
            </a:r>
          </a:p>
          <a:p>
            <a:r>
              <a:rPr lang="en-IN" sz="2000" dirty="0">
                <a:solidFill>
                  <a:schemeClr val="tx1"/>
                </a:solidFill>
                <a:latin typeface="Times New Roman" panose="02020603050405020304" pitchFamily="18" charset="0"/>
                <a:cs typeface="Times New Roman" panose="02020603050405020304" pitchFamily="18" charset="0"/>
              </a:rPr>
              <a:t>The objective of the analysis is to predict an impact on the basis of tickets raised.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46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371A02-2C5A-4CFE-80DC-DB83709E3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519" y="3148806"/>
            <a:ext cx="1905000" cy="1905000"/>
          </a:xfrm>
        </p:spPr>
      </p:pic>
      <p:pic>
        <p:nvPicPr>
          <p:cNvPr id="5" name="Picture 4">
            <a:extLst>
              <a:ext uri="{FF2B5EF4-FFF2-40B4-BE49-F238E27FC236}">
                <a16:creationId xmlns:a16="http://schemas.microsoft.com/office/drawing/2014/main" id="{B9DFB872-CCA8-4DDD-8AC0-1668C29F7D08}"/>
              </a:ext>
            </a:extLst>
          </p:cNvPr>
          <p:cNvPicPr>
            <a:picLocks noChangeAspect="1"/>
          </p:cNvPicPr>
          <p:nvPr/>
        </p:nvPicPr>
        <p:blipFill>
          <a:blip r:embed="rId3"/>
          <a:stretch>
            <a:fillRect/>
          </a:stretch>
        </p:blipFill>
        <p:spPr>
          <a:xfrm>
            <a:off x="857302" y="941033"/>
            <a:ext cx="8380004" cy="5584054"/>
          </a:xfrm>
          <a:prstGeom prst="rect">
            <a:avLst/>
          </a:prstGeom>
        </p:spPr>
      </p:pic>
    </p:spTree>
    <p:extLst>
      <p:ext uri="{BB962C8B-B14F-4D97-AF65-F5344CB8AC3E}">
        <p14:creationId xmlns:p14="http://schemas.microsoft.com/office/powerpoint/2010/main" val="34641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4EC56E-5725-47FE-B9FC-6818F0947B9E}"/>
              </a:ext>
            </a:extLst>
          </p:cNvPr>
          <p:cNvPicPr>
            <a:picLocks noChangeAspect="1"/>
          </p:cNvPicPr>
          <p:nvPr/>
        </p:nvPicPr>
        <p:blipFill>
          <a:blip r:embed="rId2"/>
          <a:stretch>
            <a:fillRect/>
          </a:stretch>
        </p:blipFill>
        <p:spPr>
          <a:xfrm>
            <a:off x="942392" y="578498"/>
            <a:ext cx="8220269" cy="5999855"/>
          </a:xfrm>
          <a:prstGeom prst="rect">
            <a:avLst/>
          </a:prstGeom>
        </p:spPr>
      </p:pic>
    </p:spTree>
    <p:extLst>
      <p:ext uri="{BB962C8B-B14F-4D97-AF65-F5344CB8AC3E}">
        <p14:creationId xmlns:p14="http://schemas.microsoft.com/office/powerpoint/2010/main" val="3302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1D6FA-00D6-4ECD-B189-F023081F9D04}"/>
              </a:ext>
            </a:extLst>
          </p:cNvPr>
          <p:cNvSpPr>
            <a:spLocks noGrp="1"/>
          </p:cNvSpPr>
          <p:nvPr>
            <p:ph idx="1"/>
          </p:nvPr>
        </p:nvSpPr>
        <p:spPr>
          <a:xfrm>
            <a:off x="677334" y="139959"/>
            <a:ext cx="8596668" cy="5901403"/>
          </a:xfrm>
        </p:spPr>
        <p:txBody>
          <a:bodyPr/>
          <a:lstStyle/>
          <a:p>
            <a:r>
              <a:rPr lang="en-US" dirty="0"/>
              <a:t>Challenges Faced?</a:t>
            </a:r>
          </a:p>
          <a:p>
            <a:pPr lvl="2"/>
            <a:r>
              <a:rPr lang="en-US" sz="1600" dirty="0"/>
              <a:t>Feature selection </a:t>
            </a:r>
          </a:p>
          <a:p>
            <a:pPr lvl="2"/>
            <a:r>
              <a:rPr lang="en-US" sz="1600" dirty="0"/>
              <a:t>Model building was challenging as data was imbalanced.</a:t>
            </a:r>
          </a:p>
          <a:p>
            <a:pPr lvl="2"/>
            <a:r>
              <a:rPr lang="en-US" sz="1600" dirty="0"/>
              <a:t>In Deployment Phase, Collection of User input Values from Home HTML Template Form and making operations on them in Backend was challenging.</a:t>
            </a:r>
          </a:p>
          <a:p>
            <a:pPr marL="0" indent="0">
              <a:buNone/>
            </a:pPr>
            <a:endParaRPr lang="en-US" dirty="0"/>
          </a:p>
          <a:p>
            <a:endParaRPr lang="en-US" dirty="0"/>
          </a:p>
          <a:p>
            <a:r>
              <a:rPr lang="en-US" dirty="0"/>
              <a:t>How did we over come?</a:t>
            </a:r>
          </a:p>
          <a:p>
            <a:pPr lvl="1"/>
            <a:r>
              <a:rPr lang="en-US" dirty="0"/>
              <a:t>Different techniques where used to find the best features for prediction.</a:t>
            </a:r>
          </a:p>
          <a:p>
            <a:pPr lvl="1"/>
            <a:r>
              <a:rPr lang="en-US" dirty="0"/>
              <a:t>Sampling method such as SMOTE was used.</a:t>
            </a:r>
          </a:p>
          <a:p>
            <a:pPr lvl="1"/>
            <a:r>
              <a:rPr lang="en-US" dirty="0"/>
              <a:t>We used </a:t>
            </a:r>
            <a:r>
              <a:rPr lang="en-US" dirty="0" err="1"/>
              <a:t>streamlit</a:t>
            </a:r>
            <a:r>
              <a:rPr lang="en-US" dirty="0"/>
              <a:t> to build an front end and later deployed on Heroku. The model </a:t>
            </a:r>
            <a:r>
              <a:rPr lang="en-US" dirty="0" err="1"/>
              <a:t>choosen</a:t>
            </a:r>
            <a:r>
              <a:rPr lang="en-US" dirty="0"/>
              <a:t> for prediction was passed over here in </a:t>
            </a:r>
            <a:r>
              <a:rPr lang="en-US" dirty="0" err="1"/>
              <a:t>streamlit</a:t>
            </a:r>
            <a:r>
              <a:rPr lang="en-US" dirty="0"/>
              <a:t> app.</a:t>
            </a:r>
          </a:p>
          <a:p>
            <a:pPr marL="457200" lvl="1" indent="0">
              <a:buNone/>
            </a:pPr>
            <a:endParaRPr lang="en-US" dirty="0"/>
          </a:p>
        </p:txBody>
      </p:sp>
    </p:spTree>
    <p:extLst>
      <p:ext uri="{BB962C8B-B14F-4D97-AF65-F5344CB8AC3E}">
        <p14:creationId xmlns:p14="http://schemas.microsoft.com/office/powerpoint/2010/main" val="13021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BB56-899D-40F5-92DE-2B4638C1A364}"/>
              </a:ext>
            </a:extLst>
          </p:cNvPr>
          <p:cNvSpPr>
            <a:spLocks noGrp="1"/>
          </p:cNvSpPr>
          <p:nvPr>
            <p:ph type="title"/>
          </p:nvPr>
        </p:nvSpPr>
        <p:spPr>
          <a:xfrm>
            <a:off x="677334" y="609600"/>
            <a:ext cx="9203784" cy="920620"/>
          </a:xfrm>
        </p:spPr>
        <p:txBody>
          <a:bodyPr>
            <a:normAutofit fontScale="90000"/>
          </a:bodyPr>
          <a:lstStyle/>
          <a:p>
            <a:pPr algn="ctr"/>
            <a:r>
              <a:rPr lang="en-US" sz="3600" b="1" dirty="0">
                <a:solidFill>
                  <a:schemeClr val="tx2"/>
                </a:solidFill>
                <a:latin typeface="Times New Roman" panose="02020603050405020304" pitchFamily="18" charset="0"/>
                <a:cs typeface="Times New Roman" panose="02020603050405020304" pitchFamily="18" charset="0"/>
              </a:rPr>
              <a:t>Project Architecture / Project Flow</a:t>
            </a:r>
            <a:br>
              <a:rPr lang="en-US" sz="3600" b="1" dirty="0">
                <a:solidFill>
                  <a:srgbClr val="002776"/>
                </a:solidFill>
                <a:latin typeface="Arial"/>
                <a:ea typeface="+mj-ea"/>
                <a:cs typeface="+mj-cs"/>
              </a:rPr>
            </a:br>
            <a:endParaRPr lang="en-US" dirty="0"/>
          </a:p>
        </p:txBody>
      </p:sp>
      <p:sp>
        <p:nvSpPr>
          <p:cNvPr id="4" name="Content Placeholder 3">
            <a:extLst>
              <a:ext uri="{FF2B5EF4-FFF2-40B4-BE49-F238E27FC236}">
                <a16:creationId xmlns:a16="http://schemas.microsoft.com/office/drawing/2014/main" id="{E13FD1EA-5014-4FB7-AA6C-322589C6F4D6}"/>
              </a:ext>
            </a:extLst>
          </p:cNvPr>
          <p:cNvSpPr>
            <a:spLocks noGrp="1"/>
          </p:cNvSpPr>
          <p:nvPr>
            <p:ph idx="1"/>
          </p:nvPr>
        </p:nvSpPr>
        <p:spPr>
          <a:xfrm>
            <a:off x="537904" y="1530220"/>
            <a:ext cx="9203784" cy="5207836"/>
          </a:xfrm>
          <a:prstGeom prst="rect">
            <a:avLst/>
          </a:prstGeom>
        </p:spPr>
        <p:txBody>
          <a:bodyPr wrap="square">
            <a:spAutoFit/>
          </a:bodyPr>
          <a:lstStyle/>
          <a:p>
            <a:pPr lvl="0">
              <a:lnSpc>
                <a:spcPct val="200000"/>
              </a:lnSpc>
              <a:buFont typeface="+mj-lt"/>
              <a:buAutoNum type="arabicPeriod"/>
            </a:pPr>
            <a:r>
              <a:rPr lang="en-US" dirty="0">
                <a:solidFill>
                  <a:prstClr val="black"/>
                </a:solidFill>
                <a:latin typeface="Arial" pitchFamily="34" charset="0"/>
                <a:cs typeface="Arial" pitchFamily="34" charset="0"/>
              </a:rPr>
              <a:t>Data Cleaning Phase- Visualizing the dataset, Finding null values, Changing column names, Conversion Into Dummies, </a:t>
            </a:r>
            <a:r>
              <a:rPr lang="en-US" dirty="0" err="1">
                <a:solidFill>
                  <a:prstClr val="black"/>
                </a:solidFill>
                <a:latin typeface="Arial" pitchFamily="34" charset="0"/>
                <a:cs typeface="Arial" pitchFamily="34" charset="0"/>
              </a:rPr>
              <a:t>Droping</a:t>
            </a:r>
            <a:r>
              <a:rPr lang="en-US" dirty="0">
                <a:solidFill>
                  <a:prstClr val="black"/>
                </a:solidFill>
                <a:latin typeface="Arial" pitchFamily="34" charset="0"/>
                <a:cs typeface="Arial" pitchFamily="34" charset="0"/>
              </a:rPr>
              <a:t> the columns.</a:t>
            </a:r>
          </a:p>
          <a:p>
            <a:pPr lvl="0">
              <a:lnSpc>
                <a:spcPct val="200000"/>
              </a:lnSpc>
              <a:buFont typeface="+mj-lt"/>
              <a:buAutoNum type="arabicPeriod"/>
            </a:pPr>
            <a:r>
              <a:rPr lang="en-US" dirty="0">
                <a:solidFill>
                  <a:prstClr val="black"/>
                </a:solidFill>
                <a:latin typeface="Arial" pitchFamily="34" charset="0"/>
                <a:cs typeface="Arial" pitchFamily="34" charset="0"/>
              </a:rPr>
              <a:t>Smote was used to handle  Imbalanced Data</a:t>
            </a:r>
          </a:p>
          <a:p>
            <a:pPr lvl="0">
              <a:lnSpc>
                <a:spcPct val="200000"/>
              </a:lnSpc>
              <a:buFont typeface="+mj-lt"/>
              <a:buAutoNum type="arabicPeriod"/>
            </a:pPr>
            <a:r>
              <a:rPr lang="en-US" dirty="0">
                <a:solidFill>
                  <a:prstClr val="black"/>
                </a:solidFill>
                <a:latin typeface="Arial" pitchFamily="34" charset="0"/>
                <a:cs typeface="Arial" pitchFamily="34" charset="0"/>
              </a:rPr>
              <a:t>Feature Selection-Used different methods to get the best features.</a:t>
            </a:r>
          </a:p>
          <a:p>
            <a:pPr lvl="0">
              <a:lnSpc>
                <a:spcPct val="200000"/>
              </a:lnSpc>
              <a:buFont typeface="+mj-lt"/>
              <a:buAutoNum type="arabicPeriod"/>
            </a:pPr>
            <a:r>
              <a:rPr lang="en-US" dirty="0">
                <a:solidFill>
                  <a:prstClr val="black"/>
                </a:solidFill>
                <a:latin typeface="Arial" pitchFamily="34" charset="0"/>
                <a:cs typeface="Arial" pitchFamily="34" charset="0"/>
              </a:rPr>
              <a:t>Train &amp; Test Splitting  </a:t>
            </a:r>
          </a:p>
          <a:p>
            <a:pPr lvl="0">
              <a:lnSpc>
                <a:spcPct val="200000"/>
              </a:lnSpc>
              <a:buFont typeface="+mj-lt"/>
              <a:buAutoNum type="arabicPeriod"/>
            </a:pPr>
            <a:r>
              <a:rPr lang="en-US" dirty="0">
                <a:solidFill>
                  <a:prstClr val="black"/>
                </a:solidFill>
                <a:latin typeface="Arial" pitchFamily="34" charset="0"/>
                <a:cs typeface="Arial" pitchFamily="34" charset="0"/>
              </a:rPr>
              <a:t>Algorithms- Multiple Algorithms Used &amp; Their Accuracies</a:t>
            </a:r>
          </a:p>
          <a:p>
            <a:pPr lvl="0">
              <a:lnSpc>
                <a:spcPct val="200000"/>
              </a:lnSpc>
              <a:buFont typeface="+mj-lt"/>
              <a:buAutoNum type="arabicPeriod"/>
            </a:pPr>
            <a:r>
              <a:rPr lang="en-US" dirty="0">
                <a:solidFill>
                  <a:prstClr val="black"/>
                </a:solidFill>
                <a:latin typeface="Arial" pitchFamily="34" charset="0"/>
                <a:cs typeface="Arial" pitchFamily="34" charset="0"/>
              </a:rPr>
              <a:t>Cross Validation &amp; Hyper parameter Tuning</a:t>
            </a:r>
          </a:p>
          <a:p>
            <a:pPr lvl="0">
              <a:lnSpc>
                <a:spcPct val="200000"/>
              </a:lnSpc>
              <a:buFont typeface="+mj-lt"/>
              <a:buAutoNum type="arabicPeriod"/>
            </a:pPr>
            <a:r>
              <a:rPr lang="en-US" dirty="0">
                <a:solidFill>
                  <a:prstClr val="black"/>
                </a:solidFill>
                <a:latin typeface="Arial" pitchFamily="34" charset="0"/>
                <a:cs typeface="Arial" pitchFamily="34" charset="0"/>
              </a:rPr>
              <a:t>Deployment Phase </a:t>
            </a:r>
          </a:p>
        </p:txBody>
      </p:sp>
    </p:spTree>
    <p:extLst>
      <p:ext uri="{BB962C8B-B14F-4D97-AF65-F5344CB8AC3E}">
        <p14:creationId xmlns:p14="http://schemas.microsoft.com/office/powerpoint/2010/main" val="1783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DBD-33CA-4348-97F0-D19AA0E0899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618A943F-0E09-4348-AD9B-0E0B7CA0220D}"/>
              </a:ext>
            </a:extLst>
          </p:cNvPr>
          <p:cNvSpPr>
            <a:spLocks noGrp="1"/>
          </p:cNvSpPr>
          <p:nvPr>
            <p:ph idx="1"/>
          </p:nvPr>
        </p:nvSpPr>
        <p:spPr>
          <a:xfrm>
            <a:off x="677333" y="1482571"/>
            <a:ext cx="9514231" cy="4558791"/>
          </a:xfrm>
        </p:spPr>
        <p:txBody>
          <a:bodyPr>
            <a:normAutofit/>
          </a:bodyPr>
          <a:lstStyle/>
          <a:p>
            <a:pPr algn="just"/>
            <a:r>
              <a:rPr lang="en-IN" sz="2000" dirty="0">
                <a:latin typeface="Times New Roman" panose="02020603050405020304" pitchFamily="18" charset="0"/>
                <a:cs typeface="Times New Roman" panose="02020603050405020304" pitchFamily="18" charset="0"/>
              </a:rPr>
              <a:t>The dataset is having incidents raised by customers. Which contains an event log of an incident management process extracted from a service desk platform of an IT company.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Dataset contains total 25 </a:t>
            </a:r>
            <a:r>
              <a:rPr lang="en-IN" sz="2000" dirty="0" err="1">
                <a:latin typeface="Times New Roman" panose="02020603050405020304" pitchFamily="18" charset="0"/>
                <a:cs typeface="Times New Roman" panose="02020603050405020304" pitchFamily="18" charset="0"/>
              </a:rPr>
              <a:t>features.Out</a:t>
            </a:r>
            <a:r>
              <a:rPr lang="en-IN" sz="2000" dirty="0">
                <a:latin typeface="Times New Roman" panose="02020603050405020304" pitchFamily="18" charset="0"/>
                <a:cs typeface="Times New Roman" panose="02020603050405020304" pitchFamily="18" charset="0"/>
              </a:rPr>
              <a:t> of which 24 features are independent and 'Impact' Feature is output variable.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Prediction needs to be Classified into 3 Classes:</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High Impact-3</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Medium Impact-2</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Low Impact-1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953-F740-42A6-9851-BCDE4691FBE9}"/>
              </a:ext>
            </a:extLst>
          </p:cNvPr>
          <p:cNvSpPr>
            <a:spLocks noGrp="1"/>
          </p:cNvSpPr>
          <p:nvPr>
            <p:ph type="title"/>
          </p:nvPr>
        </p:nvSpPr>
        <p:spPr>
          <a:xfrm>
            <a:off x="838200" y="115924"/>
            <a:ext cx="10515600" cy="6202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Description about the dataset</a:t>
            </a:r>
          </a:p>
        </p:txBody>
      </p:sp>
      <p:graphicFrame>
        <p:nvGraphicFramePr>
          <p:cNvPr id="4" name="Table 4">
            <a:extLst>
              <a:ext uri="{FF2B5EF4-FFF2-40B4-BE49-F238E27FC236}">
                <a16:creationId xmlns:a16="http://schemas.microsoft.com/office/drawing/2014/main" id="{94443C1B-6A3A-4945-BD16-AF8708532C73}"/>
              </a:ext>
            </a:extLst>
          </p:cNvPr>
          <p:cNvGraphicFramePr>
            <a:graphicFrameLocks noGrp="1"/>
          </p:cNvGraphicFramePr>
          <p:nvPr>
            <p:ph idx="1"/>
            <p:extLst>
              <p:ext uri="{D42A27DB-BD31-4B8C-83A1-F6EECF244321}">
                <p14:modId xmlns:p14="http://schemas.microsoft.com/office/powerpoint/2010/main" val="965612542"/>
              </p:ext>
            </p:extLst>
          </p:nvPr>
        </p:nvGraphicFramePr>
        <p:xfrm>
          <a:off x="177554" y="736221"/>
          <a:ext cx="11798424" cy="6137715"/>
        </p:xfrm>
        <a:graphic>
          <a:graphicData uri="http://schemas.openxmlformats.org/drawingml/2006/table">
            <a:tbl>
              <a:tblPr firstRow="1" bandRow="1">
                <a:tableStyleId>{5C22544A-7EE6-4342-B048-85BDC9FD1C3A}</a:tableStyleId>
              </a:tblPr>
              <a:tblGrid>
                <a:gridCol w="707177">
                  <a:extLst>
                    <a:ext uri="{9D8B030D-6E8A-4147-A177-3AD203B41FA5}">
                      <a16:colId xmlns:a16="http://schemas.microsoft.com/office/drawing/2014/main" val="1797291012"/>
                    </a:ext>
                  </a:extLst>
                </a:gridCol>
                <a:gridCol w="2743885">
                  <a:extLst>
                    <a:ext uri="{9D8B030D-6E8A-4147-A177-3AD203B41FA5}">
                      <a16:colId xmlns:a16="http://schemas.microsoft.com/office/drawing/2014/main" val="1027565099"/>
                    </a:ext>
                  </a:extLst>
                </a:gridCol>
                <a:gridCol w="8347362">
                  <a:extLst>
                    <a:ext uri="{9D8B030D-6E8A-4147-A177-3AD203B41FA5}">
                      <a16:colId xmlns:a16="http://schemas.microsoft.com/office/drawing/2014/main" val="202176152"/>
                    </a:ext>
                  </a:extLst>
                </a:gridCol>
              </a:tblGrid>
              <a:tr h="569726">
                <a:tc>
                  <a:txBody>
                    <a:bodyPr/>
                    <a:lstStyle/>
                    <a:p>
                      <a:r>
                        <a:rPr lang="en-US" dirty="0" err="1"/>
                        <a:t>Sl</a:t>
                      </a:r>
                      <a:r>
                        <a:rPr lang="en-US" dirty="0"/>
                        <a:t> No</a:t>
                      </a:r>
                    </a:p>
                  </a:txBody>
                  <a:tcPr/>
                </a:tc>
                <a:tc>
                  <a:txBody>
                    <a:bodyPr/>
                    <a:lstStyle/>
                    <a:p>
                      <a:endParaRPr lang="en-US" dirty="0"/>
                    </a:p>
                  </a:txBody>
                  <a:tcPr/>
                </a:tc>
                <a:tc>
                  <a:txBody>
                    <a:bodyPr/>
                    <a:lstStyle/>
                    <a:p>
                      <a:r>
                        <a:rPr lang="en-US" dirty="0" err="1"/>
                        <a:t>Decriptin</a:t>
                      </a:r>
                      <a:endParaRPr lang="en-US" dirty="0"/>
                    </a:p>
                  </a:txBody>
                  <a:tcPr/>
                </a:tc>
                <a:extLst>
                  <a:ext uri="{0D108BD9-81ED-4DB2-BD59-A6C34878D82A}">
                    <a16:rowId xmlns:a16="http://schemas.microsoft.com/office/drawing/2014/main" val="1956949972"/>
                  </a:ext>
                </a:extLst>
              </a:tr>
              <a:tr h="468435">
                <a:tc>
                  <a:txBody>
                    <a:bodyPr/>
                    <a:lstStyle/>
                    <a:p>
                      <a:pPr algn="ctr"/>
                      <a:r>
                        <a:rPr lang="en-US" dirty="0"/>
                        <a:t>1</a:t>
                      </a:r>
                    </a:p>
                  </a:txBody>
                  <a:tcPr/>
                </a:tc>
                <a:tc>
                  <a:txBody>
                    <a:bodyPr/>
                    <a:lstStyle/>
                    <a:p>
                      <a:r>
                        <a:rPr lang="en-US" dirty="0"/>
                        <a:t>No. of rows and columns</a:t>
                      </a:r>
                    </a:p>
                  </a:txBody>
                  <a:tcPr/>
                </a:tc>
                <a:tc>
                  <a:txBody>
                    <a:bodyPr/>
                    <a:lstStyle/>
                    <a:p>
                      <a:r>
                        <a:rPr lang="en-US" dirty="0"/>
                        <a:t>349 rows &amp; 25 columns</a:t>
                      </a:r>
                    </a:p>
                  </a:txBody>
                  <a:tcPr/>
                </a:tc>
                <a:extLst>
                  <a:ext uri="{0D108BD9-81ED-4DB2-BD59-A6C34878D82A}">
                    <a16:rowId xmlns:a16="http://schemas.microsoft.com/office/drawing/2014/main" val="3832668505"/>
                  </a:ext>
                </a:extLst>
              </a:tr>
              <a:tr h="1173223">
                <a:tc>
                  <a:txBody>
                    <a:bodyPr/>
                    <a:lstStyle/>
                    <a:p>
                      <a:pPr algn="ctr"/>
                      <a:r>
                        <a:rPr lang="en-US" dirty="0"/>
                        <a:t>2</a:t>
                      </a:r>
                    </a:p>
                  </a:txBody>
                  <a:tcPr/>
                </a:tc>
                <a:tc>
                  <a:txBody>
                    <a:bodyPr/>
                    <a:lstStyle/>
                    <a:p>
                      <a:r>
                        <a:rPr lang="en-US" dirty="0"/>
                        <a:t>No. of Missing values</a:t>
                      </a:r>
                    </a:p>
                  </a:txBody>
                  <a:tcPr/>
                </a:tc>
                <a:tc>
                  <a:txBody>
                    <a:bodyPr/>
                    <a:lstStyle/>
                    <a:p>
                      <a:r>
                        <a:rPr lang="en-US" dirty="0"/>
                        <a:t>Some rows contain ‘?’ which was replaced by </a:t>
                      </a:r>
                      <a:r>
                        <a:rPr lang="en-US" dirty="0" err="1"/>
                        <a:t>NaN</a:t>
                      </a:r>
                      <a:r>
                        <a:rPr lang="en-US" dirty="0"/>
                        <a:t>.</a:t>
                      </a:r>
                    </a:p>
                    <a:p>
                      <a:r>
                        <a:rPr lang="en-US" dirty="0" err="1"/>
                        <a:t>Created_by</a:t>
                      </a:r>
                      <a:r>
                        <a:rPr lang="en-US" dirty="0"/>
                        <a:t> &amp; created_at-62</a:t>
                      </a:r>
                    </a:p>
                    <a:p>
                      <a:r>
                        <a:rPr lang="en-US" dirty="0"/>
                        <a:t>User_symptom-45 ,support_incharge-155,  problem_id-267,</a:t>
                      </a:r>
                    </a:p>
                    <a:p>
                      <a:r>
                        <a:rPr lang="en-US" dirty="0"/>
                        <a:t>change_request-343</a:t>
                      </a:r>
                    </a:p>
                  </a:txBody>
                  <a:tcPr/>
                </a:tc>
                <a:extLst>
                  <a:ext uri="{0D108BD9-81ED-4DB2-BD59-A6C34878D82A}">
                    <a16:rowId xmlns:a16="http://schemas.microsoft.com/office/drawing/2014/main" val="850347689"/>
                  </a:ext>
                </a:extLst>
              </a:tr>
              <a:tr h="1173223">
                <a:tc>
                  <a:txBody>
                    <a:bodyPr/>
                    <a:lstStyle/>
                    <a:p>
                      <a:pPr algn="ctr"/>
                      <a:r>
                        <a:rPr lang="en-US" dirty="0"/>
                        <a:t>3</a:t>
                      </a:r>
                    </a:p>
                  </a:txBody>
                  <a:tcPr/>
                </a:tc>
                <a:tc>
                  <a:txBody>
                    <a:bodyPr/>
                    <a:lstStyle/>
                    <a:p>
                      <a:r>
                        <a:rPr lang="en-US" dirty="0"/>
                        <a:t>Numerical Variables</a:t>
                      </a:r>
                    </a:p>
                  </a:txBody>
                  <a:tcPr/>
                </a:tc>
                <a:tc>
                  <a:txBody>
                    <a:bodyPr/>
                    <a:lstStyle/>
                    <a:p>
                      <a:pPr algn="l"/>
                      <a:r>
                        <a:rPr lang="en-US" dirty="0" err="1"/>
                        <a:t>Count_reassign,count_opening,count_updated,ID_caller,opened_by</a:t>
                      </a:r>
                      <a:r>
                        <a:rPr lang="en-US" dirty="0"/>
                        <a:t>,</a:t>
                      </a:r>
                    </a:p>
                    <a:p>
                      <a:pPr algn="l"/>
                      <a:r>
                        <a:rPr lang="en-US" dirty="0" err="1"/>
                        <a:t>opened_time,Created_by,created_time</a:t>
                      </a:r>
                      <a:r>
                        <a:rPr lang="en-US" dirty="0"/>
                        <a:t>, </a:t>
                      </a:r>
                      <a:r>
                        <a:rPr lang="en-US" dirty="0" err="1"/>
                        <a:t>updated_by</a:t>
                      </a:r>
                      <a:r>
                        <a:rPr lang="en-US" dirty="0"/>
                        <a:t> , </a:t>
                      </a:r>
                      <a:r>
                        <a:rPr lang="en-US" dirty="0" err="1"/>
                        <a:t>updated_at</a:t>
                      </a:r>
                      <a:r>
                        <a:rPr lang="en-US" dirty="0"/>
                        <a:t> ,location CategoryId,user_symptom,Support_groupsupport_incharge,problem_id ,</a:t>
                      </a:r>
                      <a:r>
                        <a:rPr lang="en-US" dirty="0" err="1"/>
                        <a:t>change_request</a:t>
                      </a:r>
                      <a:r>
                        <a:rPr lang="en-US" dirty="0"/>
                        <a:t>.</a:t>
                      </a:r>
                    </a:p>
                  </a:txBody>
                  <a:tcPr/>
                </a:tc>
                <a:extLst>
                  <a:ext uri="{0D108BD9-81ED-4DB2-BD59-A6C34878D82A}">
                    <a16:rowId xmlns:a16="http://schemas.microsoft.com/office/drawing/2014/main" val="336442141"/>
                  </a:ext>
                </a:extLst>
              </a:tr>
              <a:tr h="360992">
                <a:tc>
                  <a:txBody>
                    <a:bodyPr/>
                    <a:lstStyle/>
                    <a:p>
                      <a:pPr algn="ctr"/>
                      <a:r>
                        <a:rPr lang="en-US" dirty="0"/>
                        <a:t>4</a:t>
                      </a:r>
                    </a:p>
                  </a:txBody>
                  <a:tcPr/>
                </a:tc>
                <a:tc>
                  <a:txBody>
                    <a:bodyPr/>
                    <a:lstStyle/>
                    <a:p>
                      <a:r>
                        <a:rPr lang="en-US" dirty="0"/>
                        <a:t>Categorical Variables</a:t>
                      </a:r>
                    </a:p>
                  </a:txBody>
                  <a:tcPr/>
                </a:tc>
                <a:tc>
                  <a:txBody>
                    <a:bodyPr/>
                    <a:lstStyle/>
                    <a:p>
                      <a:r>
                        <a:rPr lang="en-US" dirty="0"/>
                        <a:t>ID, </a:t>
                      </a:r>
                      <a:r>
                        <a:rPr lang="en-US" dirty="0" err="1"/>
                        <a:t>ID_status</a:t>
                      </a:r>
                      <a:r>
                        <a:rPr lang="en-US" dirty="0"/>
                        <a:t>, </a:t>
                      </a:r>
                      <a:r>
                        <a:rPr lang="en-US" dirty="0" err="1"/>
                        <a:t>active,Doc_knowledge,Impact,confirmation_check,notify</a:t>
                      </a:r>
                      <a:endParaRPr lang="en-US" dirty="0"/>
                    </a:p>
                  </a:txBody>
                  <a:tcPr/>
                </a:tc>
                <a:extLst>
                  <a:ext uri="{0D108BD9-81ED-4DB2-BD59-A6C34878D82A}">
                    <a16:rowId xmlns:a16="http://schemas.microsoft.com/office/drawing/2014/main" val="1267701395"/>
                  </a:ext>
                </a:extLst>
              </a:tr>
              <a:tr h="360992">
                <a:tc>
                  <a:txBody>
                    <a:bodyPr/>
                    <a:lstStyle/>
                    <a:p>
                      <a:pPr algn="ctr"/>
                      <a:r>
                        <a:rPr lang="en-US" dirty="0"/>
                        <a:t>5</a:t>
                      </a:r>
                    </a:p>
                  </a:txBody>
                  <a:tcPr/>
                </a:tc>
                <a:tc>
                  <a:txBody>
                    <a:bodyPr/>
                    <a:lstStyle/>
                    <a:p>
                      <a:r>
                        <a:rPr lang="en-US" dirty="0"/>
                        <a:t>Datatypes</a:t>
                      </a:r>
                    </a:p>
                  </a:txBody>
                  <a:tcPr/>
                </a:tc>
                <a:tc>
                  <a:txBody>
                    <a:bodyPr/>
                    <a:lstStyle/>
                    <a:p>
                      <a:r>
                        <a:rPr lang="en-US" dirty="0"/>
                        <a:t>bool(3), datetime64[ns](2), int64(3), object(17)</a:t>
                      </a:r>
                    </a:p>
                  </a:txBody>
                  <a:tcPr/>
                </a:tc>
                <a:extLst>
                  <a:ext uri="{0D108BD9-81ED-4DB2-BD59-A6C34878D82A}">
                    <a16:rowId xmlns:a16="http://schemas.microsoft.com/office/drawing/2014/main" val="3651698602"/>
                  </a:ext>
                </a:extLst>
              </a:tr>
              <a:tr h="360992">
                <a:tc>
                  <a:txBody>
                    <a:bodyPr/>
                    <a:lstStyle/>
                    <a:p>
                      <a:r>
                        <a:rPr lang="en-US" dirty="0"/>
                        <a:t>   6.</a:t>
                      </a:r>
                    </a:p>
                  </a:txBody>
                  <a:tcPr/>
                </a:tc>
                <a:tc>
                  <a:txBody>
                    <a:bodyPr/>
                    <a:lstStyle/>
                    <a:p>
                      <a:r>
                        <a:rPr lang="en-US" dirty="0"/>
                        <a:t>Duplicate Rows</a:t>
                      </a:r>
                    </a:p>
                  </a:txBody>
                  <a:tcPr/>
                </a:tc>
                <a:tc>
                  <a:txBody>
                    <a:bodyPr/>
                    <a:lstStyle/>
                    <a:p>
                      <a:r>
                        <a:rPr lang="en-US" dirty="0"/>
                        <a:t>-</a:t>
                      </a:r>
                    </a:p>
                  </a:txBody>
                  <a:tcPr/>
                </a:tc>
                <a:extLst>
                  <a:ext uri="{0D108BD9-81ED-4DB2-BD59-A6C34878D82A}">
                    <a16:rowId xmlns:a16="http://schemas.microsoft.com/office/drawing/2014/main" val="283573907"/>
                  </a:ext>
                </a:extLst>
              </a:tr>
              <a:tr h="569726">
                <a:tc>
                  <a:txBody>
                    <a:bodyPr/>
                    <a:lstStyle/>
                    <a:p>
                      <a:r>
                        <a:rPr lang="en-US" dirty="0"/>
                        <a:t>    7.</a:t>
                      </a:r>
                    </a:p>
                  </a:txBody>
                  <a:tcPr/>
                </a:tc>
                <a:tc>
                  <a:txBody>
                    <a:bodyPr/>
                    <a:lstStyle/>
                    <a:p>
                      <a:r>
                        <a:rPr lang="en-US" dirty="0"/>
                        <a:t>Drop unnecessary Columns</a:t>
                      </a:r>
                    </a:p>
                  </a:txBody>
                  <a:tcPr/>
                </a:tc>
                <a:tc>
                  <a:txBody>
                    <a:bodyPr/>
                    <a:lstStyle/>
                    <a:p>
                      <a:r>
                        <a:rPr lang="en-US" dirty="0" err="1"/>
                        <a:t>support_incharge</a:t>
                      </a:r>
                      <a:r>
                        <a:rPr lang="en-US" dirty="0"/>
                        <a:t>, </a:t>
                      </a:r>
                      <a:r>
                        <a:rPr lang="en-US" dirty="0" err="1"/>
                        <a:t>problem_id</a:t>
                      </a:r>
                      <a:r>
                        <a:rPr lang="en-US" dirty="0"/>
                        <a:t>, </a:t>
                      </a:r>
                      <a:r>
                        <a:rPr lang="en-US" dirty="0" err="1"/>
                        <a:t>change_request</a:t>
                      </a:r>
                      <a:endParaRPr lang="en-US" dirty="0"/>
                    </a:p>
                  </a:txBody>
                  <a:tcPr/>
                </a:tc>
                <a:extLst>
                  <a:ext uri="{0D108BD9-81ED-4DB2-BD59-A6C34878D82A}">
                    <a16:rowId xmlns:a16="http://schemas.microsoft.com/office/drawing/2014/main" val="988043229"/>
                  </a:ext>
                </a:extLst>
              </a:tr>
              <a:tr h="902479">
                <a:tc>
                  <a:txBody>
                    <a:bodyPr/>
                    <a:lstStyle/>
                    <a:p>
                      <a:r>
                        <a:rPr lang="en-US" dirty="0"/>
                        <a:t>  8.</a:t>
                      </a:r>
                    </a:p>
                  </a:txBody>
                  <a:tcPr/>
                </a:tc>
                <a:tc>
                  <a:txBody>
                    <a:bodyPr/>
                    <a:lstStyle/>
                    <a:p>
                      <a:r>
                        <a:rPr lang="en-US" dirty="0"/>
                        <a:t>Remove strings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Columns which contained such as opened </a:t>
                      </a:r>
                      <a:r>
                        <a:rPr lang="en-US" dirty="0" err="1"/>
                        <a:t>by,created</a:t>
                      </a:r>
                      <a:r>
                        <a:rPr lang="en-US" dirty="0"/>
                        <a:t> </a:t>
                      </a:r>
                      <a:r>
                        <a:rPr lang="en-US" dirty="0" err="1"/>
                        <a:t>by,resolved</a:t>
                      </a:r>
                      <a:r>
                        <a:rPr lang="en-US" dirty="0"/>
                        <a:t> by-these strings where removed and only numerical values where kept.</a:t>
                      </a:r>
                    </a:p>
                    <a:p>
                      <a:endParaRPr lang="en-US" dirty="0"/>
                    </a:p>
                  </a:txBody>
                  <a:tcPr/>
                </a:tc>
                <a:extLst>
                  <a:ext uri="{0D108BD9-81ED-4DB2-BD59-A6C34878D82A}">
                    <a16:rowId xmlns:a16="http://schemas.microsoft.com/office/drawing/2014/main" val="1666187115"/>
                  </a:ext>
                </a:extLst>
              </a:tr>
            </a:tbl>
          </a:graphicData>
        </a:graphic>
      </p:graphicFrame>
    </p:spTree>
    <p:extLst>
      <p:ext uri="{BB962C8B-B14F-4D97-AF65-F5344CB8AC3E}">
        <p14:creationId xmlns:p14="http://schemas.microsoft.com/office/powerpoint/2010/main" val="92095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744-61F7-4D3D-A9F5-C91D16B734C5}"/>
              </a:ext>
            </a:extLst>
          </p:cNvPr>
          <p:cNvSpPr>
            <a:spLocks noGrp="1"/>
          </p:cNvSpPr>
          <p:nvPr>
            <p:ph type="title"/>
          </p:nvPr>
        </p:nvSpPr>
        <p:spPr>
          <a:xfrm>
            <a:off x="838200" y="365126"/>
            <a:ext cx="10515600" cy="1073058"/>
          </a:xfrm>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sp>
        <p:nvSpPr>
          <p:cNvPr id="3" name="Content Placeholder 2">
            <a:extLst>
              <a:ext uri="{FF2B5EF4-FFF2-40B4-BE49-F238E27FC236}">
                <a16:creationId xmlns:a16="http://schemas.microsoft.com/office/drawing/2014/main" id="{7B69DFA0-32CB-4390-9C5B-4053CEFA5004}"/>
              </a:ext>
            </a:extLst>
          </p:cNvPr>
          <p:cNvSpPr>
            <a:spLocks noGrp="1"/>
          </p:cNvSpPr>
          <p:nvPr>
            <p:ph idx="1"/>
          </p:nvPr>
        </p:nvSpPr>
        <p:spPr>
          <a:xfrm>
            <a:off x="838200" y="1825625"/>
            <a:ext cx="10515600" cy="4965792"/>
          </a:xfrm>
        </p:spPr>
        <p:txBody>
          <a:bodyPr>
            <a:normAutofit/>
          </a:bodyPr>
          <a:lstStyle/>
          <a:p>
            <a:r>
              <a:rPr lang="en-US" sz="2400" dirty="0">
                <a:latin typeface="Times New Roman" panose="02020603050405020304" pitchFamily="18" charset="0"/>
                <a:cs typeface="Times New Roman" panose="02020603050405020304" pitchFamily="18" charset="0"/>
              </a:rPr>
              <a:t>From the visualization we can note that, No. of new records are more and if we compare resolved and closed attributes, they are nearly equal which also says awaiting problem is very less. </a:t>
            </a:r>
          </a:p>
          <a:p>
            <a:r>
              <a:rPr lang="en-US" sz="2400" dirty="0">
                <a:latin typeface="Times New Roman" panose="02020603050405020304" pitchFamily="18" charset="0"/>
                <a:cs typeface="Times New Roman" panose="02020603050405020304" pitchFamily="18" charset="0"/>
              </a:rPr>
              <a:t>Active Records are more then closed/cancelled records. </a:t>
            </a:r>
          </a:p>
          <a:p>
            <a:r>
              <a:rPr lang="en-US" sz="2400" dirty="0">
                <a:latin typeface="Times New Roman" panose="02020603050405020304" pitchFamily="18" charset="0"/>
                <a:cs typeface="Times New Roman" panose="02020603050405020304" pitchFamily="18" charset="0"/>
              </a:rPr>
              <a:t>Active Records: True- 293   False-56</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7898C6-14E7-449F-B831-B17292668D53}"/>
              </a:ext>
            </a:extLst>
          </p:cNvPr>
          <p:cNvPicPr>
            <a:picLocks noChangeAspect="1"/>
          </p:cNvPicPr>
          <p:nvPr/>
        </p:nvPicPr>
        <p:blipFill>
          <a:blip r:embed="rId2"/>
          <a:stretch>
            <a:fillRect/>
          </a:stretch>
        </p:blipFill>
        <p:spPr>
          <a:xfrm>
            <a:off x="838200" y="4035626"/>
            <a:ext cx="4080029" cy="2867487"/>
          </a:xfrm>
          <a:prstGeom prst="rect">
            <a:avLst/>
          </a:prstGeom>
        </p:spPr>
      </p:pic>
      <p:pic>
        <p:nvPicPr>
          <p:cNvPr id="7" name="Picture 6">
            <a:extLst>
              <a:ext uri="{FF2B5EF4-FFF2-40B4-BE49-F238E27FC236}">
                <a16:creationId xmlns:a16="http://schemas.microsoft.com/office/drawing/2014/main" id="{05B0F0B7-1D02-4F95-A327-91277C01118D}"/>
              </a:ext>
            </a:extLst>
          </p:cNvPr>
          <p:cNvPicPr>
            <a:picLocks noChangeAspect="1"/>
          </p:cNvPicPr>
          <p:nvPr/>
        </p:nvPicPr>
        <p:blipFill>
          <a:blip r:embed="rId3"/>
          <a:stretch>
            <a:fillRect/>
          </a:stretch>
        </p:blipFill>
        <p:spPr>
          <a:xfrm>
            <a:off x="5046535" y="4115933"/>
            <a:ext cx="4816691" cy="2822374"/>
          </a:xfrm>
          <a:prstGeom prst="rect">
            <a:avLst/>
          </a:prstGeom>
        </p:spPr>
      </p:pic>
    </p:spTree>
    <p:extLst>
      <p:ext uri="{BB962C8B-B14F-4D97-AF65-F5344CB8AC3E}">
        <p14:creationId xmlns:p14="http://schemas.microsoft.com/office/powerpoint/2010/main" val="36719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078F-1B8B-4C6A-B2DC-14E4C622757B}"/>
              </a:ext>
            </a:extLst>
          </p:cNvPr>
          <p:cNvSpPr>
            <a:spLocks noGrp="1"/>
          </p:cNvSpPr>
          <p:nvPr>
            <p:ph type="title"/>
          </p:nvPr>
        </p:nvSpPr>
        <p:spPr>
          <a:xfrm>
            <a:off x="292963" y="365126"/>
            <a:ext cx="11060837" cy="46937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4330CF3-79EB-4BDC-A768-3C7E3A931AC8}"/>
              </a:ext>
            </a:extLst>
          </p:cNvPr>
          <p:cNvSpPr>
            <a:spLocks noGrp="1"/>
          </p:cNvSpPr>
          <p:nvPr>
            <p:ph idx="1"/>
          </p:nvPr>
        </p:nvSpPr>
        <p:spPr>
          <a:xfrm>
            <a:off x="292963" y="941033"/>
            <a:ext cx="11745157" cy="5235930"/>
          </a:xfrm>
        </p:spPr>
        <p:txBody>
          <a:bodyPr/>
          <a:lstStyle/>
          <a:p>
            <a:r>
              <a:rPr lang="en-US" sz="2000" dirty="0">
                <a:latin typeface="Times New Roman" panose="02020603050405020304" pitchFamily="18" charset="0"/>
                <a:cs typeface="Times New Roman" panose="02020603050405020304" pitchFamily="18" charset="0"/>
              </a:rPr>
              <a:t>Shows that lack of priority field is not properly double-checked.</a:t>
            </a:r>
          </a:p>
          <a:p>
            <a:r>
              <a:rPr lang="en-US" sz="2000" dirty="0">
                <a:latin typeface="Times New Roman" panose="02020603050405020304" pitchFamily="18" charset="0"/>
                <a:cs typeface="Times New Roman" panose="02020603050405020304" pitchFamily="18" charset="0"/>
              </a:rPr>
              <a:t>All the records Knowledge based document was used to solve the problem.</a:t>
            </a:r>
          </a:p>
          <a:p>
            <a:r>
              <a:rPr lang="en-US" sz="2000" dirty="0">
                <a:latin typeface="Times New Roman" panose="02020603050405020304" pitchFamily="18" charset="0"/>
                <a:cs typeface="Times New Roman" panose="02020603050405020304" pitchFamily="18" charset="0"/>
              </a:rPr>
              <a:t>All the records notification was not sent.</a:t>
            </a:r>
          </a:p>
          <a:p>
            <a:r>
              <a:rPr lang="en-US" sz="2000" dirty="0" err="1">
                <a:latin typeface="Times New Roman" panose="02020603050405020304" pitchFamily="18" charset="0"/>
                <a:cs typeface="Times New Roman" panose="02020603050405020304" pitchFamily="18" charset="0"/>
              </a:rPr>
              <a:t>Confirmation_check</a:t>
            </a:r>
            <a:r>
              <a:rPr lang="en-US" sz="2000" dirty="0">
                <a:latin typeface="Times New Roman" panose="02020603050405020304" pitchFamily="18" charset="0"/>
                <a:cs typeface="Times New Roman" panose="02020603050405020304" pitchFamily="18" charset="0"/>
              </a:rPr>
              <a:t> : True-10   False-339</a:t>
            </a:r>
          </a:p>
          <a:p>
            <a:r>
              <a:rPr lang="en-US" sz="2000" dirty="0">
                <a:latin typeface="Times New Roman" panose="02020603050405020304" pitchFamily="18" charset="0"/>
                <a:cs typeface="Times New Roman" panose="02020603050405020304" pitchFamily="18" charset="0"/>
              </a:rPr>
              <a:t>Notify &amp;Doc_knowledge-349 records belongs to same category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734058E-8FB5-4B6C-9E39-7C04470E3CB3}"/>
              </a:ext>
            </a:extLst>
          </p:cNvPr>
          <p:cNvPicPr>
            <a:picLocks noChangeAspect="1"/>
          </p:cNvPicPr>
          <p:nvPr/>
        </p:nvPicPr>
        <p:blipFill>
          <a:blip r:embed="rId2"/>
          <a:stretch>
            <a:fillRect/>
          </a:stretch>
        </p:blipFill>
        <p:spPr>
          <a:xfrm>
            <a:off x="0" y="3591018"/>
            <a:ext cx="3940946" cy="3266982"/>
          </a:xfrm>
          <a:prstGeom prst="rect">
            <a:avLst/>
          </a:prstGeom>
        </p:spPr>
      </p:pic>
      <p:pic>
        <p:nvPicPr>
          <p:cNvPr id="7" name="Picture 6">
            <a:extLst>
              <a:ext uri="{FF2B5EF4-FFF2-40B4-BE49-F238E27FC236}">
                <a16:creationId xmlns:a16="http://schemas.microsoft.com/office/drawing/2014/main" id="{7800E377-640C-4AB3-A6D2-0EB59C16A998}"/>
              </a:ext>
            </a:extLst>
          </p:cNvPr>
          <p:cNvPicPr>
            <a:picLocks noChangeAspect="1"/>
          </p:cNvPicPr>
          <p:nvPr/>
        </p:nvPicPr>
        <p:blipFill>
          <a:blip r:embed="rId3"/>
          <a:stretch>
            <a:fillRect/>
          </a:stretch>
        </p:blipFill>
        <p:spPr>
          <a:xfrm>
            <a:off x="4042068" y="3694922"/>
            <a:ext cx="3839407" cy="3163078"/>
          </a:xfrm>
          <a:prstGeom prst="rect">
            <a:avLst/>
          </a:prstGeom>
        </p:spPr>
      </p:pic>
      <p:pic>
        <p:nvPicPr>
          <p:cNvPr id="9" name="Picture 8">
            <a:extLst>
              <a:ext uri="{FF2B5EF4-FFF2-40B4-BE49-F238E27FC236}">
                <a16:creationId xmlns:a16="http://schemas.microsoft.com/office/drawing/2014/main" id="{93738EFD-BC0F-4DD8-8C58-502DAAF0898F}"/>
              </a:ext>
            </a:extLst>
          </p:cNvPr>
          <p:cNvPicPr>
            <a:picLocks noChangeAspect="1"/>
          </p:cNvPicPr>
          <p:nvPr/>
        </p:nvPicPr>
        <p:blipFill>
          <a:blip r:embed="rId4"/>
          <a:stretch>
            <a:fillRect/>
          </a:stretch>
        </p:blipFill>
        <p:spPr>
          <a:xfrm>
            <a:off x="7687900" y="3776500"/>
            <a:ext cx="4543795" cy="3073108"/>
          </a:xfrm>
          <a:prstGeom prst="rect">
            <a:avLst/>
          </a:prstGeom>
        </p:spPr>
      </p:pic>
    </p:spTree>
    <p:extLst>
      <p:ext uri="{BB962C8B-B14F-4D97-AF65-F5344CB8AC3E}">
        <p14:creationId xmlns:p14="http://schemas.microsoft.com/office/powerpoint/2010/main" val="120151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54E5-643E-4A49-84B3-E57111C96133}"/>
              </a:ext>
            </a:extLst>
          </p:cNvPr>
          <p:cNvSpPr>
            <a:spLocks noGrp="1"/>
          </p:cNvSpPr>
          <p:nvPr>
            <p:ph type="title"/>
          </p:nvPr>
        </p:nvSpPr>
        <p:spPr>
          <a:xfrm>
            <a:off x="838200" y="365126"/>
            <a:ext cx="10515600" cy="63805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E33CFF0-E8C0-4BE8-9674-86BE9A8F9039}"/>
              </a:ext>
            </a:extLst>
          </p:cNvPr>
          <p:cNvSpPr>
            <a:spLocks noGrp="1"/>
          </p:cNvSpPr>
          <p:nvPr>
            <p:ph idx="1"/>
          </p:nvPr>
        </p:nvSpPr>
        <p:spPr>
          <a:xfrm>
            <a:off x="838200" y="1109709"/>
            <a:ext cx="10515600" cy="5067254"/>
          </a:xfrm>
        </p:spPr>
        <p:txBody>
          <a:bodyPr>
            <a:normAutofit/>
          </a:bodyPr>
          <a:lstStyle/>
          <a:p>
            <a:r>
              <a:rPr lang="en-US" sz="2400" dirty="0">
                <a:latin typeface="Times New Roman" panose="02020603050405020304" pitchFamily="18" charset="0"/>
                <a:cs typeface="Times New Roman" panose="02020603050405020304" pitchFamily="18" charset="0"/>
              </a:rPr>
              <a:t>More then 300 records falls to the medium range, Low &amp; high are nearly same.</a:t>
            </a:r>
          </a:p>
          <a:p>
            <a:r>
              <a:rPr lang="en-US" sz="2400" dirty="0">
                <a:latin typeface="Times New Roman" panose="02020603050405020304" pitchFamily="18" charset="0"/>
                <a:cs typeface="Times New Roman" panose="02020603050405020304" pitchFamily="18" charset="0"/>
              </a:rPr>
              <a:t>Impact:Low-21,Medium-315,High-13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130CBF-245A-474A-9690-19E69B3A17A9}"/>
              </a:ext>
            </a:extLst>
          </p:cNvPr>
          <p:cNvPicPr>
            <a:picLocks noChangeAspect="1"/>
          </p:cNvPicPr>
          <p:nvPr/>
        </p:nvPicPr>
        <p:blipFill>
          <a:blip r:embed="rId2"/>
          <a:stretch>
            <a:fillRect/>
          </a:stretch>
        </p:blipFill>
        <p:spPr>
          <a:xfrm>
            <a:off x="0" y="2978319"/>
            <a:ext cx="6381888" cy="3879681"/>
          </a:xfrm>
          <a:prstGeom prst="rect">
            <a:avLst/>
          </a:prstGeom>
        </p:spPr>
      </p:pic>
      <p:pic>
        <p:nvPicPr>
          <p:cNvPr id="7" name="Picture 6">
            <a:extLst>
              <a:ext uri="{FF2B5EF4-FFF2-40B4-BE49-F238E27FC236}">
                <a16:creationId xmlns:a16="http://schemas.microsoft.com/office/drawing/2014/main" id="{AAA526F0-6CBA-4277-A621-FC6EDD179322}"/>
              </a:ext>
            </a:extLst>
          </p:cNvPr>
          <p:cNvPicPr>
            <a:picLocks noChangeAspect="1"/>
          </p:cNvPicPr>
          <p:nvPr/>
        </p:nvPicPr>
        <p:blipFill>
          <a:blip r:embed="rId3"/>
          <a:stretch>
            <a:fillRect/>
          </a:stretch>
        </p:blipFill>
        <p:spPr>
          <a:xfrm>
            <a:off x="6585341" y="2978319"/>
            <a:ext cx="5690634" cy="3879681"/>
          </a:xfrm>
          <a:prstGeom prst="rect">
            <a:avLst/>
          </a:prstGeom>
        </p:spPr>
      </p:pic>
    </p:spTree>
    <p:extLst>
      <p:ext uri="{BB962C8B-B14F-4D97-AF65-F5344CB8AC3E}">
        <p14:creationId xmlns:p14="http://schemas.microsoft.com/office/powerpoint/2010/main" val="37087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629-15F0-4C73-A1C6-0A338852B7A3}"/>
              </a:ext>
            </a:extLst>
          </p:cNvPr>
          <p:cNvSpPr>
            <a:spLocks noGrp="1"/>
          </p:cNvSpPr>
          <p:nvPr>
            <p:ph type="title"/>
          </p:nvPr>
        </p:nvSpPr>
        <p:spPr>
          <a:xfrm>
            <a:off x="838200" y="365126"/>
            <a:ext cx="10515600" cy="895504"/>
          </a:xfrm>
        </p:spPr>
        <p:txBody>
          <a:bodyPr>
            <a:normAutofit/>
          </a:bodyPr>
          <a:lstStyle/>
          <a:p>
            <a:pPr algn="ctr"/>
            <a:r>
              <a:rPr lang="en-US" sz="3600" dirty="0">
                <a:latin typeface="Times New Roman" panose="02020603050405020304" pitchFamily="18" charset="0"/>
                <a:cs typeface="Times New Roman" panose="02020603050405020304" pitchFamily="18" charset="0"/>
              </a:rPr>
              <a:t>Visualization for Numerical Attributes</a:t>
            </a:r>
          </a:p>
        </p:txBody>
      </p:sp>
      <p:sp>
        <p:nvSpPr>
          <p:cNvPr id="3" name="Content Placeholder 2">
            <a:extLst>
              <a:ext uri="{FF2B5EF4-FFF2-40B4-BE49-F238E27FC236}">
                <a16:creationId xmlns:a16="http://schemas.microsoft.com/office/drawing/2014/main" id="{A1FDC16E-03F4-46D8-AFC6-CFCF84B6C6AA}"/>
              </a:ext>
            </a:extLst>
          </p:cNvPr>
          <p:cNvSpPr>
            <a:spLocks noGrp="1"/>
          </p:cNvSpPr>
          <p:nvPr>
            <p:ph idx="1"/>
          </p:nvPr>
        </p:nvSpPr>
        <p:spPr>
          <a:xfrm>
            <a:off x="133165" y="1260629"/>
            <a:ext cx="11842812" cy="5379868"/>
          </a:xfrm>
        </p:spPr>
        <p:txBody>
          <a:bodyPr/>
          <a:lstStyle/>
          <a:p>
            <a:pPr algn="just"/>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only 3 times incident resolution was rejected by the caller</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0-349 1-3</a:t>
            </a:r>
          </a:p>
          <a:p>
            <a:pPr algn="just"/>
            <a:r>
              <a:rPr lang="en-US" sz="2000" dirty="0">
                <a:latin typeface="Times New Roman" panose="02020603050405020304" pitchFamily="18" charset="0"/>
                <a:cs typeface="Times New Roman" panose="02020603050405020304" pitchFamily="18" charset="0"/>
              </a:rPr>
              <a:t>Only few times support analyst where changed to solve the problem</a:t>
            </a:r>
          </a:p>
          <a:p>
            <a:pPr marL="0" indent="0" algn="just">
              <a:buNone/>
            </a:pPr>
            <a:r>
              <a:rPr lang="en-US" sz="2000" dirty="0">
                <a:latin typeface="Times New Roman" panose="02020603050405020304" pitchFamily="18" charset="0"/>
                <a:cs typeface="Times New Roman" panose="02020603050405020304" pitchFamily="18" charset="0"/>
              </a:rPr>
              <a:t>     Count_reassign: 0-195, 1-108, 2-24, 3-9, 4-8, 5-4, 6-1</a:t>
            </a:r>
          </a:p>
          <a:p>
            <a:pPr algn="just"/>
            <a:r>
              <a:rPr lang="en-US" sz="2000" dirty="0" err="1">
                <a:latin typeface="Times New Roman" panose="02020603050405020304" pitchFamily="18" charset="0"/>
                <a:cs typeface="Times New Roman" panose="02020603050405020304" pitchFamily="18" charset="0"/>
              </a:rPr>
              <a:t>Count_updated:Count</a:t>
            </a:r>
            <a:r>
              <a:rPr lang="en-US" sz="2000" dirty="0">
                <a:latin typeface="Times New Roman" panose="02020603050405020304" pitchFamily="18" charset="0"/>
                <a:cs typeface="Times New Roman" panose="02020603050405020304" pitchFamily="18" charset="0"/>
              </a:rPr>
              <a:t> updating </a:t>
            </a:r>
            <a:r>
              <a:rPr lang="en-US" sz="2000" dirty="0" err="1">
                <a:latin typeface="Times New Roman" panose="02020603050405020304" pitchFamily="18" charset="0"/>
                <a:cs typeface="Times New Roman" panose="02020603050405020304" pitchFamily="18" charset="0"/>
              </a:rPr>
              <a:t>tooks</a:t>
            </a:r>
            <a:r>
              <a:rPr lang="en-US" sz="2000" dirty="0">
                <a:latin typeface="Times New Roman" panose="02020603050405020304" pitchFamily="18" charset="0"/>
                <a:cs typeface="Times New Roman" panose="02020603050405020304" pitchFamily="18" charset="0"/>
              </a:rPr>
              <a:t> n no. of times.(max 17 times updation took place)</a:t>
            </a:r>
          </a:p>
          <a:p>
            <a:pPr marL="0" indent="0">
              <a:buNone/>
            </a:pPr>
            <a:endParaRPr lang="en-US" dirty="0"/>
          </a:p>
          <a:p>
            <a:r>
              <a:rPr lang="en-US" dirty="0" err="1"/>
              <a:t>Count_updated</a:t>
            </a:r>
            <a:r>
              <a:rPr lang="en-US" dirty="0"/>
              <a:t>:</a:t>
            </a:r>
          </a:p>
        </p:txBody>
      </p:sp>
      <p:pic>
        <p:nvPicPr>
          <p:cNvPr id="5" name="Picture 4">
            <a:extLst>
              <a:ext uri="{FF2B5EF4-FFF2-40B4-BE49-F238E27FC236}">
                <a16:creationId xmlns:a16="http://schemas.microsoft.com/office/drawing/2014/main" id="{5A9CC520-30E4-4C4A-97B2-566CE9D0CC4F}"/>
              </a:ext>
            </a:extLst>
          </p:cNvPr>
          <p:cNvPicPr>
            <a:picLocks noChangeAspect="1"/>
          </p:cNvPicPr>
          <p:nvPr/>
        </p:nvPicPr>
        <p:blipFill>
          <a:blip r:embed="rId2"/>
          <a:stretch>
            <a:fillRect/>
          </a:stretch>
        </p:blipFill>
        <p:spPr>
          <a:xfrm>
            <a:off x="1" y="3518902"/>
            <a:ext cx="3329126" cy="3339097"/>
          </a:xfrm>
          <a:prstGeom prst="rect">
            <a:avLst/>
          </a:prstGeom>
        </p:spPr>
      </p:pic>
      <p:pic>
        <p:nvPicPr>
          <p:cNvPr id="7" name="Picture 6">
            <a:extLst>
              <a:ext uri="{FF2B5EF4-FFF2-40B4-BE49-F238E27FC236}">
                <a16:creationId xmlns:a16="http://schemas.microsoft.com/office/drawing/2014/main" id="{2E0F0465-0540-4373-930D-C2477353916A}"/>
              </a:ext>
            </a:extLst>
          </p:cNvPr>
          <p:cNvPicPr>
            <a:picLocks noChangeAspect="1"/>
          </p:cNvPicPr>
          <p:nvPr/>
        </p:nvPicPr>
        <p:blipFill>
          <a:blip r:embed="rId3"/>
          <a:stretch>
            <a:fillRect/>
          </a:stretch>
        </p:blipFill>
        <p:spPr>
          <a:xfrm>
            <a:off x="3888419" y="3625573"/>
            <a:ext cx="3409024" cy="3232426"/>
          </a:xfrm>
          <a:prstGeom prst="rect">
            <a:avLst/>
          </a:prstGeom>
        </p:spPr>
      </p:pic>
      <p:pic>
        <p:nvPicPr>
          <p:cNvPr id="9" name="Picture 8">
            <a:extLst>
              <a:ext uri="{FF2B5EF4-FFF2-40B4-BE49-F238E27FC236}">
                <a16:creationId xmlns:a16="http://schemas.microsoft.com/office/drawing/2014/main" id="{58CF058F-5B0C-4FF0-98F8-1E198DF9E46B}"/>
              </a:ext>
            </a:extLst>
          </p:cNvPr>
          <p:cNvPicPr>
            <a:picLocks noChangeAspect="1"/>
          </p:cNvPicPr>
          <p:nvPr/>
        </p:nvPicPr>
        <p:blipFill>
          <a:blip r:embed="rId4"/>
          <a:stretch>
            <a:fillRect/>
          </a:stretch>
        </p:blipFill>
        <p:spPr>
          <a:xfrm>
            <a:off x="7643673" y="3720184"/>
            <a:ext cx="4548326" cy="3137815"/>
          </a:xfrm>
          <a:prstGeom prst="rect">
            <a:avLst/>
          </a:prstGeom>
        </p:spPr>
      </p:pic>
    </p:spTree>
    <p:extLst>
      <p:ext uri="{BB962C8B-B14F-4D97-AF65-F5344CB8AC3E}">
        <p14:creationId xmlns:p14="http://schemas.microsoft.com/office/powerpoint/2010/main" val="593153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6390</TotalTime>
  <Words>923</Words>
  <Application>Microsoft Office PowerPoint</Application>
  <PresentationFormat>Widescreen</PresentationFormat>
  <Paragraphs>155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INCIDENT IMPACT PREDICTION  </vt:lpstr>
      <vt:lpstr>PowerPoint Presentation</vt:lpstr>
      <vt:lpstr>Project Architecture / Project Flow </vt:lpstr>
      <vt:lpstr>Dataset Details</vt:lpstr>
      <vt:lpstr>Description about the dataset</vt:lpstr>
      <vt:lpstr>Visualization</vt:lpstr>
      <vt:lpstr>PowerPoint Presentation</vt:lpstr>
      <vt:lpstr>PowerPoint Presentation</vt:lpstr>
      <vt:lpstr>Visualization for Numerical Attributes</vt:lpstr>
      <vt:lpstr>Transformation</vt:lpstr>
      <vt:lpstr>Feature Selection</vt:lpstr>
      <vt:lpstr>Chi-Square Test</vt:lpstr>
      <vt:lpstr>Extra Tree Classifier</vt:lpstr>
      <vt:lpstr>Mutual Information Classifier</vt:lpstr>
      <vt:lpstr>Decision Tree Classifier </vt:lpstr>
      <vt:lpstr>ML Algorithm Used</vt:lpstr>
      <vt:lpstr>Hyperparameters Tuning</vt:lpstr>
      <vt:lpstr>Deployment</vt:lpstr>
      <vt:lpstr>Model Deployment using Streamlit on Heroku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and  Feature Engineering</dc:title>
  <dc:creator>shwetha kulloli</dc:creator>
  <cp:lastModifiedBy>shwetha kulloli</cp:lastModifiedBy>
  <cp:revision>41</cp:revision>
  <dcterms:created xsi:type="dcterms:W3CDTF">2021-03-02T11:57:45Z</dcterms:created>
  <dcterms:modified xsi:type="dcterms:W3CDTF">2021-04-06T17:08:10Z</dcterms:modified>
</cp:coreProperties>
</file>