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2" r:id="rId3"/>
    <p:sldId id="283" r:id="rId4"/>
    <p:sldId id="284" r:id="rId5"/>
    <p:sldId id="285" r:id="rId6"/>
    <p:sldId id="269" r:id="rId7"/>
    <p:sldId id="278" r:id="rId8"/>
    <p:sldId id="279" r:id="rId9"/>
    <p:sldId id="280" r:id="rId10"/>
    <p:sldId id="281" r:id="rId11"/>
    <p:sldId id="286" r:id="rId12"/>
    <p:sldId id="318" r:id="rId13"/>
    <p:sldId id="287" r:id="rId14"/>
    <p:sldId id="319" r:id="rId15"/>
    <p:sldId id="288" r:id="rId16"/>
    <p:sldId id="320" r:id="rId17"/>
    <p:sldId id="256" r:id="rId18"/>
    <p:sldId id="290" r:id="rId19"/>
    <p:sldId id="261" r:id="rId20"/>
    <p:sldId id="262" r:id="rId21"/>
    <p:sldId id="257" r:id="rId22"/>
    <p:sldId id="263" r:id="rId23"/>
    <p:sldId id="258" r:id="rId24"/>
    <p:sldId id="259" r:id="rId25"/>
    <p:sldId id="260" r:id="rId26"/>
    <p:sldId id="305" r:id="rId27"/>
    <p:sldId id="306" r:id="rId28"/>
    <p:sldId id="307" r:id="rId29"/>
    <p:sldId id="312" r:id="rId30"/>
    <p:sldId id="316" r:id="rId31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6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B6FD-3AD5-46F6-9D64-85A4AB37D8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4CB4-D0BE-4CF5-9922-3ED3D53840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B6FD-3AD5-46F6-9D64-85A4AB37D8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4CB4-D0BE-4CF5-9922-3ED3D53840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B6FD-3AD5-46F6-9D64-85A4AB37D8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4CB4-D0BE-4CF5-9922-3ED3D53840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B6FD-3AD5-46F6-9D64-85A4AB37D8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4CB4-D0BE-4CF5-9922-3ED3D53840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B6FD-3AD5-46F6-9D64-85A4AB37D8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4CB4-D0BE-4CF5-9922-3ED3D53840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B6FD-3AD5-46F6-9D64-85A4AB37D8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4CB4-D0BE-4CF5-9922-3ED3D53840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B6FD-3AD5-46F6-9D64-85A4AB37D8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4CB4-D0BE-4CF5-9922-3ED3D53840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B6FD-3AD5-46F6-9D64-85A4AB37D8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4CB4-D0BE-4CF5-9922-3ED3D53840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B6FD-3AD5-46F6-9D64-85A4AB37D8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4CB4-D0BE-4CF5-9922-3ED3D53840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B6FD-3AD5-46F6-9D64-85A4AB37D8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4CB4-D0BE-4CF5-9922-3ED3D53840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B6FD-3AD5-46F6-9D64-85A4AB37D8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4CB4-D0BE-4CF5-9922-3ED3D53840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B6FD-3AD5-46F6-9D64-85A4AB37D8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F4CB4-D0BE-4CF5-9922-3ED3D538408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简单学籍系统的实现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基本要求：</a:t>
            </a:r>
            <a:endParaRPr lang="zh-CN" altLang="en-US"/>
          </a:p>
          <a:p>
            <a:r>
              <a:rPr lang="zh-CN" altLang="en-US"/>
              <a:t>实现对本班同学基本信息的管理</a:t>
            </a:r>
            <a:endParaRPr lang="zh-CN" altLang="en-US"/>
          </a:p>
          <a:p>
            <a:r>
              <a:rPr lang="zh-CN" altLang="en-US"/>
              <a:t>实现对本班同学成绩的管理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系统基本功能设计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7270" y="1691005"/>
            <a:ext cx="8069580" cy="43516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b="1"/>
              <a:t>1.文件创建</a:t>
            </a:r>
            <a:endParaRPr lang="zh-CN" altLang="en-US" sz="2000" b="1"/>
          </a:p>
          <a:p>
            <a:r>
              <a:rPr lang="zh-CN" altLang="en-US" sz="2000"/>
              <a:t>(1)为每个数据表确定一个文件名，进行数据的磁盘保存。</a:t>
            </a:r>
            <a:endParaRPr lang="zh-CN" altLang="en-US" sz="2000"/>
          </a:p>
          <a:p>
            <a:r>
              <a:rPr lang="zh-CN" altLang="en-US" sz="2000"/>
              <a:t>(</a:t>
            </a:r>
            <a:r>
              <a:rPr lang="en-US" altLang="zh-CN" sz="2000"/>
              <a:t>2</a:t>
            </a:r>
            <a:r>
              <a:rPr lang="zh-CN" altLang="en-US" sz="2000"/>
              <a:t>)注意写同名义件将覆盖原来文件的内容。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 b="1"/>
              <a:t>2.增加记录</a:t>
            </a:r>
            <a:endParaRPr lang="zh-CN" altLang="en-US" sz="2000" b="1"/>
          </a:p>
          <a:p>
            <a:r>
              <a:rPr lang="zh-CN" altLang="en-US" sz="2000"/>
              <a:t>(1)可在已有记录后面追加新的记录。</a:t>
            </a:r>
            <a:endParaRPr lang="zh-CN" altLang="en-US" sz="2000"/>
          </a:p>
          <a:p>
            <a:r>
              <a:rPr lang="zh-CN" altLang="en-US" sz="2000"/>
              <a:t>(2)可以随时增加新的记录,。</a:t>
            </a:r>
            <a:endParaRPr lang="zh-CN" altLang="en-US" sz="2000"/>
          </a:p>
          <a:p>
            <a:r>
              <a:rPr lang="zh-CN" altLang="en-US" sz="2000"/>
              <a:t>(3)可以将一个文件读入，追加在已有记录之后。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(4)如果已经采取了文件追加的方式,在没有保存到文件之前,将继续保持文，以便实现连续文件追加操作。</a:t>
            </a:r>
            <a:endParaRPr lang="zh-CN" altLang="en-US" sz="2000"/>
          </a:p>
          <a:p>
            <a:r>
              <a:rPr lang="zh-CN" altLang="en-US" sz="2000"/>
              <a:t>(5)如果没有记录存在,给出提示信息。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系统基本功能设计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35375" y="1618615"/>
            <a:ext cx="4556760" cy="4774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ym typeface="+mn-ea"/>
              </a:rPr>
              <a:t>3.新建信息文件</a:t>
            </a:r>
            <a:endParaRPr lang="zh-CN" altLang="en-US" sz="2000" b="1"/>
          </a:p>
          <a:p>
            <a:pPr marL="228600" indent="-228600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(1)用来重新建立学生信息记录。</a:t>
            </a:r>
            <a:endParaRPr lang="zh-CN" altLang="en-US" sz="2000"/>
          </a:p>
          <a:p>
            <a:pPr marL="228600" indent="-228600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(2)如果已经有记录存在,可以覆盖原记录或者在原记录后面追加,也可以保存到一个指定文件,然后重新建立记录。</a:t>
            </a:r>
            <a:endParaRPr lang="zh-CN" altLang="en-US" sz="2000"/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(3)给出相应的提示信息。</a:t>
            </a:r>
            <a:endParaRPr lang="zh-CN" altLang="en-US" sz="2000"/>
          </a:p>
          <a:p>
            <a:pPr indent="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/>
              <a:t>4.显示记录</a:t>
            </a:r>
            <a:endParaRPr lang="zh-CN" altLang="en-US" sz="2000" b="1"/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b="1"/>
              <a:t>(</a:t>
            </a:r>
            <a:r>
              <a:rPr lang="zh-CN" altLang="en-US" sz="2000"/>
              <a:t>1)如果没有记录可供显示,给出提示信息。</a:t>
            </a:r>
            <a:endParaRPr lang="zh-CN" altLang="en-US" sz="2000"/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/>
              <a:t>(2)可以随时显示内存中的记录。</a:t>
            </a:r>
            <a:endParaRPr lang="zh-CN" altLang="en-US" sz="2000"/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/>
              <a:t>(3)显示表头。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系统基本功能设计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67710" y="1691005"/>
            <a:ext cx="5656580" cy="43516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b="1"/>
              <a:t>5.文件存储</a:t>
            </a:r>
            <a:endParaRPr lang="zh-CN" altLang="en-US" sz="2000" b="1"/>
          </a:p>
          <a:p>
            <a:pPr algn="l">
              <a:buClrTx/>
              <a:buSzTx/>
            </a:pPr>
            <a:r>
              <a:rPr lang="zh-CN" altLang="en-US" sz="2000"/>
              <a:t>(1)可以按默认名字或指定名字存储记录文件。</a:t>
            </a:r>
            <a:endParaRPr lang="zh-CN" altLang="en-US" sz="2000"/>
          </a:p>
          <a:p>
            <a:pPr algn="l">
              <a:buClrTx/>
              <a:buSzTx/>
            </a:pPr>
            <a:r>
              <a:rPr lang="zh-CN" altLang="en-US" sz="2000"/>
              <a:t>(2)更新存储标志。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 b="1"/>
              <a:t>6、读取文件</a:t>
            </a:r>
            <a:endParaRPr lang="zh-CN" altLang="en-US" sz="2000" b="1"/>
          </a:p>
          <a:p>
            <a:pPr algn="l">
              <a:buClrTx/>
              <a:buSzTx/>
            </a:pPr>
            <a:r>
              <a:rPr lang="zh-CN" altLang="en-US" sz="2000"/>
              <a:t>(1)可以按默认名字或指定名字将记录文件读人内存。</a:t>
            </a:r>
            <a:endParaRPr lang="zh-CN" altLang="en-US" sz="2000"/>
          </a:p>
          <a:p>
            <a:pPr algn="l">
              <a:buClrTx/>
              <a:buSzTx/>
            </a:pPr>
            <a:r>
              <a:rPr lang="zh-CN" altLang="en-US" sz="2000"/>
              <a:t>(2)可以将指定文件或默认文件追加到现有记录的尾部。</a:t>
            </a:r>
            <a:endParaRPr lang="zh-CN" altLang="en-US" sz="2000"/>
          </a:p>
          <a:p>
            <a:pPr algn="l">
              <a:buClrTx/>
              <a:buSzTx/>
            </a:pPr>
            <a:r>
              <a:rPr lang="zh-CN" altLang="en-US" sz="2000"/>
              <a:t>(3)可以将文件连续追加到现有记录并更新记录的名次。</a:t>
            </a:r>
            <a:endParaRPr lang="zh-CN" altLang="en-US" sz="2000"/>
          </a:p>
          <a:p>
            <a:pPr algn="l">
              <a:buClrTx/>
              <a:buSzTx/>
            </a:pPr>
            <a:r>
              <a:rPr lang="zh-CN" altLang="en-US" sz="2000"/>
              <a:t>(4)更新存储标志。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系统基本功能设计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73020" y="1584325"/>
            <a:ext cx="7784465" cy="4554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ym typeface="+mn-ea"/>
              </a:rPr>
              <a:t>7、删除记录</a:t>
            </a:r>
            <a:endParaRPr lang="zh-CN" altLang="en-US" sz="2000" b="1">
              <a:sym typeface="+mn-ea"/>
            </a:endParaRPr>
          </a:p>
          <a:p>
            <a:pPr marL="228600" indent="-228600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(1)可以按“学号”、“姓名”等方式删除记录。</a:t>
            </a:r>
            <a:endParaRPr lang="zh-CN" altLang="en-US" sz="2000">
              <a:sym typeface="+mn-ea"/>
            </a:endParaRPr>
          </a:p>
          <a:p>
            <a:pPr marL="228600" indent="-228600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(2)可以标记将被删除的记录,也可以再次取消标记,经确认后删除已经标</a:t>
            </a:r>
            <a:endParaRPr lang="zh-CN" altLang="en-US" sz="2000">
              <a:sym typeface="+mn-ea"/>
            </a:endParaRPr>
          </a:p>
          <a:p>
            <a:pPr marL="228600" indent="-228600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(3)如果已经是空表,删除时应给出提示信息并返回主菜单。</a:t>
            </a:r>
            <a:endParaRPr lang="zh-CN" altLang="en-US" sz="2000">
              <a:sym typeface="+mn-ea"/>
            </a:endParaRPr>
          </a:p>
          <a:p>
            <a:pPr marL="228600" indent="-228600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(4)如果没有要删除的信息,输出没有找到的信息。</a:t>
            </a:r>
            <a:endParaRPr lang="zh-CN" altLang="en-US" sz="2000">
              <a:sym typeface="+mn-ea"/>
            </a:endParaRPr>
          </a:p>
          <a:p>
            <a:pPr marL="228600" indent="-228600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(5)应该更新其他记录的名次。</a:t>
            </a:r>
            <a:endParaRPr lang="zh-CN" altLang="en-US" sz="2000">
              <a:sym typeface="+mn-ea"/>
            </a:endParaRPr>
          </a:p>
          <a:p>
            <a:pPr marL="228600" indent="-228600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(6)删除操作仅限于内存,只有执行存记录操作时,才能覆盖原记录。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系统基本功能设计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0180" y="1569720"/>
            <a:ext cx="7013575" cy="4351655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 b="1"/>
              <a:t>8.修改记录</a:t>
            </a:r>
            <a:endParaRPr lang="zh-CN" altLang="en-US" sz="2000" b="1"/>
          </a:p>
          <a:p>
            <a:pPr algn="l" fontAlgn="auto">
              <a:lnSpc>
                <a:spcPct val="150000"/>
              </a:lnSpc>
              <a:buClrTx/>
              <a:buSzTx/>
            </a:pPr>
            <a:r>
              <a:rPr lang="zh-CN" altLang="en-US" sz="2000"/>
              <a:t>(1)可以按“学号”、“姓名”等方式查找要修改的记录内容。</a:t>
            </a:r>
            <a:endParaRPr lang="zh-CN" altLang="en-US" sz="2000"/>
          </a:p>
          <a:p>
            <a:pPr algn="l" fontAlgn="auto">
              <a:lnSpc>
                <a:spcPct val="150000"/>
              </a:lnSpc>
              <a:buClrTx/>
              <a:buSzTx/>
            </a:pPr>
            <a:r>
              <a:rPr lang="zh-CN" altLang="en-US" sz="2000"/>
              <a:t>(2)给出将被修改记录的信息,经确认后进行修改。</a:t>
            </a:r>
            <a:endParaRPr lang="zh-CN" altLang="en-US" sz="2000"/>
          </a:p>
          <a:p>
            <a:pPr algn="l" fontAlgn="auto">
              <a:lnSpc>
                <a:spcPct val="150000"/>
              </a:lnSpc>
              <a:buClrTx/>
              <a:buSzTx/>
            </a:pPr>
            <a:r>
              <a:rPr lang="zh-CN" altLang="en-US" sz="2000"/>
              <a:t>(3) 如果已经是空表, 输出出提示信息井返回主葉単。</a:t>
            </a:r>
            <a:endParaRPr lang="zh-CN" altLang="en-US" sz="2000"/>
          </a:p>
          <a:p>
            <a:pPr algn="l" fontAlgn="auto">
              <a:lnSpc>
                <a:spcPct val="150000"/>
              </a:lnSpc>
              <a:buClrTx/>
              <a:buSzTx/>
            </a:pPr>
            <a:r>
              <a:rPr lang="zh-CN" altLang="en-US" sz="2000"/>
              <a:t>(4)如果没有找到需要修改的信息,输出提示信息。</a:t>
            </a:r>
            <a:endParaRPr lang="zh-CN" altLang="en-US" sz="2000"/>
          </a:p>
          <a:p>
            <a:pPr algn="l" fontAlgn="auto">
              <a:lnSpc>
                <a:spcPct val="150000"/>
              </a:lnSpc>
              <a:buClrTx/>
              <a:buSzTx/>
            </a:pPr>
            <a:r>
              <a:rPr lang="zh-CN" altLang="en-US" sz="2000"/>
              <a:t>(5)应该同时更新其他记录的名次。</a:t>
            </a:r>
            <a:endParaRPr lang="zh-CN" altLang="en-US" sz="2000"/>
          </a:p>
          <a:p>
            <a:pPr algn="l" fontAlgn="auto">
              <a:lnSpc>
                <a:spcPct val="150000"/>
              </a:lnSpc>
              <a:buClrTx/>
              <a:buSzTx/>
            </a:pPr>
            <a:r>
              <a:rPr lang="zh-CN" altLang="en-US" sz="2000"/>
              <a:t>(6)修改操作仅限于内存,只有进行存储操作时,才能覆盖原记录。</a:t>
            </a:r>
            <a:endParaRPr lang="zh-CN" altLang="en-US" sz="2000" b="1"/>
          </a:p>
          <a:p>
            <a:endParaRPr lang="zh-CN" altLang="en-US" sz="20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系统基本功能设计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72435" y="1691005"/>
            <a:ext cx="6939915" cy="4820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ym typeface="+mn-ea"/>
              </a:rPr>
              <a:t>9.查询记录</a:t>
            </a:r>
            <a:endParaRPr lang="zh-CN" altLang="en-US" sz="2000" b="1"/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b="1">
                <a:sym typeface="+mn-ea"/>
              </a:rPr>
              <a:t>(1)可以按“学号”、“姓名”等方式查询记录。</a:t>
            </a:r>
            <a:endParaRPr lang="zh-CN" altLang="en-US" sz="2000" b="1"/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b="1">
                <a:sym typeface="+mn-ea"/>
              </a:rPr>
              <a:t>(2)能给出查询记录的信息。</a:t>
            </a:r>
            <a:endParaRPr lang="zh-CN" altLang="en-US" sz="2000" b="1"/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b="1">
                <a:sym typeface="+mn-ea"/>
              </a:rPr>
              <a:t>(3)如果查询的信息不存在,输出提示信息</a:t>
            </a:r>
            <a:endParaRPr lang="zh-CN" altLang="en-US" sz="2000" b="1"/>
          </a:p>
          <a:p>
            <a:pPr indent="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ym typeface="+mn-ea"/>
              </a:rPr>
              <a:t>10.对记录进行排序</a:t>
            </a:r>
            <a:endParaRPr lang="zh-CN" altLang="en-US" sz="2000" b="1"/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b="1">
                <a:sym typeface="+mn-ea"/>
              </a:rPr>
              <a:t>(1)可以按“学号”进行升序或降序排序。</a:t>
            </a:r>
            <a:endParaRPr lang="zh-CN" altLang="en-US" sz="2000" b="1"/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b="1">
                <a:sym typeface="+mn-ea"/>
              </a:rPr>
              <a:t>(2)可以按“姓名”进行升序和降序排序。</a:t>
            </a:r>
            <a:endParaRPr lang="zh-CN" altLang="en-US" sz="2000" b="1"/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b="1">
                <a:sym typeface="+mn-ea"/>
              </a:rPr>
              <a:t>(3)可按“名次”进行升序和降序排序。</a:t>
            </a:r>
            <a:endParaRPr lang="zh-CN" altLang="en-US" sz="2000" b="1"/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b="1">
                <a:sym typeface="+mn-ea"/>
              </a:rPr>
              <a:t>(4)如果属于选择错误,可以立即退出排序</a:t>
            </a:r>
            <a:r>
              <a:rPr lang="zh-CN" altLang="en-US" b="1">
                <a:sym typeface="+mn-ea"/>
              </a:rPr>
              <a:t>。</a:t>
            </a:r>
            <a:endParaRPr lang="zh-CN" altLang="en-US" b="1">
              <a:sym typeface="+mn-ea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11.测则试程序</a:t>
            </a:r>
            <a:endParaRPr lang="zh-CN" altLang="en-US" b="1"/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(1)应列出测试大纲对程序进行测试。</a:t>
            </a:r>
            <a:endParaRPr lang="zh-CN" altLang="en-US" b="1"/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(2)应保证测试用例测试到程序的各种边</a:t>
            </a:r>
            <a:endParaRPr lang="zh-CN" altLang="en-US" b="1"/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79624" y="2319251"/>
            <a:ext cx="1454727" cy="38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数据录入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000" y="2319251"/>
            <a:ext cx="1296785" cy="38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数据修改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08371" y="2319251"/>
            <a:ext cx="1163782" cy="38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信息查询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720051" y="2319251"/>
            <a:ext cx="1180407" cy="38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统计分析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97680" y="872836"/>
            <a:ext cx="299258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学籍管理系统</a:t>
            </a:r>
            <a:endParaRPr lang="zh-CN" altLang="en-US" dirty="0"/>
          </a:p>
        </p:txBody>
      </p:sp>
      <p:cxnSp>
        <p:nvCxnSpPr>
          <p:cNvPr id="11" name="直接连接符 10"/>
          <p:cNvCxnSpPr>
            <a:stCxn id="9" idx="2"/>
          </p:cNvCxnSpPr>
          <p:nvPr/>
        </p:nvCxnSpPr>
        <p:spPr>
          <a:xfrm>
            <a:off x="5793971" y="1330036"/>
            <a:ext cx="8313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2109470" y="1753870"/>
            <a:ext cx="7184390" cy="22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5" idx="0"/>
          </p:cNvCxnSpPr>
          <p:nvPr/>
        </p:nvCxnSpPr>
        <p:spPr>
          <a:xfrm>
            <a:off x="2107622" y="1770611"/>
            <a:ext cx="1" cy="548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6" idx="0"/>
          </p:cNvCxnSpPr>
          <p:nvPr/>
        </p:nvCxnSpPr>
        <p:spPr>
          <a:xfrm>
            <a:off x="5220392" y="1770611"/>
            <a:ext cx="1" cy="548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7" idx="0"/>
          </p:cNvCxnSpPr>
          <p:nvPr/>
        </p:nvCxnSpPr>
        <p:spPr>
          <a:xfrm>
            <a:off x="7290262" y="1753985"/>
            <a:ext cx="0" cy="56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8" idx="0"/>
          </p:cNvCxnSpPr>
          <p:nvPr/>
        </p:nvCxnSpPr>
        <p:spPr>
          <a:xfrm>
            <a:off x="9293630" y="1753985"/>
            <a:ext cx="16625" cy="56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109470" y="3507970"/>
            <a:ext cx="272242" cy="1753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院系信息录入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2558357" y="3507970"/>
            <a:ext cx="232757" cy="1753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成绩信息录入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2967759" y="3507970"/>
            <a:ext cx="296487" cy="1753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培养计划录入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1290663" y="3507970"/>
            <a:ext cx="278477" cy="1753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学生信息录入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1724313" y="3507970"/>
            <a:ext cx="229984" cy="1753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学籍信息录入</a:t>
            </a:r>
            <a:endParaRPr lang="zh-CN" altLang="en-US" sz="1400" dirty="0"/>
          </a:p>
        </p:txBody>
      </p:sp>
      <p:cxnSp>
        <p:nvCxnSpPr>
          <p:cNvPr id="30" name="直接连接符 29"/>
          <p:cNvCxnSpPr>
            <a:stCxn id="5" idx="2"/>
          </p:cNvCxnSpPr>
          <p:nvPr/>
        </p:nvCxnSpPr>
        <p:spPr>
          <a:xfrm flipH="1">
            <a:off x="2107622" y="2701001"/>
            <a:ext cx="1" cy="432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386205" y="3125470"/>
            <a:ext cx="2242185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27" idx="0"/>
          </p:cNvCxnSpPr>
          <p:nvPr/>
        </p:nvCxnSpPr>
        <p:spPr>
          <a:xfrm flipH="1">
            <a:off x="1430537" y="3117273"/>
            <a:ext cx="14550" cy="390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endCxn id="28" idx="0"/>
          </p:cNvCxnSpPr>
          <p:nvPr/>
        </p:nvCxnSpPr>
        <p:spPr>
          <a:xfrm flipH="1">
            <a:off x="1838670" y="3125585"/>
            <a:ext cx="20783" cy="38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endCxn id="24" idx="0"/>
          </p:cNvCxnSpPr>
          <p:nvPr/>
        </p:nvCxnSpPr>
        <p:spPr>
          <a:xfrm flipH="1">
            <a:off x="2246226" y="3125585"/>
            <a:ext cx="9351" cy="38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endCxn id="25" idx="0"/>
          </p:cNvCxnSpPr>
          <p:nvPr/>
        </p:nvCxnSpPr>
        <p:spPr>
          <a:xfrm flipH="1">
            <a:off x="2675371" y="3117273"/>
            <a:ext cx="16625" cy="390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endCxn id="26" idx="0"/>
          </p:cNvCxnSpPr>
          <p:nvPr/>
        </p:nvCxnSpPr>
        <p:spPr>
          <a:xfrm>
            <a:off x="3114675" y="3138170"/>
            <a:ext cx="1270" cy="369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110251" y="3507970"/>
            <a:ext cx="272242" cy="1753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院系信息</a:t>
            </a:r>
            <a:r>
              <a:rPr lang="zh-CN" altLang="en-US" sz="1400" dirty="0"/>
              <a:t>修改</a:t>
            </a:r>
            <a:endParaRPr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5559138" y="3507970"/>
            <a:ext cx="232757" cy="1753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成绩信息</a:t>
            </a:r>
            <a:r>
              <a:rPr lang="zh-CN" altLang="en-US" sz="1400" dirty="0"/>
              <a:t>修改</a:t>
            </a:r>
            <a:endParaRPr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5968540" y="3507970"/>
            <a:ext cx="296487" cy="1753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培养计划</a:t>
            </a:r>
            <a:r>
              <a:rPr lang="zh-CN" altLang="en-US" sz="1400" dirty="0"/>
              <a:t>修改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4291444" y="3507970"/>
            <a:ext cx="278477" cy="1753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学生信息</a:t>
            </a:r>
            <a:r>
              <a:rPr lang="zh-CN" altLang="en-US" sz="1400" dirty="0"/>
              <a:t>修改</a:t>
            </a:r>
            <a:endParaRPr lang="zh-CN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4725094" y="3507970"/>
            <a:ext cx="229984" cy="1753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学籍信息</a:t>
            </a:r>
            <a:r>
              <a:rPr lang="zh-CN" altLang="en-US" sz="1400" dirty="0"/>
              <a:t>修改</a:t>
            </a:r>
            <a:endParaRPr lang="zh-CN" altLang="en-US" sz="1400" dirty="0"/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5255723" y="2701636"/>
            <a:ext cx="1" cy="432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4387044" y="3117273"/>
            <a:ext cx="1753985" cy="8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endCxn id="34" idx="0"/>
          </p:cNvCxnSpPr>
          <p:nvPr/>
        </p:nvCxnSpPr>
        <p:spPr>
          <a:xfrm flipH="1">
            <a:off x="4430683" y="3117273"/>
            <a:ext cx="14550" cy="390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endCxn id="36" idx="0"/>
          </p:cNvCxnSpPr>
          <p:nvPr/>
        </p:nvCxnSpPr>
        <p:spPr>
          <a:xfrm flipH="1">
            <a:off x="4840086" y="3125585"/>
            <a:ext cx="20783" cy="38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29" idx="0"/>
          </p:cNvCxnSpPr>
          <p:nvPr/>
        </p:nvCxnSpPr>
        <p:spPr>
          <a:xfrm flipH="1">
            <a:off x="5246372" y="3125585"/>
            <a:ext cx="9351" cy="38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31" idx="0"/>
          </p:cNvCxnSpPr>
          <p:nvPr/>
        </p:nvCxnSpPr>
        <p:spPr>
          <a:xfrm flipH="1">
            <a:off x="5675517" y="3117273"/>
            <a:ext cx="16625" cy="390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3" idx="0"/>
          </p:cNvCxnSpPr>
          <p:nvPr/>
        </p:nvCxnSpPr>
        <p:spPr>
          <a:xfrm flipH="1">
            <a:off x="6116784" y="3117273"/>
            <a:ext cx="24245" cy="390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347072" y="3507970"/>
            <a:ext cx="272242" cy="1753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院系信息</a:t>
            </a:r>
            <a:r>
              <a:rPr lang="zh-CN" altLang="en-US" sz="1400" dirty="0"/>
              <a:t>修改</a:t>
            </a:r>
            <a:endParaRPr lang="zh-CN" altLang="en-US" sz="1400" dirty="0"/>
          </a:p>
        </p:txBody>
      </p:sp>
      <p:sp>
        <p:nvSpPr>
          <p:cNvPr id="49" name="矩形 48"/>
          <p:cNvSpPr/>
          <p:nvPr/>
        </p:nvSpPr>
        <p:spPr>
          <a:xfrm>
            <a:off x="7795959" y="3507970"/>
            <a:ext cx="232757" cy="1753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成绩信息</a:t>
            </a:r>
            <a:r>
              <a:rPr lang="zh-CN" altLang="en-US" sz="1400" dirty="0"/>
              <a:t>修改</a:t>
            </a:r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8205361" y="3507970"/>
            <a:ext cx="296487" cy="1753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培养计划</a:t>
            </a:r>
            <a:r>
              <a:rPr lang="zh-CN" altLang="en-US" sz="1400" dirty="0"/>
              <a:t>修改</a:t>
            </a:r>
            <a:endParaRPr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6528265" y="3507970"/>
            <a:ext cx="278477" cy="1753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学生信息查询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6961915" y="3507970"/>
            <a:ext cx="229984" cy="1753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学籍信息</a:t>
            </a:r>
            <a:r>
              <a:rPr lang="zh-CN" altLang="en-US" sz="1400" dirty="0"/>
              <a:t>修改</a:t>
            </a:r>
            <a:endParaRPr lang="zh-CN" altLang="en-US" sz="1400" dirty="0"/>
          </a:p>
        </p:txBody>
      </p:sp>
      <p:cxnSp>
        <p:nvCxnSpPr>
          <p:cNvPr id="53" name="直接连接符 52"/>
          <p:cNvCxnSpPr/>
          <p:nvPr/>
        </p:nvCxnSpPr>
        <p:spPr>
          <a:xfrm flipV="1">
            <a:off x="6623865" y="3117273"/>
            <a:ext cx="1753985" cy="8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endCxn id="51" idx="0"/>
          </p:cNvCxnSpPr>
          <p:nvPr/>
        </p:nvCxnSpPr>
        <p:spPr>
          <a:xfrm flipH="1">
            <a:off x="6667504" y="3117273"/>
            <a:ext cx="14550" cy="390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endCxn id="52" idx="0"/>
          </p:cNvCxnSpPr>
          <p:nvPr/>
        </p:nvCxnSpPr>
        <p:spPr>
          <a:xfrm flipH="1">
            <a:off x="7076907" y="3125585"/>
            <a:ext cx="20783" cy="38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endCxn id="48" idx="0"/>
          </p:cNvCxnSpPr>
          <p:nvPr/>
        </p:nvCxnSpPr>
        <p:spPr>
          <a:xfrm flipH="1">
            <a:off x="7483193" y="3125585"/>
            <a:ext cx="9351" cy="38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endCxn id="49" idx="0"/>
          </p:cNvCxnSpPr>
          <p:nvPr/>
        </p:nvCxnSpPr>
        <p:spPr>
          <a:xfrm flipH="1">
            <a:off x="7912338" y="3117273"/>
            <a:ext cx="16625" cy="390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endCxn id="50" idx="0"/>
          </p:cNvCxnSpPr>
          <p:nvPr/>
        </p:nvCxnSpPr>
        <p:spPr>
          <a:xfrm flipH="1">
            <a:off x="8353605" y="3117273"/>
            <a:ext cx="24245" cy="390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477096" y="2319886"/>
            <a:ext cx="1180407" cy="38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退出系统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74489" y="3507970"/>
            <a:ext cx="296487" cy="1753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返回上一级菜单</a:t>
            </a:r>
            <a:endParaRPr lang="zh-CN" altLang="en-US" sz="1400" dirty="0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3628272" y="3134418"/>
            <a:ext cx="14550" cy="390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225" y="349885"/>
            <a:ext cx="10515600" cy="1024255"/>
          </a:xfrm>
        </p:spPr>
        <p:txBody>
          <a:bodyPr/>
          <a:lstStyle/>
          <a:p>
            <a:r>
              <a:rPr lang="zh-CN" altLang="en-US"/>
              <a:t>各个功能流程图</a:t>
            </a:r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1202" y="2111432"/>
            <a:ext cx="4473634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string.h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fun(void);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</a:t>
            </a:r>
            <a:r>
              <a:rPr lang="en-US" altLang="zh-CN" dirty="0" err="1"/>
              <a:t>d:",fun</a:t>
            </a:r>
            <a:r>
              <a:rPr lang="en-US" altLang="zh-CN" dirty="0"/>
              <a:t>());</a:t>
            </a:r>
            <a:endParaRPr lang="zh-CN" altLang="zh-CN" dirty="0"/>
          </a:p>
          <a:p>
            <a:r>
              <a:rPr lang="en-US" altLang="zh-CN" dirty="0"/>
              <a:t>   return 0;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925310" y="1143635"/>
            <a:ext cx="48209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fun(void)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char </a:t>
            </a:r>
            <a:r>
              <a:rPr lang="en-US" altLang="zh-CN" dirty="0" err="1"/>
              <a:t>str</a:t>
            </a:r>
            <a:r>
              <a:rPr lang="en-US" altLang="zh-CN" dirty="0"/>
              <a:t>[100],substr1[100];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i,c,k,len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("please input str1(&lt;100):");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fgets</a:t>
            </a:r>
            <a:r>
              <a:rPr lang="en-US" altLang="zh-CN" dirty="0"/>
              <a:t>(str,100,stdin);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("please input sbustr1(&lt;100):");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fgets</a:t>
            </a:r>
            <a:r>
              <a:rPr lang="en-US" altLang="zh-CN" dirty="0"/>
              <a:t>(substr1,100,stdin);</a:t>
            </a:r>
            <a:endParaRPr lang="zh-CN" altLang="zh-CN" dirty="0"/>
          </a:p>
          <a:p>
            <a:r>
              <a:rPr lang="en-US" altLang="zh-CN" dirty="0"/>
              <a:t>    k=</a:t>
            </a:r>
            <a:r>
              <a:rPr lang="en-US" altLang="zh-CN" dirty="0" err="1"/>
              <a:t>strlen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)-</a:t>
            </a:r>
            <a:r>
              <a:rPr lang="en-US" altLang="zh-CN" dirty="0" err="1"/>
              <a:t>strlen</a:t>
            </a:r>
            <a:r>
              <a:rPr lang="en-US" altLang="zh-CN" dirty="0"/>
              <a:t>(substr1);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=</a:t>
            </a:r>
            <a:r>
              <a:rPr lang="en-US" altLang="zh-CN" dirty="0" err="1"/>
              <a:t>strlen</a:t>
            </a:r>
            <a:r>
              <a:rPr lang="en-US" altLang="zh-CN" dirty="0"/>
              <a:t>(substr1);</a:t>
            </a:r>
            <a:endParaRPr lang="zh-CN" altLang="zh-CN" dirty="0"/>
          </a:p>
          <a:p>
            <a:r>
              <a:rPr lang="en-US" altLang="zh-CN" dirty="0"/>
              <a:t>    for (</a:t>
            </a:r>
            <a:r>
              <a:rPr lang="en-US" altLang="zh-CN" dirty="0" err="1"/>
              <a:t>i</a:t>
            </a:r>
            <a:r>
              <a:rPr lang="en-US" altLang="zh-CN" dirty="0"/>
              <a:t>=0;i&lt;=</a:t>
            </a:r>
            <a:r>
              <a:rPr lang="en-US" altLang="zh-CN" dirty="0" err="1"/>
              <a:t>k;i</a:t>
            </a:r>
            <a:r>
              <a:rPr lang="en-US" altLang="zh-CN" dirty="0"/>
              <a:t>++)</a:t>
            </a:r>
            <a:endParaRPr lang="zh-CN" altLang="zh-CN" dirty="0"/>
          </a:p>
          <a:p>
            <a:r>
              <a:rPr lang="en-US" altLang="zh-CN" dirty="0"/>
              <a:t>        if(</a:t>
            </a:r>
            <a:r>
              <a:rPr lang="en-US" altLang="zh-CN" dirty="0" err="1"/>
              <a:t>strncmp</a:t>
            </a:r>
            <a:r>
              <a:rPr lang="en-US" altLang="zh-CN" dirty="0"/>
              <a:t>(&amp;</a:t>
            </a:r>
            <a:r>
              <a:rPr lang="en-US" altLang="zh-CN" dirty="0" err="1"/>
              <a:t>str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],substr1,len)==0)c=c+1;</a:t>
            </a:r>
            <a:endParaRPr lang="zh-CN" altLang="zh-CN" dirty="0"/>
          </a:p>
          <a:p>
            <a:r>
              <a:rPr lang="en-US" altLang="zh-CN" dirty="0"/>
              <a:t>    return c;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71202" y="5669280"/>
            <a:ext cx="142147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数据输入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586247" y="5669280"/>
            <a:ext cx="1421476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数据保存（内存）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953297" y="5666463"/>
            <a:ext cx="142147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数据处理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438110" y="5673745"/>
            <a:ext cx="142147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输出结果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6" idx="3"/>
          </p:cNvCxnSpPr>
          <p:nvPr/>
        </p:nvCxnSpPr>
        <p:spPr>
          <a:xfrm flipV="1">
            <a:off x="2392678" y="5851129"/>
            <a:ext cx="1193569" cy="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8" idx="1"/>
          </p:cNvCxnSpPr>
          <p:nvPr/>
        </p:nvCxnSpPr>
        <p:spPr>
          <a:xfrm>
            <a:off x="5005646" y="5851129"/>
            <a:ext cx="947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3"/>
            <a:endCxn id="9" idx="1"/>
          </p:cNvCxnSpPr>
          <p:nvPr/>
        </p:nvCxnSpPr>
        <p:spPr>
          <a:xfrm>
            <a:off x="7374773" y="5851129"/>
            <a:ext cx="1063337" cy="7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15365" y="905510"/>
            <a:ext cx="2047875" cy="368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/>
              <a:t>个体数据表（</a:t>
            </a:r>
            <a:r>
              <a:rPr lang="en-US" altLang="zh-CN"/>
              <a:t>xscj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84600" y="905510"/>
            <a:ext cx="2153285" cy="368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/>
              <a:t>个体数据结构体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889500" y="3517900"/>
            <a:ext cx="1786890" cy="748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建立一个</a:t>
            </a:r>
            <a:r>
              <a:rPr lang="zh-CN"/>
              <a:t>数组或链表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86915" y="3506470"/>
            <a:ext cx="1797685" cy="77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一个一个数据录入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9" idx="3"/>
            <a:endCxn id="8" idx="1"/>
          </p:cNvCxnSpPr>
          <p:nvPr/>
        </p:nvCxnSpPr>
        <p:spPr>
          <a:xfrm>
            <a:off x="3784600" y="3891915"/>
            <a:ext cx="1104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3"/>
          </p:cNvCxnSpPr>
          <p:nvPr/>
        </p:nvCxnSpPr>
        <p:spPr>
          <a:xfrm flipV="1">
            <a:off x="6676390" y="3886200"/>
            <a:ext cx="13169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993380" y="3517900"/>
            <a:ext cx="1797685" cy="77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把数组或链表中的数据写入文件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40080" y="2645410"/>
            <a:ext cx="1429385" cy="368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7030A0"/>
                </a:solidFill>
              </a:rPr>
              <a:t>数据录入</a:t>
            </a:r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0080" y="4420235"/>
            <a:ext cx="1429385" cy="368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/>
              <a:t>数据读取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986915" y="5062855"/>
            <a:ext cx="1797685" cy="77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把</a:t>
            </a:r>
            <a:r>
              <a:rPr lang="zh-CN" altLang="en-US">
                <a:sym typeface="+mn-ea"/>
              </a:rPr>
              <a:t>文件中的</a:t>
            </a:r>
            <a:r>
              <a:rPr lang="zh-CN" altLang="en-US"/>
              <a:t>数据一个一个读出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005070" y="5062855"/>
            <a:ext cx="1786890" cy="748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建立一个</a:t>
            </a:r>
            <a:r>
              <a:rPr lang="zh-CN">
                <a:sym typeface="+mn-ea"/>
              </a:rPr>
              <a:t>数组或链表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098155" y="5039995"/>
            <a:ext cx="1797685" cy="77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把</a:t>
            </a:r>
            <a:r>
              <a:rPr lang="zh-CN" altLang="en-US">
                <a:sym typeface="+mn-ea"/>
              </a:rPr>
              <a:t>数组或链表</a:t>
            </a:r>
            <a:r>
              <a:rPr lang="zh-CN" altLang="en-US"/>
              <a:t>中的数据写入文件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15" idx="3"/>
            <a:endCxn id="16" idx="1"/>
          </p:cNvCxnSpPr>
          <p:nvPr/>
        </p:nvCxnSpPr>
        <p:spPr>
          <a:xfrm flipV="1">
            <a:off x="3784600" y="5436870"/>
            <a:ext cx="1220470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3"/>
            <a:endCxn id="17" idx="1"/>
          </p:cNvCxnSpPr>
          <p:nvPr/>
        </p:nvCxnSpPr>
        <p:spPr>
          <a:xfrm flipV="1">
            <a:off x="6791960" y="5425440"/>
            <a:ext cx="1306195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242435" y="2367915"/>
            <a:ext cx="3014345" cy="2266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400"/>
              <a:t>数组或链表</a:t>
            </a:r>
            <a:endParaRPr 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1808480" y="2901950"/>
            <a:ext cx="15741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数据的输入</a:t>
            </a:r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写文件</a:t>
            </a:r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从文件中读数据</a:t>
            </a:r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85530" y="2635250"/>
            <a:ext cx="21215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B0F0"/>
                </a:solidFill>
              </a:rPr>
              <a:t>数据的查找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数据的排序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数据的统计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报表的输出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17110" y="5482590"/>
            <a:ext cx="277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基于学生成绩表的操作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了解学籍管理的主要业务及涉及的数据：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 </a:t>
            </a:r>
            <a:r>
              <a:rPr lang="zh-CN" altLang="en-US"/>
              <a:t>入学时，需要收集各位同学的各种基本信息（根据业务要求，确定有哪些）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 </a:t>
            </a:r>
            <a:r>
              <a:rPr lang="zh-CN" altLang="en-US"/>
              <a:t>入校后，需要收集各位同学的基本信息（根据业务要求，确定具体有哪些）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 </a:t>
            </a:r>
            <a:r>
              <a:rPr lang="zh-CN" altLang="en-US"/>
              <a:t>了解本专业的培养计划，大学四年的全部课程按此计划开设，将此计划转换成计算机可处理的形式。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  </a:t>
            </a:r>
            <a:r>
              <a:rPr lang="zh-CN" altLang="en-US"/>
              <a:t>了解每一门课程的成绩评定由几部分组成，确定成绩的基本信息有哪些。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244725" y="797560"/>
            <a:ext cx="1978660" cy="626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录入学号、课程编号、课程名称、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2"/>
          </p:cNvCxnSpPr>
          <p:nvPr/>
        </p:nvCxnSpPr>
        <p:spPr>
          <a:xfrm flipH="1">
            <a:off x="3225974" y="1423728"/>
            <a:ext cx="8313" cy="59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2244437" y="1886990"/>
            <a:ext cx="1978429" cy="573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判断学号、课程编号合法性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7" idx="2"/>
          </p:cNvCxnSpPr>
          <p:nvPr/>
        </p:nvCxnSpPr>
        <p:spPr>
          <a:xfrm flipH="1">
            <a:off x="3233651" y="2460569"/>
            <a:ext cx="1" cy="49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菱形 10"/>
          <p:cNvSpPr/>
          <p:nvPr/>
        </p:nvSpPr>
        <p:spPr>
          <a:xfrm>
            <a:off x="2959331" y="2959331"/>
            <a:ext cx="548640" cy="4987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11" idx="3"/>
          </p:cNvCxnSpPr>
          <p:nvPr/>
        </p:nvCxnSpPr>
        <p:spPr>
          <a:xfrm>
            <a:off x="3507971" y="3208713"/>
            <a:ext cx="955964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4497186" y="972590"/>
            <a:ext cx="24938" cy="2236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4" idx="3"/>
          </p:cNvCxnSpPr>
          <p:nvPr/>
        </p:nvCxnSpPr>
        <p:spPr>
          <a:xfrm flipH="1">
            <a:off x="4223501" y="1110557"/>
            <a:ext cx="2867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3782291" y="2842954"/>
            <a:ext cx="340822" cy="249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否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1" idx="2"/>
          </p:cNvCxnSpPr>
          <p:nvPr/>
        </p:nvCxnSpPr>
        <p:spPr>
          <a:xfrm>
            <a:off x="3233651" y="3458094"/>
            <a:ext cx="0" cy="51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2585258" y="3591098"/>
            <a:ext cx="340822" cy="249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2107276" y="3965171"/>
            <a:ext cx="2252749" cy="59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打开文件、保存数据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4" idx="2"/>
          </p:cNvCxnSpPr>
          <p:nvPr/>
        </p:nvCxnSpPr>
        <p:spPr>
          <a:xfrm flipH="1">
            <a:off x="3221181" y="4555375"/>
            <a:ext cx="12470" cy="63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菱形 26"/>
          <p:cNvSpPr/>
          <p:nvPr/>
        </p:nvSpPr>
        <p:spPr>
          <a:xfrm>
            <a:off x="2946861" y="5145579"/>
            <a:ext cx="548640" cy="4987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585258" y="5802283"/>
            <a:ext cx="340822" cy="249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414847" y="4937761"/>
            <a:ext cx="340822" cy="249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  <a:endParaRPr lang="zh-CN" altLang="en-US" dirty="0"/>
          </a:p>
        </p:txBody>
      </p:sp>
      <p:cxnSp>
        <p:nvCxnSpPr>
          <p:cNvPr id="34" name="直接连接符 33"/>
          <p:cNvCxnSpPr>
            <a:stCxn id="27" idx="1"/>
          </p:cNvCxnSpPr>
          <p:nvPr/>
        </p:nvCxnSpPr>
        <p:spPr>
          <a:xfrm flipH="1">
            <a:off x="1753986" y="5394961"/>
            <a:ext cx="1192875" cy="33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1729048" y="972590"/>
            <a:ext cx="33251" cy="4505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4" idx="1"/>
          </p:cNvCxnSpPr>
          <p:nvPr/>
        </p:nvCxnSpPr>
        <p:spPr>
          <a:xfrm>
            <a:off x="1762299" y="1110557"/>
            <a:ext cx="4821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7" idx="2"/>
          </p:cNvCxnSpPr>
          <p:nvPr/>
        </p:nvCxnSpPr>
        <p:spPr>
          <a:xfrm>
            <a:off x="3221181" y="5644342"/>
            <a:ext cx="0" cy="5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2585258" y="6172199"/>
            <a:ext cx="1280161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结束录入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endCxn id="4" idx="0"/>
          </p:cNvCxnSpPr>
          <p:nvPr/>
        </p:nvCxnSpPr>
        <p:spPr>
          <a:xfrm>
            <a:off x="3234286" y="315249"/>
            <a:ext cx="1" cy="4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7741920" y="1226130"/>
            <a:ext cx="1978429" cy="394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录入成绩信息</a:t>
            </a:r>
            <a:endParaRPr lang="zh-CN" altLang="en-US" dirty="0" smtClean="0"/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8697885" y="1620983"/>
            <a:ext cx="8311" cy="266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704511" y="1903615"/>
            <a:ext cx="1978429" cy="573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判断学号等的合法性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48" idx="2"/>
          </p:cNvCxnSpPr>
          <p:nvPr/>
        </p:nvCxnSpPr>
        <p:spPr>
          <a:xfrm flipH="1">
            <a:off x="8693725" y="2477194"/>
            <a:ext cx="1" cy="49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菱形 49"/>
          <p:cNvSpPr/>
          <p:nvPr/>
        </p:nvSpPr>
        <p:spPr>
          <a:xfrm>
            <a:off x="8431876" y="2959331"/>
            <a:ext cx="548640" cy="4987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>
            <a:stCxn id="50" idx="3"/>
          </p:cNvCxnSpPr>
          <p:nvPr/>
        </p:nvCxnSpPr>
        <p:spPr>
          <a:xfrm>
            <a:off x="8980516" y="3208713"/>
            <a:ext cx="955964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9969731" y="1375757"/>
            <a:ext cx="24938" cy="1832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46" idx="3"/>
          </p:cNvCxnSpPr>
          <p:nvPr/>
        </p:nvCxnSpPr>
        <p:spPr>
          <a:xfrm flipH="1">
            <a:off x="9720349" y="1423557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9107285" y="2774376"/>
            <a:ext cx="340822" cy="249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cxnSp>
        <p:nvCxnSpPr>
          <p:cNvPr id="55" name="直接箭头连接符 54"/>
          <p:cNvCxnSpPr>
            <a:stCxn id="50" idx="2"/>
          </p:cNvCxnSpPr>
          <p:nvPr/>
        </p:nvCxnSpPr>
        <p:spPr>
          <a:xfrm flipH="1">
            <a:off x="8693725" y="3458094"/>
            <a:ext cx="12471" cy="25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8032865" y="3374967"/>
            <a:ext cx="340822" cy="249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是</a:t>
            </a:r>
            <a:endParaRPr lang="zh-CN" altLang="en-US" sz="1400" dirty="0"/>
          </a:p>
        </p:txBody>
      </p:sp>
      <p:sp>
        <p:nvSpPr>
          <p:cNvPr id="57" name="圆角矩形 56"/>
          <p:cNvSpPr/>
          <p:nvPr/>
        </p:nvSpPr>
        <p:spPr>
          <a:xfrm>
            <a:off x="7567295" y="3623945"/>
            <a:ext cx="2252980" cy="494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保存数据到数组或链表中</a:t>
            </a:r>
            <a:endParaRPr lang="zh-CN" altLang="en-US" dirty="0" smtClean="0"/>
          </a:p>
        </p:txBody>
      </p:sp>
      <p:cxnSp>
        <p:nvCxnSpPr>
          <p:cNvPr id="58" name="直接箭头连接符 57"/>
          <p:cNvCxnSpPr>
            <a:stCxn id="57" idx="2"/>
          </p:cNvCxnSpPr>
          <p:nvPr/>
        </p:nvCxnSpPr>
        <p:spPr>
          <a:xfrm>
            <a:off x="8693725" y="4118319"/>
            <a:ext cx="0" cy="25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菱形 58"/>
          <p:cNvSpPr/>
          <p:nvPr/>
        </p:nvSpPr>
        <p:spPr>
          <a:xfrm>
            <a:off x="8372991" y="4266509"/>
            <a:ext cx="641467" cy="62345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继续</a:t>
            </a:r>
            <a:endParaRPr lang="zh-CN" altLang="en-US" sz="1400" dirty="0"/>
          </a:p>
        </p:txBody>
      </p:sp>
      <p:sp>
        <p:nvSpPr>
          <p:cNvPr id="60" name="圆角矩形 59"/>
          <p:cNvSpPr/>
          <p:nvPr/>
        </p:nvSpPr>
        <p:spPr>
          <a:xfrm>
            <a:off x="9130836" y="4871258"/>
            <a:ext cx="340822" cy="293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61" name="圆角矩形 60"/>
          <p:cNvSpPr/>
          <p:nvPr/>
        </p:nvSpPr>
        <p:spPr>
          <a:xfrm>
            <a:off x="7960127" y="4227023"/>
            <a:ext cx="340822" cy="249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  <a:endParaRPr lang="zh-CN" altLang="en-US" dirty="0"/>
          </a:p>
        </p:txBody>
      </p:sp>
      <p:cxnSp>
        <p:nvCxnSpPr>
          <p:cNvPr id="62" name="直接连接符 61"/>
          <p:cNvCxnSpPr>
            <a:stCxn id="59" idx="1"/>
          </p:cNvCxnSpPr>
          <p:nvPr/>
        </p:nvCxnSpPr>
        <p:spPr>
          <a:xfrm flipH="1" flipV="1">
            <a:off x="7180119" y="4549142"/>
            <a:ext cx="1192872" cy="29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V="1">
            <a:off x="7201592" y="1375758"/>
            <a:ext cx="45720" cy="3173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46" idx="1"/>
          </p:cNvCxnSpPr>
          <p:nvPr/>
        </p:nvCxnSpPr>
        <p:spPr>
          <a:xfrm>
            <a:off x="7247312" y="1423557"/>
            <a:ext cx="494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8684026" y="4883727"/>
            <a:ext cx="12470" cy="35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8053643" y="5941522"/>
            <a:ext cx="1280161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结束录入</a:t>
            </a:r>
            <a:endParaRPr lang="zh-CN" altLang="en-US" sz="1400" dirty="0"/>
          </a:p>
        </p:txBody>
      </p:sp>
      <p:cxnSp>
        <p:nvCxnSpPr>
          <p:cNvPr id="67" name="直接箭头连接符 66"/>
          <p:cNvCxnSpPr/>
          <p:nvPr/>
        </p:nvCxnSpPr>
        <p:spPr>
          <a:xfrm>
            <a:off x="8731134" y="174569"/>
            <a:ext cx="1" cy="4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887392" y="656707"/>
            <a:ext cx="1708266" cy="315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77" name="直接箭头连接符 76"/>
          <p:cNvCxnSpPr>
            <a:stCxn id="75" idx="2"/>
            <a:endCxn id="46" idx="0"/>
          </p:cNvCxnSpPr>
          <p:nvPr/>
        </p:nvCxnSpPr>
        <p:spPr>
          <a:xfrm flipH="1">
            <a:off x="8731135" y="972590"/>
            <a:ext cx="10390" cy="253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7704512" y="5241175"/>
            <a:ext cx="1978428" cy="403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ym typeface="+mn-ea"/>
              </a:rPr>
              <a:t>打开文件、</a:t>
            </a:r>
            <a:endParaRPr lang="zh-CN" altLang="en-US" dirty="0"/>
          </a:p>
          <a:p>
            <a:pPr algn="ctr"/>
            <a:r>
              <a:rPr lang="zh-CN" altLang="en-US" dirty="0" smtClean="0"/>
              <a:t>保存数据、关闭文件</a:t>
            </a:r>
            <a:endParaRPr lang="zh-CN" altLang="en-US" dirty="0"/>
          </a:p>
        </p:txBody>
      </p:sp>
      <p:cxnSp>
        <p:nvCxnSpPr>
          <p:cNvPr id="87" name="直接箭头连接符 86"/>
          <p:cNvCxnSpPr>
            <a:stCxn id="84" idx="2"/>
          </p:cNvCxnSpPr>
          <p:nvPr/>
        </p:nvCxnSpPr>
        <p:spPr>
          <a:xfrm>
            <a:off x="8693726" y="5644342"/>
            <a:ext cx="8315" cy="28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696691" y="174569"/>
            <a:ext cx="2169622" cy="4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成绩信息录入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244437" y="798022"/>
            <a:ext cx="1978429" cy="49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录入学号、姓名、性别、出生日期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2"/>
          </p:cNvCxnSpPr>
          <p:nvPr/>
        </p:nvCxnSpPr>
        <p:spPr>
          <a:xfrm flipH="1">
            <a:off x="3225339" y="1288473"/>
            <a:ext cx="8313" cy="59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2244437" y="1886990"/>
            <a:ext cx="1978429" cy="573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判断学号、出生日期的合法性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7" idx="2"/>
          </p:cNvCxnSpPr>
          <p:nvPr/>
        </p:nvCxnSpPr>
        <p:spPr>
          <a:xfrm flipH="1">
            <a:off x="3233651" y="2460569"/>
            <a:ext cx="1" cy="49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菱形 10"/>
          <p:cNvSpPr/>
          <p:nvPr/>
        </p:nvSpPr>
        <p:spPr>
          <a:xfrm>
            <a:off x="2959331" y="2959331"/>
            <a:ext cx="548640" cy="4987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11" idx="3"/>
          </p:cNvCxnSpPr>
          <p:nvPr/>
        </p:nvCxnSpPr>
        <p:spPr>
          <a:xfrm>
            <a:off x="3507971" y="3208713"/>
            <a:ext cx="955964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4497186" y="972590"/>
            <a:ext cx="24938" cy="2236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4" idx="3"/>
          </p:cNvCxnSpPr>
          <p:nvPr/>
        </p:nvCxnSpPr>
        <p:spPr>
          <a:xfrm flipH="1">
            <a:off x="4222866" y="1043247"/>
            <a:ext cx="2867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3782291" y="2842954"/>
            <a:ext cx="340822" cy="249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否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1" idx="2"/>
          </p:cNvCxnSpPr>
          <p:nvPr/>
        </p:nvCxnSpPr>
        <p:spPr>
          <a:xfrm>
            <a:off x="3233651" y="3458094"/>
            <a:ext cx="0" cy="51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2585258" y="3591098"/>
            <a:ext cx="340822" cy="249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2107276" y="3965171"/>
            <a:ext cx="2252749" cy="59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打开文件、保存数据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4" idx="2"/>
          </p:cNvCxnSpPr>
          <p:nvPr/>
        </p:nvCxnSpPr>
        <p:spPr>
          <a:xfrm flipH="1">
            <a:off x="3221181" y="4555375"/>
            <a:ext cx="12470" cy="63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菱形 26"/>
          <p:cNvSpPr/>
          <p:nvPr/>
        </p:nvSpPr>
        <p:spPr>
          <a:xfrm>
            <a:off x="2946861" y="5145579"/>
            <a:ext cx="548640" cy="4987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585258" y="5802283"/>
            <a:ext cx="340822" cy="249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414847" y="4937761"/>
            <a:ext cx="340822" cy="249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  <a:endParaRPr lang="zh-CN" altLang="en-US" dirty="0"/>
          </a:p>
        </p:txBody>
      </p:sp>
      <p:cxnSp>
        <p:nvCxnSpPr>
          <p:cNvPr id="34" name="直接连接符 33"/>
          <p:cNvCxnSpPr>
            <a:stCxn id="27" idx="1"/>
          </p:cNvCxnSpPr>
          <p:nvPr/>
        </p:nvCxnSpPr>
        <p:spPr>
          <a:xfrm flipH="1">
            <a:off x="1753986" y="5394961"/>
            <a:ext cx="1192875" cy="33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1729048" y="972590"/>
            <a:ext cx="33251" cy="4505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4" idx="1"/>
          </p:cNvCxnSpPr>
          <p:nvPr/>
        </p:nvCxnSpPr>
        <p:spPr>
          <a:xfrm>
            <a:off x="1762299" y="1043247"/>
            <a:ext cx="4821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7" idx="2"/>
          </p:cNvCxnSpPr>
          <p:nvPr/>
        </p:nvCxnSpPr>
        <p:spPr>
          <a:xfrm>
            <a:off x="3221181" y="5644342"/>
            <a:ext cx="0" cy="5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2585258" y="6172199"/>
            <a:ext cx="1280161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结束录入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endCxn id="4" idx="0"/>
          </p:cNvCxnSpPr>
          <p:nvPr/>
        </p:nvCxnSpPr>
        <p:spPr>
          <a:xfrm>
            <a:off x="3233651" y="315884"/>
            <a:ext cx="1" cy="4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7741920" y="1226130"/>
            <a:ext cx="1978429" cy="394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录入学号、姓名、性别、出生日期</a:t>
            </a:r>
            <a:endParaRPr lang="zh-CN" altLang="en-US" sz="1400" dirty="0"/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8697885" y="1620983"/>
            <a:ext cx="8311" cy="266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704511" y="1903615"/>
            <a:ext cx="1978429" cy="573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判断学号、出生日期的合法性</a:t>
            </a:r>
            <a:endParaRPr lang="zh-CN" altLang="en-US" sz="1400" dirty="0"/>
          </a:p>
        </p:txBody>
      </p:sp>
      <p:cxnSp>
        <p:nvCxnSpPr>
          <p:cNvPr id="49" name="直接箭头连接符 48"/>
          <p:cNvCxnSpPr>
            <a:stCxn id="48" idx="2"/>
          </p:cNvCxnSpPr>
          <p:nvPr/>
        </p:nvCxnSpPr>
        <p:spPr>
          <a:xfrm flipH="1">
            <a:off x="8693725" y="2477194"/>
            <a:ext cx="1" cy="49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菱形 49"/>
          <p:cNvSpPr/>
          <p:nvPr/>
        </p:nvSpPr>
        <p:spPr>
          <a:xfrm>
            <a:off x="8431876" y="2959331"/>
            <a:ext cx="548640" cy="4987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>
            <a:stCxn id="50" idx="3"/>
          </p:cNvCxnSpPr>
          <p:nvPr/>
        </p:nvCxnSpPr>
        <p:spPr>
          <a:xfrm>
            <a:off x="8980516" y="3208713"/>
            <a:ext cx="955964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9969731" y="1375757"/>
            <a:ext cx="24938" cy="1832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46" idx="3"/>
          </p:cNvCxnSpPr>
          <p:nvPr/>
        </p:nvCxnSpPr>
        <p:spPr>
          <a:xfrm flipH="1">
            <a:off x="9720349" y="1423557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9107285" y="2774376"/>
            <a:ext cx="340822" cy="249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cxnSp>
        <p:nvCxnSpPr>
          <p:cNvPr id="55" name="直接箭头连接符 54"/>
          <p:cNvCxnSpPr>
            <a:stCxn id="50" idx="2"/>
          </p:cNvCxnSpPr>
          <p:nvPr/>
        </p:nvCxnSpPr>
        <p:spPr>
          <a:xfrm flipH="1">
            <a:off x="8693725" y="3458094"/>
            <a:ext cx="12471" cy="25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8032865" y="3374967"/>
            <a:ext cx="340822" cy="249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是</a:t>
            </a:r>
            <a:endParaRPr lang="zh-CN" altLang="en-US" sz="1400" dirty="0"/>
          </a:p>
        </p:txBody>
      </p:sp>
      <p:sp>
        <p:nvSpPr>
          <p:cNvPr id="57" name="圆角矩形 56"/>
          <p:cNvSpPr/>
          <p:nvPr/>
        </p:nvSpPr>
        <p:spPr>
          <a:xfrm>
            <a:off x="7567350" y="3715788"/>
            <a:ext cx="2252749" cy="311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保存数据到数组</a:t>
            </a:r>
            <a:endParaRPr lang="zh-CN" altLang="en-US" sz="1400" dirty="0"/>
          </a:p>
        </p:txBody>
      </p:sp>
      <p:cxnSp>
        <p:nvCxnSpPr>
          <p:cNvPr id="58" name="直接箭头连接符 57"/>
          <p:cNvCxnSpPr>
            <a:stCxn id="57" idx="2"/>
          </p:cNvCxnSpPr>
          <p:nvPr/>
        </p:nvCxnSpPr>
        <p:spPr>
          <a:xfrm>
            <a:off x="8693725" y="4027514"/>
            <a:ext cx="0" cy="25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菱形 58"/>
          <p:cNvSpPr/>
          <p:nvPr/>
        </p:nvSpPr>
        <p:spPr>
          <a:xfrm>
            <a:off x="8372991" y="4266509"/>
            <a:ext cx="641467" cy="62345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继续</a:t>
            </a:r>
            <a:endParaRPr lang="zh-CN" altLang="en-US" sz="1400" dirty="0"/>
          </a:p>
        </p:txBody>
      </p:sp>
      <p:sp>
        <p:nvSpPr>
          <p:cNvPr id="60" name="圆角矩形 59"/>
          <p:cNvSpPr/>
          <p:nvPr/>
        </p:nvSpPr>
        <p:spPr>
          <a:xfrm>
            <a:off x="9130836" y="4871258"/>
            <a:ext cx="340822" cy="293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61" name="圆角矩形 60"/>
          <p:cNvSpPr/>
          <p:nvPr/>
        </p:nvSpPr>
        <p:spPr>
          <a:xfrm>
            <a:off x="7960127" y="4227023"/>
            <a:ext cx="340822" cy="249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  <a:endParaRPr lang="zh-CN" altLang="en-US" dirty="0"/>
          </a:p>
        </p:txBody>
      </p:sp>
      <p:cxnSp>
        <p:nvCxnSpPr>
          <p:cNvPr id="62" name="直接连接符 61"/>
          <p:cNvCxnSpPr>
            <a:stCxn id="59" idx="1"/>
          </p:cNvCxnSpPr>
          <p:nvPr/>
        </p:nvCxnSpPr>
        <p:spPr>
          <a:xfrm flipH="1" flipV="1">
            <a:off x="7180119" y="4549142"/>
            <a:ext cx="1192872" cy="29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V="1">
            <a:off x="7201592" y="1375758"/>
            <a:ext cx="45720" cy="3173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46" idx="1"/>
          </p:cNvCxnSpPr>
          <p:nvPr/>
        </p:nvCxnSpPr>
        <p:spPr>
          <a:xfrm>
            <a:off x="7247312" y="1423557"/>
            <a:ext cx="494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8684026" y="4883727"/>
            <a:ext cx="12470" cy="35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8053643" y="5941522"/>
            <a:ext cx="1280161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结束录入</a:t>
            </a:r>
            <a:endParaRPr lang="zh-CN" altLang="en-US" sz="1400" dirty="0"/>
          </a:p>
        </p:txBody>
      </p:sp>
      <p:cxnSp>
        <p:nvCxnSpPr>
          <p:cNvPr id="67" name="直接箭头连接符 66"/>
          <p:cNvCxnSpPr/>
          <p:nvPr/>
        </p:nvCxnSpPr>
        <p:spPr>
          <a:xfrm>
            <a:off x="8731134" y="174569"/>
            <a:ext cx="1" cy="4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887392" y="656707"/>
            <a:ext cx="1708266" cy="315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打开文件</a:t>
            </a:r>
            <a:endParaRPr lang="zh-CN" altLang="en-US" sz="1400" dirty="0"/>
          </a:p>
        </p:txBody>
      </p:sp>
      <p:cxnSp>
        <p:nvCxnSpPr>
          <p:cNvPr id="77" name="直接箭头连接符 76"/>
          <p:cNvCxnSpPr>
            <a:stCxn id="75" idx="2"/>
            <a:endCxn id="46" idx="0"/>
          </p:cNvCxnSpPr>
          <p:nvPr/>
        </p:nvCxnSpPr>
        <p:spPr>
          <a:xfrm flipH="1">
            <a:off x="8731135" y="972590"/>
            <a:ext cx="10390" cy="253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7704512" y="5241175"/>
            <a:ext cx="1978428" cy="403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保存数据、关闭文件</a:t>
            </a:r>
            <a:endParaRPr lang="zh-CN" altLang="en-US" sz="1400" dirty="0"/>
          </a:p>
        </p:txBody>
      </p:sp>
      <p:cxnSp>
        <p:nvCxnSpPr>
          <p:cNvPr id="87" name="直接箭头连接符 86"/>
          <p:cNvCxnSpPr>
            <a:stCxn id="84" idx="2"/>
          </p:cNvCxnSpPr>
          <p:nvPr/>
        </p:nvCxnSpPr>
        <p:spPr>
          <a:xfrm>
            <a:off x="8693726" y="5644342"/>
            <a:ext cx="8315" cy="28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696691" y="174569"/>
            <a:ext cx="2169622" cy="4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学生信息录入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97433" y="324196"/>
            <a:ext cx="2851265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学生信息修改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092729" y="432262"/>
            <a:ext cx="0" cy="43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288472" y="864524"/>
            <a:ext cx="1608513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打开学生信息文件</a:t>
            </a:r>
            <a:endParaRPr lang="zh-CN" altLang="en-US" sz="1400" dirty="0"/>
          </a:p>
        </p:txBody>
      </p:sp>
      <p:sp>
        <p:nvSpPr>
          <p:cNvPr id="8" name="菱形 7"/>
          <p:cNvSpPr/>
          <p:nvPr/>
        </p:nvSpPr>
        <p:spPr>
          <a:xfrm>
            <a:off x="1685404" y="1537855"/>
            <a:ext cx="814648" cy="6317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成功</a:t>
            </a:r>
            <a:endParaRPr lang="zh-CN" altLang="en-US" sz="1400" dirty="0"/>
          </a:p>
        </p:txBody>
      </p:sp>
      <p:cxnSp>
        <p:nvCxnSpPr>
          <p:cNvPr id="10" name="直接箭头连接符 9"/>
          <p:cNvCxnSpPr>
            <a:stCxn id="7" idx="2"/>
            <a:endCxn id="8" idx="0"/>
          </p:cNvCxnSpPr>
          <p:nvPr/>
        </p:nvCxnSpPr>
        <p:spPr>
          <a:xfrm flipH="1">
            <a:off x="2092728" y="1288473"/>
            <a:ext cx="1" cy="2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2"/>
          </p:cNvCxnSpPr>
          <p:nvPr/>
        </p:nvCxnSpPr>
        <p:spPr>
          <a:xfrm>
            <a:off x="2092728" y="2169622"/>
            <a:ext cx="0" cy="40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132840" y="2516505"/>
            <a:ext cx="1920240" cy="43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读入学生记录数组或链表</a:t>
            </a:r>
            <a:endParaRPr lang="zh-CN" altLang="en-US" sz="1400" dirty="0"/>
          </a:p>
        </p:txBody>
      </p:sp>
      <p:cxnSp>
        <p:nvCxnSpPr>
          <p:cNvPr id="15" name="直接箭头连接符 14"/>
          <p:cNvCxnSpPr>
            <a:stCxn id="13" idx="2"/>
          </p:cNvCxnSpPr>
          <p:nvPr/>
        </p:nvCxnSpPr>
        <p:spPr>
          <a:xfrm>
            <a:off x="2092728" y="2951827"/>
            <a:ext cx="0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132608" y="3225339"/>
            <a:ext cx="1920240" cy="257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显示学生记录</a:t>
            </a:r>
            <a:endParaRPr lang="zh-CN" altLang="en-US" sz="1400" dirty="0"/>
          </a:p>
        </p:txBody>
      </p:sp>
      <p:cxnSp>
        <p:nvCxnSpPr>
          <p:cNvPr id="19" name="直接箭头连接符 18"/>
          <p:cNvCxnSpPr>
            <a:stCxn id="16" idx="2"/>
          </p:cNvCxnSpPr>
          <p:nvPr/>
        </p:nvCxnSpPr>
        <p:spPr>
          <a:xfrm>
            <a:off x="2092728" y="3483034"/>
            <a:ext cx="0" cy="37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219892" y="3823856"/>
            <a:ext cx="1745672" cy="257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确定要修改的记录</a:t>
            </a:r>
            <a:endParaRPr lang="zh-CN" altLang="en-US" sz="1400" dirty="0"/>
          </a:p>
        </p:txBody>
      </p:sp>
      <p:sp>
        <p:nvSpPr>
          <p:cNvPr id="21" name="圆角矩形 20"/>
          <p:cNvSpPr/>
          <p:nvPr/>
        </p:nvSpPr>
        <p:spPr>
          <a:xfrm>
            <a:off x="1288472" y="4355871"/>
            <a:ext cx="1608513" cy="365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输入新的数据并修改</a:t>
            </a:r>
            <a:endParaRPr lang="zh-CN" altLang="en-US" sz="1400" dirty="0"/>
          </a:p>
        </p:txBody>
      </p:sp>
      <p:cxnSp>
        <p:nvCxnSpPr>
          <p:cNvPr id="23" name="直接箭头连接符 22"/>
          <p:cNvCxnSpPr>
            <a:stCxn id="20" idx="2"/>
            <a:endCxn id="21" idx="0"/>
          </p:cNvCxnSpPr>
          <p:nvPr/>
        </p:nvCxnSpPr>
        <p:spPr>
          <a:xfrm>
            <a:off x="2092728" y="4081551"/>
            <a:ext cx="1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1288472" y="4971011"/>
            <a:ext cx="1608513" cy="266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显示修改结果</a:t>
            </a:r>
            <a:endParaRPr lang="zh-CN" altLang="en-US" sz="1400" dirty="0"/>
          </a:p>
        </p:txBody>
      </p:sp>
      <p:cxnSp>
        <p:nvCxnSpPr>
          <p:cNvPr id="26" name="直接箭头连接符 25"/>
          <p:cNvCxnSpPr>
            <a:stCxn id="21" idx="2"/>
            <a:endCxn id="24" idx="0"/>
          </p:cNvCxnSpPr>
          <p:nvPr/>
        </p:nvCxnSpPr>
        <p:spPr>
          <a:xfrm>
            <a:off x="2092729" y="4721629"/>
            <a:ext cx="0" cy="2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菱形 26"/>
          <p:cNvSpPr/>
          <p:nvPr/>
        </p:nvSpPr>
        <p:spPr>
          <a:xfrm>
            <a:off x="1720732" y="5486400"/>
            <a:ext cx="779320" cy="6400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继续修改</a:t>
            </a:r>
            <a:endParaRPr lang="zh-CN" altLang="en-US" sz="1000" dirty="0"/>
          </a:p>
        </p:txBody>
      </p:sp>
      <p:cxnSp>
        <p:nvCxnSpPr>
          <p:cNvPr id="29" name="直接箭头连接符 28"/>
          <p:cNvCxnSpPr>
            <a:stCxn id="24" idx="2"/>
            <a:endCxn id="27" idx="0"/>
          </p:cNvCxnSpPr>
          <p:nvPr/>
        </p:nvCxnSpPr>
        <p:spPr>
          <a:xfrm>
            <a:off x="2092729" y="5237018"/>
            <a:ext cx="17663" cy="2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7" idx="3"/>
          </p:cNvCxnSpPr>
          <p:nvPr/>
        </p:nvCxnSpPr>
        <p:spPr>
          <a:xfrm flipV="1">
            <a:off x="2500052" y="5785658"/>
            <a:ext cx="856212" cy="2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3329248" y="3985953"/>
            <a:ext cx="8313" cy="1820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20" idx="3"/>
          </p:cNvCxnSpPr>
          <p:nvPr/>
        </p:nvCxnSpPr>
        <p:spPr>
          <a:xfrm flipH="1">
            <a:off x="2965564" y="3952703"/>
            <a:ext cx="3719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7" idx="2"/>
            <a:endCxn id="27" idx="2"/>
          </p:cNvCxnSpPr>
          <p:nvPr/>
        </p:nvCxnSpPr>
        <p:spPr>
          <a:xfrm>
            <a:off x="2110392" y="612648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330036" y="6375862"/>
            <a:ext cx="1566949" cy="216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保存并退出</a:t>
            </a:r>
            <a:endParaRPr lang="zh-CN" altLang="en-US" sz="1400" dirty="0"/>
          </a:p>
        </p:txBody>
      </p:sp>
      <p:cxnSp>
        <p:nvCxnSpPr>
          <p:cNvPr id="43" name="直接箭头连接符 42"/>
          <p:cNvCxnSpPr>
            <a:stCxn id="27" idx="2"/>
            <a:endCxn id="41" idx="0"/>
          </p:cNvCxnSpPr>
          <p:nvPr/>
        </p:nvCxnSpPr>
        <p:spPr>
          <a:xfrm>
            <a:off x="2110392" y="6126480"/>
            <a:ext cx="3119" cy="2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330036" y="2227811"/>
            <a:ext cx="473826" cy="23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2610196" y="1995055"/>
            <a:ext cx="355368" cy="23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否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8" idx="3"/>
          </p:cNvCxnSpPr>
          <p:nvPr/>
        </p:nvCxnSpPr>
        <p:spPr>
          <a:xfrm flipV="1">
            <a:off x="2500052" y="1853738"/>
            <a:ext cx="8291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628379" y="5478088"/>
            <a:ext cx="473826" cy="23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49" name="矩形 48"/>
          <p:cNvSpPr/>
          <p:nvPr/>
        </p:nvSpPr>
        <p:spPr>
          <a:xfrm>
            <a:off x="1542530" y="6018415"/>
            <a:ext cx="355368" cy="23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50" name="圆角矩形 49"/>
          <p:cNvSpPr/>
          <p:nvPr/>
        </p:nvSpPr>
        <p:spPr>
          <a:xfrm>
            <a:off x="4089862" y="2576946"/>
            <a:ext cx="1645920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数据结构里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13" idx="3"/>
            <a:endCxn id="50" idx="1"/>
          </p:cNvCxnSpPr>
          <p:nvPr/>
        </p:nvCxnSpPr>
        <p:spPr>
          <a:xfrm flipV="1">
            <a:off x="3052848" y="2730732"/>
            <a:ext cx="103695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195" y="750570"/>
            <a:ext cx="1496060" cy="52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运行系统程序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3011805" y="750570"/>
            <a:ext cx="1496060" cy="52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选择菜单（数据录入）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2294313" y="1011324"/>
            <a:ext cx="717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323205" y="751205"/>
            <a:ext cx="1918335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选择下一级菜单（院系信息录入）</a:t>
            </a:r>
            <a:endParaRPr lang="zh-CN" altLang="en-US" dirty="0" smtClean="0"/>
          </a:p>
        </p:txBody>
      </p:sp>
      <p:cxnSp>
        <p:nvCxnSpPr>
          <p:cNvPr id="10" name="直接箭头连接符 9"/>
          <p:cNvCxnSpPr>
            <a:stCxn id="5" idx="3"/>
            <a:endCxn id="8" idx="1"/>
          </p:cNvCxnSpPr>
          <p:nvPr/>
        </p:nvCxnSpPr>
        <p:spPr>
          <a:xfrm>
            <a:off x="4507635" y="1011324"/>
            <a:ext cx="815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991475" y="751205"/>
            <a:ext cx="149606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录入界面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8" idx="3"/>
            <a:endCxn id="12" idx="1"/>
          </p:cNvCxnSpPr>
          <p:nvPr/>
        </p:nvCxnSpPr>
        <p:spPr>
          <a:xfrm>
            <a:off x="7241483" y="1011324"/>
            <a:ext cx="749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2"/>
          </p:cNvCxnSpPr>
          <p:nvPr/>
        </p:nvCxnSpPr>
        <p:spPr>
          <a:xfrm flipH="1">
            <a:off x="8721033" y="1271847"/>
            <a:ext cx="18415" cy="61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479675" y="1935480"/>
            <a:ext cx="8678545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201111236,</a:t>
            </a:r>
            <a:r>
              <a:rPr lang="zh-CN" altLang="en-US" sz="1600" dirty="0"/>
              <a:t>周恩来</a:t>
            </a:r>
            <a:r>
              <a:rPr lang="en-US" altLang="zh-CN" sz="1600" dirty="0"/>
              <a:t>,</a:t>
            </a:r>
            <a:r>
              <a:rPr lang="zh-CN" altLang="en-US" sz="1600" dirty="0"/>
              <a:t>计算机学院</a:t>
            </a:r>
            <a:r>
              <a:rPr lang="en-US" altLang="zh-CN" sz="1600" dirty="0"/>
              <a:t>,</a:t>
            </a:r>
            <a:r>
              <a:rPr lang="zh-CN" altLang="en-US" sz="1600" dirty="0"/>
              <a:t>网络工程</a:t>
            </a:r>
            <a:r>
              <a:rPr lang="en-US" altLang="zh-CN" sz="1600" dirty="0"/>
              <a:t>,</a:t>
            </a:r>
            <a:r>
              <a:rPr lang="zh-CN" altLang="en-US" sz="1600" dirty="0"/>
              <a:t>计算机</a:t>
            </a:r>
            <a:r>
              <a:rPr lang="en-US" altLang="zh-CN" sz="1600" dirty="0"/>
              <a:t>2105</a:t>
            </a:r>
            <a:r>
              <a:rPr lang="zh-CN" altLang="en-US" sz="1600" dirty="0"/>
              <a:t>班</a:t>
            </a:r>
            <a:r>
              <a:rPr lang="en-US" altLang="zh-CN" sz="1600" dirty="0"/>
              <a:t>,13902302123,</a:t>
            </a:r>
            <a:r>
              <a:rPr lang="zh-CN" altLang="en-US" sz="1600" dirty="0"/>
              <a:t>嘉应学院南区宿舍</a:t>
            </a:r>
            <a:r>
              <a:rPr lang="en-US" altLang="zh-CN" sz="1600" dirty="0"/>
              <a:t>,</a:t>
            </a:r>
            <a:r>
              <a:rPr lang="zh-CN" altLang="en-US" sz="1600" dirty="0"/>
              <a:t>广东梅州</a:t>
            </a:r>
            <a:r>
              <a:rPr lang="en-US" altLang="zh-CN" sz="1600" dirty="0"/>
              <a:t>,2020-9-2</a:t>
            </a:r>
            <a:endParaRPr lang="zh-CN" altLang="en-US" sz="1600" dirty="0"/>
          </a:p>
        </p:txBody>
      </p:sp>
      <p:cxnSp>
        <p:nvCxnSpPr>
          <p:cNvPr id="20" name="直接箭头连接符 19"/>
          <p:cNvCxnSpPr>
            <a:stCxn id="18" idx="2"/>
          </p:cNvCxnSpPr>
          <p:nvPr/>
        </p:nvCxnSpPr>
        <p:spPr>
          <a:xfrm flipH="1">
            <a:off x="6819204" y="2402378"/>
            <a:ext cx="4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093335" y="2718435"/>
            <a:ext cx="3255645" cy="340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保存到一个</a:t>
            </a:r>
            <a:r>
              <a:rPr lang="zh-CN" dirty="0" smtClean="0"/>
              <a:t>结构体</a:t>
            </a:r>
            <a:r>
              <a:rPr lang="en-US" altLang="zh-CN" dirty="0" smtClean="0"/>
              <a:t> </a:t>
            </a:r>
            <a:r>
              <a:rPr lang="zh-CN" altLang="en-US" dirty="0" smtClean="0"/>
              <a:t>变量中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485013" y="3300153"/>
            <a:ext cx="2668385" cy="127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000" dirty="0" smtClean="0"/>
              <a:t>加入到数组或链表</a:t>
            </a:r>
            <a:r>
              <a:rPr lang="zh-CN" altLang="en-US" sz="2000" dirty="0" smtClean="0"/>
              <a:t>中</a:t>
            </a:r>
            <a:endParaRPr lang="zh-CN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1972310" y="3751580"/>
            <a:ext cx="2536190" cy="38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定义一个数组或链表</a:t>
            </a:r>
            <a:endParaRPr lang="zh-CN" altLang="en-US" dirty="0" smtClean="0"/>
          </a:p>
        </p:txBody>
      </p:sp>
      <p:cxnSp>
        <p:nvCxnSpPr>
          <p:cNvPr id="25" name="直接箭头连接符 24"/>
          <p:cNvCxnSpPr>
            <a:stCxn id="23" idx="3"/>
            <a:endCxn id="22" idx="1"/>
          </p:cNvCxnSpPr>
          <p:nvPr/>
        </p:nvCxnSpPr>
        <p:spPr>
          <a:xfrm flipV="1">
            <a:off x="4508270" y="3939830"/>
            <a:ext cx="976630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2" idx="3"/>
          </p:cNvCxnSpPr>
          <p:nvPr/>
        </p:nvCxnSpPr>
        <p:spPr>
          <a:xfrm>
            <a:off x="8153398" y="3939541"/>
            <a:ext cx="3218413" cy="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371811" y="2227810"/>
            <a:ext cx="16626" cy="171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8" idx="3"/>
          </p:cNvCxnSpPr>
          <p:nvPr/>
        </p:nvCxnSpPr>
        <p:spPr>
          <a:xfrm flipH="1">
            <a:off x="11158451" y="2169390"/>
            <a:ext cx="2133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41" idx="0"/>
          </p:cNvCxnSpPr>
          <p:nvPr/>
        </p:nvCxnSpPr>
        <p:spPr>
          <a:xfrm>
            <a:off x="6819204" y="4587241"/>
            <a:ext cx="0" cy="38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426129" y="4967837"/>
            <a:ext cx="2786151" cy="529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保存数组中的数据到文件</a:t>
            </a:r>
            <a:endParaRPr lang="zh-CN" altLang="en-US" dirty="0"/>
          </a:p>
        </p:txBody>
      </p:sp>
      <p:cxnSp>
        <p:nvCxnSpPr>
          <p:cNvPr id="43" name="直接连接符 42"/>
          <p:cNvCxnSpPr>
            <a:stCxn id="41" idx="2"/>
          </p:cNvCxnSpPr>
          <p:nvPr/>
        </p:nvCxnSpPr>
        <p:spPr>
          <a:xfrm flipH="1">
            <a:off x="6804600" y="5496444"/>
            <a:ext cx="14605" cy="40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6819204" y="5885411"/>
            <a:ext cx="4910054" cy="24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 flipV="1">
            <a:off x="11720945" y="403167"/>
            <a:ext cx="24939" cy="5457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3760124" y="399011"/>
            <a:ext cx="7964977" cy="41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5" idx="0"/>
          </p:cNvCxnSpPr>
          <p:nvPr/>
        </p:nvCxnSpPr>
        <p:spPr>
          <a:xfrm>
            <a:off x="3760124" y="314382"/>
            <a:ext cx="1" cy="43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665855" y="6226175"/>
            <a:ext cx="413385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学生院系信息录入</a:t>
            </a:r>
            <a:endParaRPr lang="zh-CN" alt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6819204" y="2996738"/>
            <a:ext cx="4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022" y="856211"/>
            <a:ext cx="1496291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运行系统程序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3011979" y="856211"/>
            <a:ext cx="1496291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选择菜单（数据录入）</a:t>
            </a:r>
            <a:endParaRPr lang="zh-CN" altLang="en-US" sz="1400" dirty="0"/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2294313" y="1064029"/>
            <a:ext cx="717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322917" y="856211"/>
            <a:ext cx="1496291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选择下一级菜单（院系信息录入）</a:t>
            </a:r>
            <a:endParaRPr lang="zh-CN" altLang="en-US" sz="1400" dirty="0"/>
          </a:p>
        </p:txBody>
      </p:sp>
      <p:cxnSp>
        <p:nvCxnSpPr>
          <p:cNvPr id="8" name="直接箭头连接符 7"/>
          <p:cNvCxnSpPr>
            <a:stCxn id="5" idx="3"/>
            <a:endCxn id="7" idx="1"/>
          </p:cNvCxnSpPr>
          <p:nvPr/>
        </p:nvCxnSpPr>
        <p:spPr>
          <a:xfrm>
            <a:off x="4508270" y="1064029"/>
            <a:ext cx="814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991302" y="856211"/>
            <a:ext cx="1496291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录入界面</a:t>
            </a:r>
            <a:endParaRPr lang="zh-CN" altLang="en-US" sz="1400" dirty="0"/>
          </a:p>
        </p:txBody>
      </p:sp>
      <p:cxnSp>
        <p:nvCxnSpPr>
          <p:cNvPr id="10" name="直接箭头连接符 9"/>
          <p:cNvCxnSpPr>
            <a:stCxn id="7" idx="3"/>
            <a:endCxn id="9" idx="1"/>
          </p:cNvCxnSpPr>
          <p:nvPr/>
        </p:nvCxnSpPr>
        <p:spPr>
          <a:xfrm>
            <a:off x="6819208" y="1064029"/>
            <a:ext cx="1172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2"/>
          </p:cNvCxnSpPr>
          <p:nvPr/>
        </p:nvCxnSpPr>
        <p:spPr>
          <a:xfrm>
            <a:off x="8739448" y="1271847"/>
            <a:ext cx="13854" cy="63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99506" y="1895303"/>
            <a:ext cx="10958946" cy="48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201111236,</a:t>
            </a:r>
            <a:r>
              <a:rPr lang="zh-CN" altLang="en-US" sz="1400" dirty="0"/>
              <a:t>周恩来</a:t>
            </a:r>
            <a:r>
              <a:rPr lang="en-US" altLang="zh-CN" sz="1400" dirty="0"/>
              <a:t>,</a:t>
            </a:r>
            <a:r>
              <a:rPr lang="zh-CN" altLang="en-US" sz="1400" dirty="0"/>
              <a:t>计算机学院</a:t>
            </a:r>
            <a:r>
              <a:rPr lang="en-US" altLang="zh-CN" sz="1400" dirty="0"/>
              <a:t>,</a:t>
            </a:r>
            <a:r>
              <a:rPr lang="zh-CN" altLang="en-US" sz="1400" dirty="0"/>
              <a:t>网络工程</a:t>
            </a:r>
            <a:r>
              <a:rPr lang="en-US" altLang="zh-CN" sz="1400" dirty="0"/>
              <a:t>,</a:t>
            </a:r>
            <a:r>
              <a:rPr lang="zh-CN" altLang="en-US" sz="1400" dirty="0"/>
              <a:t>计算机</a:t>
            </a:r>
            <a:r>
              <a:rPr lang="en-US" altLang="zh-CN" sz="1400" dirty="0"/>
              <a:t>2105</a:t>
            </a:r>
            <a:r>
              <a:rPr lang="zh-CN" altLang="en-US" sz="1400" dirty="0"/>
              <a:t>班</a:t>
            </a:r>
            <a:r>
              <a:rPr lang="en-US" altLang="zh-CN" sz="1400" dirty="0" smtClean="0"/>
              <a:t>,</a:t>
            </a:r>
            <a:r>
              <a:rPr lang="zh-CN" altLang="en-US" sz="1400" dirty="0"/>
              <a:t>嘉应学院南区宿舍</a:t>
            </a:r>
            <a:r>
              <a:rPr lang="en-US" altLang="zh-CN" sz="1400" dirty="0" smtClean="0"/>
              <a:t>,</a:t>
            </a:r>
            <a:r>
              <a:rPr lang="zh-CN" altLang="en-US" sz="1400" dirty="0"/>
              <a:t>男 </a:t>
            </a:r>
            <a:r>
              <a:rPr lang="en-US" altLang="zh-CN" sz="1400" dirty="0"/>
              <a:t>, 13902302123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 </a:t>
            </a:r>
            <a:r>
              <a:rPr lang="en-US" altLang="zh-CN" dirty="0" smtClean="0"/>
              <a:t>666555</a:t>
            </a:r>
            <a:r>
              <a:rPr lang="zh-CN" altLang="en-US" sz="1400" dirty="0" smtClean="0"/>
              <a:t> </a:t>
            </a:r>
            <a:r>
              <a:rPr lang="zh-CN" altLang="en-US" sz="1400" dirty="0"/>
              <a:t>广东省茂名市信宜市东镇街道北界</a:t>
            </a:r>
            <a:r>
              <a:rPr lang="zh-CN" altLang="en-US" sz="1400" dirty="0" smtClean="0"/>
              <a:t>路口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511111,</a:t>
            </a:r>
            <a:r>
              <a:rPr lang="zh-CN" altLang="en-US" sz="1400" dirty="0" smtClean="0"/>
              <a:t>广东梅州</a:t>
            </a:r>
            <a:endParaRPr lang="zh-CN" altLang="en-US" sz="1400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819204" y="2382978"/>
            <a:ext cx="0" cy="351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485011" y="2718261"/>
            <a:ext cx="2668385" cy="340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保存到一个 </a:t>
            </a:r>
            <a:r>
              <a:rPr lang="en-US" altLang="zh-CN" sz="1400" dirty="0" smtClean="0"/>
              <a:t>string S </a:t>
            </a:r>
            <a:r>
              <a:rPr lang="zh-CN" altLang="en-US" sz="1400" dirty="0" smtClean="0"/>
              <a:t>变量中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5485013" y="3300153"/>
            <a:ext cx="2668385" cy="127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调用</a:t>
            </a:r>
            <a:r>
              <a:rPr lang="en-US" altLang="zh-CN" sz="1400" dirty="0" err="1" smtClean="0"/>
              <a:t>studentjg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的</a:t>
            </a:r>
            <a:r>
              <a:rPr lang="en-US" altLang="zh-CN" sz="1400" dirty="0"/>
              <a:t>extract(string </a:t>
            </a:r>
            <a:r>
              <a:rPr lang="en-US" altLang="zh-CN" sz="1400" dirty="0" smtClean="0"/>
              <a:t>s</a:t>
            </a:r>
            <a:r>
              <a:rPr lang="zh-CN" altLang="en-US" sz="1400" dirty="0" smtClean="0"/>
              <a:t>）方法，把变量</a:t>
            </a:r>
            <a:r>
              <a:rPr lang="en-US" altLang="zh-CN" sz="1400" dirty="0" smtClean="0"/>
              <a:t>S</a:t>
            </a:r>
            <a:r>
              <a:rPr lang="zh-CN" altLang="en-US" sz="1400" dirty="0" smtClean="0"/>
              <a:t>进行分拆，赋值到一个</a:t>
            </a:r>
            <a:r>
              <a:rPr lang="en-US" altLang="zh-CN" sz="1400" dirty="0" err="1" smtClean="0"/>
              <a:t>studentjg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对象的数据属性中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2560320" y="3751812"/>
            <a:ext cx="1947950" cy="38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定义一个对象数组</a:t>
            </a:r>
            <a:endParaRPr lang="zh-CN" altLang="en-US" sz="1400" dirty="0"/>
          </a:p>
        </p:txBody>
      </p:sp>
      <p:cxnSp>
        <p:nvCxnSpPr>
          <p:cNvPr id="17" name="直接箭头连接符 16"/>
          <p:cNvCxnSpPr>
            <a:stCxn id="16" idx="3"/>
            <a:endCxn id="15" idx="1"/>
          </p:cNvCxnSpPr>
          <p:nvPr/>
        </p:nvCxnSpPr>
        <p:spPr>
          <a:xfrm flipV="1">
            <a:off x="4508270" y="3939541"/>
            <a:ext cx="976743" cy="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</p:cNvCxnSpPr>
          <p:nvPr/>
        </p:nvCxnSpPr>
        <p:spPr>
          <a:xfrm>
            <a:off x="8153398" y="3939541"/>
            <a:ext cx="3218413" cy="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11371811" y="2139141"/>
            <a:ext cx="16626" cy="180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2" idx="3"/>
          </p:cNvCxnSpPr>
          <p:nvPr/>
        </p:nvCxnSpPr>
        <p:spPr>
          <a:xfrm flipH="1">
            <a:off x="11158452" y="2139141"/>
            <a:ext cx="213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819204" y="4587241"/>
            <a:ext cx="2" cy="159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426129" y="4711932"/>
            <a:ext cx="2786151" cy="529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保存数组中的数据到文件</a:t>
            </a:r>
            <a:endParaRPr lang="zh-CN" altLang="en-US" sz="1400" dirty="0"/>
          </a:p>
        </p:txBody>
      </p:sp>
      <p:cxnSp>
        <p:nvCxnSpPr>
          <p:cNvPr id="23" name="直接连接符 22"/>
          <p:cNvCxnSpPr>
            <a:stCxn id="22" idx="2"/>
          </p:cNvCxnSpPr>
          <p:nvPr/>
        </p:nvCxnSpPr>
        <p:spPr>
          <a:xfrm>
            <a:off x="6819205" y="5241174"/>
            <a:ext cx="0" cy="660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6819204" y="5885411"/>
            <a:ext cx="4910054" cy="24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 flipV="1">
            <a:off x="11720945" y="403167"/>
            <a:ext cx="24939" cy="5457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3760124" y="399011"/>
            <a:ext cx="7964977" cy="41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5" idx="0"/>
          </p:cNvCxnSpPr>
          <p:nvPr/>
        </p:nvCxnSpPr>
        <p:spPr>
          <a:xfrm>
            <a:off x="3760124" y="419792"/>
            <a:ext cx="1" cy="43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055226" y="6371705"/>
            <a:ext cx="3350029" cy="34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学生籍贯信息录入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920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系统菜单类的设计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8890"/>
            <a:ext cx="10515600" cy="5467350"/>
          </a:xfrm>
        </p:spPr>
        <p:txBody>
          <a:bodyPr>
            <a:normAutofit fontScale="25000"/>
          </a:bodyPr>
          <a:p>
            <a:r>
              <a:rPr lang="zh-CN" altLang="en-US" sz="6400"/>
              <a:t>//显示主菜单</a:t>
            </a:r>
            <a:endParaRPr lang="zh-CN" altLang="en-US" sz="6400"/>
          </a:p>
          <a:p>
            <a:r>
              <a:rPr lang="zh-CN" altLang="en-US" sz="6400"/>
              <a:t>void mainmenu()</a:t>
            </a:r>
            <a:endParaRPr lang="zh-CN" altLang="en-US" sz="6400"/>
          </a:p>
          <a:p>
            <a:r>
              <a:rPr lang="zh-CN" altLang="en-US" sz="6400"/>
              <a:t>{</a:t>
            </a:r>
            <a:endParaRPr lang="zh-CN" altLang="en-US" sz="6400"/>
          </a:p>
          <a:p>
            <a:r>
              <a:rPr lang="zh-CN" altLang="en-US" sz="6400"/>
              <a:t>	system("cls");</a:t>
            </a:r>
            <a:endParaRPr lang="zh-CN" altLang="en-US" sz="6400"/>
          </a:p>
          <a:p>
            <a:r>
              <a:rPr lang="zh-CN" altLang="en-US" sz="6400"/>
              <a:t>	</a:t>
            </a:r>
            <a:r>
              <a:rPr lang="en-US" altLang="zh-CN" sz="6400">
                <a:sym typeface="+mn-ea"/>
              </a:rPr>
              <a:t>printf(</a:t>
            </a:r>
            <a:r>
              <a:rPr lang="zh-CN" altLang="en-US" sz="6400"/>
              <a:t> "\t\t\t* * * * * * * * * * * * * *" </a:t>
            </a:r>
            <a:r>
              <a:rPr lang="en-US" altLang="zh-CN" sz="6400"/>
              <a:t>)</a:t>
            </a:r>
            <a:r>
              <a:rPr lang="zh-CN" altLang="en-US" sz="6400"/>
              <a:t>;</a:t>
            </a:r>
            <a:endParaRPr lang="zh-CN" altLang="en-US" sz="6400"/>
          </a:p>
          <a:p>
            <a:r>
              <a:rPr lang="zh-CN" altLang="en-US" sz="6400"/>
              <a:t>	</a:t>
            </a:r>
            <a:r>
              <a:rPr lang="en-US" altLang="zh-CN" sz="6400">
                <a:sym typeface="+mn-ea"/>
              </a:rPr>
              <a:t>printf(</a:t>
            </a:r>
            <a:r>
              <a:rPr lang="zh-CN" altLang="en-US" sz="6400"/>
              <a:t> "\t\t\t*           1 数 据 录 入 *" </a:t>
            </a:r>
            <a:r>
              <a:rPr lang="en-US" altLang="zh-CN" sz="6400"/>
              <a:t>)</a:t>
            </a:r>
            <a:r>
              <a:rPr lang="zh-CN" altLang="en-US" sz="6400"/>
              <a:t>;</a:t>
            </a:r>
            <a:endParaRPr lang="zh-CN" altLang="en-US" sz="6400"/>
          </a:p>
          <a:p>
            <a:r>
              <a:rPr lang="zh-CN" altLang="en-US" sz="6400"/>
              <a:t>	</a:t>
            </a:r>
            <a:r>
              <a:rPr lang="en-US" altLang="zh-CN" sz="6400">
                <a:sym typeface="+mn-ea"/>
              </a:rPr>
              <a:t>printf(</a:t>
            </a:r>
            <a:r>
              <a:rPr lang="zh-CN" altLang="en-US" sz="6400"/>
              <a:t> "\t\t\t*                                 *" </a:t>
            </a:r>
            <a:r>
              <a:rPr lang="en-US" altLang="zh-CN" sz="6400"/>
              <a:t>)</a:t>
            </a:r>
            <a:r>
              <a:rPr lang="zh-CN" altLang="en-US" sz="6400"/>
              <a:t>;</a:t>
            </a:r>
            <a:endParaRPr lang="zh-CN" altLang="en-US" sz="6400"/>
          </a:p>
          <a:p>
            <a:r>
              <a:rPr lang="zh-CN" altLang="en-US" sz="6400"/>
              <a:t>	</a:t>
            </a:r>
            <a:r>
              <a:rPr lang="en-US" altLang="zh-CN" sz="6400">
                <a:sym typeface="+mn-ea"/>
              </a:rPr>
              <a:t>printf(</a:t>
            </a:r>
            <a:r>
              <a:rPr lang="zh-CN" altLang="en-US" sz="6400"/>
              <a:t> "\t\t\t*           2 数 据 修 改 *" </a:t>
            </a:r>
            <a:r>
              <a:rPr lang="en-US" altLang="zh-CN" sz="6400"/>
              <a:t>)</a:t>
            </a:r>
            <a:r>
              <a:rPr lang="zh-CN" altLang="en-US" sz="6400"/>
              <a:t>;</a:t>
            </a:r>
            <a:endParaRPr lang="zh-CN" altLang="en-US" sz="6400"/>
          </a:p>
          <a:p>
            <a:r>
              <a:rPr lang="zh-CN" altLang="en-US" sz="6400"/>
              <a:t>	</a:t>
            </a:r>
            <a:r>
              <a:rPr lang="en-US" altLang="zh-CN" sz="6400">
                <a:sym typeface="+mn-ea"/>
              </a:rPr>
              <a:t>printf(</a:t>
            </a:r>
            <a:r>
              <a:rPr lang="zh-CN" altLang="en-US" sz="6400"/>
              <a:t> "\t\t\t*                                 *" </a:t>
            </a:r>
            <a:r>
              <a:rPr lang="en-US" altLang="zh-CN" sz="6400"/>
              <a:t>)</a:t>
            </a:r>
            <a:r>
              <a:rPr lang="zh-CN" altLang="en-US" sz="6400"/>
              <a:t>;</a:t>
            </a:r>
            <a:endParaRPr lang="zh-CN" altLang="en-US" sz="6400"/>
          </a:p>
          <a:p>
            <a:r>
              <a:rPr lang="zh-CN" altLang="en-US" sz="6400"/>
              <a:t>	</a:t>
            </a:r>
            <a:r>
              <a:rPr lang="en-US" altLang="zh-CN" sz="6400">
                <a:sym typeface="+mn-ea"/>
              </a:rPr>
              <a:t>printf(</a:t>
            </a:r>
            <a:r>
              <a:rPr lang="zh-CN" altLang="en-US" sz="6400"/>
              <a:t> "\t\t\t*           3 数 据 查 询 *" </a:t>
            </a:r>
            <a:r>
              <a:rPr lang="en-US" altLang="zh-CN" sz="6400"/>
              <a:t>)</a:t>
            </a:r>
            <a:r>
              <a:rPr lang="zh-CN" altLang="en-US" sz="6400"/>
              <a:t>;</a:t>
            </a:r>
            <a:endParaRPr lang="zh-CN" altLang="en-US" sz="6400"/>
          </a:p>
          <a:p>
            <a:r>
              <a:rPr lang="zh-CN" altLang="en-US" sz="6400"/>
              <a:t>	</a:t>
            </a:r>
            <a:r>
              <a:rPr lang="en-US" altLang="zh-CN" sz="6400">
                <a:sym typeface="+mn-ea"/>
              </a:rPr>
              <a:t>printf(</a:t>
            </a:r>
            <a:r>
              <a:rPr lang="zh-CN" altLang="en-US" sz="6400"/>
              <a:t> "\t\t\t*                                *" </a:t>
            </a:r>
            <a:r>
              <a:rPr lang="en-US" altLang="zh-CN" sz="6400"/>
              <a:t>)</a:t>
            </a:r>
            <a:r>
              <a:rPr lang="zh-CN" altLang="en-US" sz="6400"/>
              <a:t>;</a:t>
            </a:r>
            <a:endParaRPr lang="zh-CN" altLang="en-US" sz="6400"/>
          </a:p>
          <a:p>
            <a:r>
              <a:rPr lang="zh-CN" altLang="en-US" sz="6400"/>
              <a:t>	</a:t>
            </a:r>
            <a:r>
              <a:rPr lang="en-US" altLang="zh-CN" sz="6400">
                <a:sym typeface="+mn-ea"/>
              </a:rPr>
              <a:t>printf(</a:t>
            </a:r>
            <a:r>
              <a:rPr lang="zh-CN" altLang="en-US" sz="6400"/>
              <a:t> "\t\t\t*           0 退 出          *" </a:t>
            </a:r>
            <a:r>
              <a:rPr lang="en-US" altLang="zh-CN" sz="6400"/>
              <a:t>)</a:t>
            </a:r>
            <a:r>
              <a:rPr lang="zh-CN" altLang="en-US" sz="6400"/>
              <a:t>;</a:t>
            </a:r>
            <a:endParaRPr lang="zh-CN" altLang="en-US" sz="6400"/>
          </a:p>
          <a:p>
            <a:r>
              <a:rPr lang="zh-CN" altLang="en-US" sz="6400"/>
              <a:t>	</a:t>
            </a:r>
            <a:r>
              <a:rPr lang="en-US" altLang="zh-CN" sz="6400">
                <a:sym typeface="+mn-ea"/>
              </a:rPr>
              <a:t>printf(</a:t>
            </a:r>
            <a:r>
              <a:rPr lang="zh-CN" altLang="en-US" sz="6400"/>
              <a:t> "\t\t\t* * * * * * * * * * * * * *"</a:t>
            </a:r>
            <a:r>
              <a:rPr lang="en-US" altLang="zh-CN" sz="6400"/>
              <a:t>)</a:t>
            </a:r>
            <a:r>
              <a:rPr lang="zh-CN" altLang="en-US" sz="6400"/>
              <a:t>;</a:t>
            </a:r>
            <a:endParaRPr lang="zh-CN" altLang="en-US" sz="6400"/>
          </a:p>
          <a:p>
            <a:r>
              <a:rPr lang="zh-CN" altLang="en-US" sz="6400"/>
              <a:t>}</a:t>
            </a:r>
            <a:endParaRPr lang="zh-CN" altLang="en-US" sz="6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780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系统菜单类的设计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380" y="1144905"/>
            <a:ext cx="5904230" cy="5512435"/>
          </a:xfrm>
        </p:spPr>
        <p:txBody>
          <a:bodyPr>
            <a:noAutofit/>
          </a:bodyPr>
          <a:p>
            <a:r>
              <a:rPr lang="zh-CN" altLang="en-US" sz="1600"/>
              <a:t>//数据录入二级</a:t>
            </a:r>
            <a:r>
              <a:rPr lang="zh-CN" altLang="en-US" sz="1600"/>
              <a:t>菜单</a:t>
            </a:r>
            <a:endParaRPr lang="zh-CN" altLang="en-US" sz="1600"/>
          </a:p>
          <a:p>
            <a:r>
              <a:rPr lang="zh-CN" altLang="en-US" sz="1600"/>
              <a:t>void inputmenu()</a:t>
            </a:r>
            <a:endParaRPr lang="zh-CN" altLang="en-US" sz="1600"/>
          </a:p>
          <a:p>
            <a:r>
              <a:rPr lang="zh-CN" altLang="en-US" sz="1600"/>
              <a:t>{</a:t>
            </a:r>
            <a:endParaRPr lang="zh-CN" altLang="en-US" sz="1600"/>
          </a:p>
          <a:p>
            <a:r>
              <a:rPr lang="zh-CN" altLang="en-US" sz="1600"/>
              <a:t>	system("cls");</a:t>
            </a:r>
            <a:endParaRPr lang="zh-CN" altLang="en-US" sz="1600"/>
          </a:p>
          <a:p>
            <a:r>
              <a:rPr lang="zh-CN" altLang="en-US" sz="1600"/>
              <a:t>	</a:t>
            </a:r>
            <a:r>
              <a:rPr lang="en-US" altLang="zh-CN" sz="1600">
                <a:sym typeface="+mn-ea"/>
              </a:rPr>
              <a:t>printf(</a:t>
            </a:r>
            <a:r>
              <a:rPr lang="zh-CN" altLang="en-US" sz="1600"/>
              <a:t> "\t\t\t* * * * * * * * * * * * * * * * *" </a:t>
            </a:r>
            <a:r>
              <a:rPr lang="en-US" altLang="zh-CN" sz="1600"/>
              <a:t>)</a:t>
            </a:r>
            <a:r>
              <a:rPr lang="zh-CN" altLang="en-US" sz="1600"/>
              <a:t>;</a:t>
            </a:r>
            <a:endParaRPr lang="zh-CN" altLang="en-US" sz="1600"/>
          </a:p>
          <a:p>
            <a:r>
              <a:rPr lang="zh-CN" altLang="en-US" sz="1600"/>
              <a:t>	</a:t>
            </a:r>
            <a:r>
              <a:rPr lang="en-US" altLang="zh-CN" sz="1600">
                <a:sym typeface="+mn-ea"/>
              </a:rPr>
              <a:t>printf(</a:t>
            </a:r>
            <a:r>
              <a:rPr lang="zh-CN" altLang="en-US" sz="1600"/>
              <a:t> "\t\t\t*           1 学 生 信 息 录 入 *" </a:t>
            </a:r>
            <a:r>
              <a:rPr lang="en-US" altLang="zh-CN" sz="1600"/>
              <a:t>)</a:t>
            </a:r>
            <a:r>
              <a:rPr lang="zh-CN" altLang="en-US" sz="1600"/>
              <a:t>;</a:t>
            </a:r>
            <a:endParaRPr lang="zh-CN" altLang="en-US" sz="1600"/>
          </a:p>
          <a:p>
            <a:r>
              <a:rPr lang="zh-CN" altLang="en-US" sz="1600"/>
              <a:t>	</a:t>
            </a:r>
            <a:r>
              <a:rPr lang="en-US" altLang="zh-CN" sz="1600">
                <a:sym typeface="+mn-ea"/>
              </a:rPr>
              <a:t>printf(</a:t>
            </a:r>
            <a:r>
              <a:rPr lang="zh-CN" altLang="en-US" sz="1600"/>
              <a:t> "\t\t\t*                                          *" </a:t>
            </a:r>
            <a:r>
              <a:rPr lang="en-US" altLang="zh-CN" sz="1600"/>
              <a:t>)</a:t>
            </a:r>
            <a:r>
              <a:rPr lang="zh-CN" altLang="en-US" sz="1600"/>
              <a:t>;</a:t>
            </a:r>
            <a:endParaRPr lang="zh-CN" altLang="en-US" sz="1600"/>
          </a:p>
          <a:p>
            <a:r>
              <a:rPr lang="zh-CN" altLang="en-US" sz="1600"/>
              <a:t>	</a:t>
            </a:r>
            <a:r>
              <a:rPr lang="en-US" altLang="zh-CN" sz="1600">
                <a:sym typeface="+mn-ea"/>
              </a:rPr>
              <a:t>printf(</a:t>
            </a:r>
            <a:r>
              <a:rPr lang="zh-CN" altLang="en-US" sz="1600"/>
              <a:t> "\t\t\t*           2 学 生 成 绩 录 入 *" </a:t>
            </a:r>
            <a:r>
              <a:rPr lang="en-US" altLang="zh-CN" sz="1600"/>
              <a:t>)</a:t>
            </a:r>
            <a:r>
              <a:rPr lang="zh-CN" altLang="en-US" sz="1600"/>
              <a:t>;</a:t>
            </a:r>
            <a:endParaRPr lang="zh-CN" altLang="en-US" sz="1600"/>
          </a:p>
          <a:p>
            <a:r>
              <a:rPr lang="zh-CN" altLang="en-US" sz="1600"/>
              <a:t>	</a:t>
            </a:r>
            <a:r>
              <a:rPr lang="en-US" altLang="zh-CN" sz="1600">
                <a:sym typeface="+mn-ea"/>
              </a:rPr>
              <a:t>printf(</a:t>
            </a:r>
            <a:r>
              <a:rPr lang="zh-CN" altLang="en-US" sz="1600"/>
              <a:t> "\t\t\t*                                          *" </a:t>
            </a:r>
            <a:r>
              <a:rPr lang="en-US" altLang="zh-CN" sz="1600"/>
              <a:t>)</a:t>
            </a:r>
            <a:r>
              <a:rPr lang="zh-CN" altLang="en-US" sz="1600"/>
              <a:t>;</a:t>
            </a:r>
            <a:endParaRPr lang="zh-CN" altLang="en-US" sz="1600"/>
          </a:p>
          <a:p>
            <a:r>
              <a:rPr lang="zh-CN" altLang="en-US" sz="1600"/>
              <a:t>	</a:t>
            </a:r>
            <a:r>
              <a:rPr lang="en-US" altLang="zh-CN" sz="1600">
                <a:sym typeface="+mn-ea"/>
              </a:rPr>
              <a:t>printf(</a:t>
            </a:r>
            <a:r>
              <a:rPr lang="zh-CN" altLang="en-US" sz="1600"/>
              <a:t> "\t\t\t*           3 课 程 信 息 录 入 *" </a:t>
            </a:r>
            <a:r>
              <a:rPr lang="en-US" altLang="zh-CN" sz="1600"/>
              <a:t>)</a:t>
            </a:r>
            <a:r>
              <a:rPr lang="zh-CN" altLang="en-US" sz="1600"/>
              <a:t>;</a:t>
            </a:r>
            <a:endParaRPr lang="zh-CN" altLang="en-US" sz="1600"/>
          </a:p>
          <a:p>
            <a:r>
              <a:rPr lang="zh-CN" altLang="en-US" sz="1600"/>
              <a:t>	</a:t>
            </a:r>
            <a:r>
              <a:rPr lang="en-US" altLang="zh-CN" sz="1600">
                <a:sym typeface="+mn-ea"/>
              </a:rPr>
              <a:t>printf(</a:t>
            </a:r>
            <a:r>
              <a:rPr lang="zh-CN" altLang="en-US" sz="1600"/>
              <a:t> "\t\t\t*                                          *" </a:t>
            </a:r>
            <a:r>
              <a:rPr lang="en-US" altLang="zh-CN" sz="1600"/>
              <a:t>)</a:t>
            </a:r>
            <a:r>
              <a:rPr lang="zh-CN" altLang="en-US" sz="1600"/>
              <a:t>;</a:t>
            </a:r>
            <a:endParaRPr lang="zh-CN" altLang="en-US" sz="1600"/>
          </a:p>
          <a:p>
            <a:r>
              <a:rPr lang="zh-CN" altLang="en-US" sz="1600"/>
              <a:t>	</a:t>
            </a:r>
            <a:r>
              <a:rPr lang="en-US" altLang="zh-CN" sz="1600">
                <a:sym typeface="+mn-ea"/>
              </a:rPr>
              <a:t>printf(</a:t>
            </a:r>
            <a:r>
              <a:rPr lang="zh-CN" altLang="en-US" sz="1600"/>
              <a:t> "\t\t\t*           4 学 生 籍 贯 录 入 *" </a:t>
            </a:r>
            <a:r>
              <a:rPr lang="en-US" altLang="zh-CN" sz="1600"/>
              <a:t>)</a:t>
            </a:r>
            <a:r>
              <a:rPr lang="zh-CN" altLang="en-US" sz="1600"/>
              <a:t>;</a:t>
            </a:r>
            <a:endParaRPr lang="zh-CN" altLang="en-US" sz="1600"/>
          </a:p>
          <a:p>
            <a:r>
              <a:rPr lang="zh-CN" altLang="en-US" sz="1600"/>
              <a:t>	</a:t>
            </a:r>
            <a:r>
              <a:rPr lang="en-US" altLang="zh-CN" sz="1600">
                <a:sym typeface="+mn-ea"/>
              </a:rPr>
              <a:t>printf(</a:t>
            </a:r>
            <a:r>
              <a:rPr lang="zh-CN" altLang="en-US" sz="1600"/>
              <a:t> "\t\t\t*                                          *" </a:t>
            </a:r>
            <a:r>
              <a:rPr lang="en-US" altLang="zh-CN" sz="1600"/>
              <a:t>)</a:t>
            </a:r>
            <a:r>
              <a:rPr lang="zh-CN" altLang="en-US" sz="1600"/>
              <a:t>;</a:t>
            </a:r>
            <a:endParaRPr lang="zh-CN" altLang="en-US" sz="1600"/>
          </a:p>
          <a:p>
            <a:r>
              <a:rPr lang="zh-CN" altLang="en-US" sz="1600"/>
              <a:t>	</a:t>
            </a:r>
            <a:r>
              <a:rPr lang="en-US" altLang="zh-CN" sz="1600">
                <a:sym typeface="+mn-ea"/>
              </a:rPr>
              <a:t>printf(</a:t>
            </a:r>
            <a:r>
              <a:rPr lang="zh-CN" altLang="en-US" sz="1600"/>
              <a:t> "\t\t\t*           0 退 出                    *" </a:t>
            </a:r>
            <a:r>
              <a:rPr lang="en-US" altLang="zh-CN" sz="1600"/>
              <a:t>)</a:t>
            </a:r>
            <a:r>
              <a:rPr lang="zh-CN" altLang="en-US" sz="1600"/>
              <a:t>;</a:t>
            </a:r>
            <a:endParaRPr lang="zh-CN" altLang="en-US" sz="1600"/>
          </a:p>
          <a:p>
            <a:r>
              <a:rPr lang="zh-CN" altLang="en-US" sz="1600"/>
              <a:t>	</a:t>
            </a:r>
            <a:r>
              <a:rPr lang="en-US" altLang="zh-CN" sz="1600">
                <a:sym typeface="+mn-ea"/>
              </a:rPr>
              <a:t>printf(</a:t>
            </a:r>
            <a:r>
              <a:rPr lang="zh-CN" altLang="en-US" sz="1600"/>
              <a:t> "\t\t\t* * * * * * * * * * * * * * * * *" </a:t>
            </a:r>
            <a:r>
              <a:rPr lang="en-US" altLang="zh-CN" sz="1600"/>
              <a:t>)</a:t>
            </a:r>
            <a:r>
              <a:rPr lang="zh-CN" altLang="en-US" sz="1600"/>
              <a:t>;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150610" y="1144905"/>
            <a:ext cx="5904230" cy="55124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/>
              <a:t>//数据修改二</a:t>
            </a:r>
            <a:r>
              <a:rPr lang="zh-CN" altLang="en-US" sz="1600"/>
              <a:t>菜单</a:t>
            </a:r>
            <a:endParaRPr lang="zh-CN" altLang="en-US" sz="1600"/>
          </a:p>
          <a:p>
            <a:r>
              <a:rPr lang="zh-CN" altLang="en-US" sz="1600"/>
              <a:t>void xgmenu()</a:t>
            </a:r>
            <a:endParaRPr lang="zh-CN" altLang="en-US" sz="1600"/>
          </a:p>
          <a:p>
            <a:r>
              <a:rPr lang="zh-CN" altLang="en-US" sz="1600"/>
              <a:t>{</a:t>
            </a:r>
            <a:endParaRPr lang="zh-CN" altLang="en-US" sz="1600"/>
          </a:p>
          <a:p>
            <a:r>
              <a:rPr lang="zh-CN" altLang="en-US" sz="1600"/>
              <a:t>	system("cls");</a:t>
            </a:r>
            <a:endParaRPr lang="zh-CN" altLang="en-US" sz="1600"/>
          </a:p>
          <a:p>
            <a:r>
              <a:rPr lang="zh-CN" altLang="en-US" sz="1600"/>
              <a:t>	</a:t>
            </a:r>
            <a:r>
              <a:rPr lang="en-US" altLang="zh-CN" sz="1600">
                <a:sym typeface="+mn-ea"/>
              </a:rPr>
              <a:t>printf(</a:t>
            </a:r>
            <a:r>
              <a:rPr lang="zh-CN" altLang="en-US" sz="1600"/>
              <a:t> "\t\t\t* * * * * * * * * * * * * * * * *" </a:t>
            </a:r>
            <a:r>
              <a:rPr lang="en-US" altLang="zh-CN" sz="1600"/>
              <a:t>)</a:t>
            </a:r>
            <a:r>
              <a:rPr lang="zh-CN" altLang="en-US" sz="1600"/>
              <a:t>;</a:t>
            </a:r>
            <a:endParaRPr lang="zh-CN" altLang="en-US" sz="1600"/>
          </a:p>
          <a:p>
            <a:r>
              <a:rPr lang="zh-CN" altLang="en-US" sz="1600"/>
              <a:t>	</a:t>
            </a:r>
            <a:r>
              <a:rPr lang="en-US" altLang="zh-CN" sz="1600">
                <a:sym typeface="+mn-ea"/>
              </a:rPr>
              <a:t>printf(</a:t>
            </a:r>
            <a:r>
              <a:rPr lang="zh-CN" altLang="en-US" sz="1600"/>
              <a:t> "\t\t\t*           1 学 生 信 息 修 改 *" </a:t>
            </a:r>
            <a:r>
              <a:rPr lang="en-US" altLang="zh-CN" sz="1600"/>
              <a:t>)</a:t>
            </a:r>
            <a:r>
              <a:rPr lang="zh-CN" altLang="en-US" sz="1600"/>
              <a:t>;</a:t>
            </a:r>
            <a:endParaRPr lang="zh-CN" altLang="en-US" sz="1600"/>
          </a:p>
          <a:p>
            <a:r>
              <a:rPr lang="zh-CN" altLang="en-US" sz="1600"/>
              <a:t>	</a:t>
            </a:r>
            <a:r>
              <a:rPr lang="en-US" altLang="zh-CN" sz="1600">
                <a:sym typeface="+mn-ea"/>
              </a:rPr>
              <a:t>printf(</a:t>
            </a:r>
            <a:r>
              <a:rPr lang="zh-CN" altLang="en-US" sz="1600"/>
              <a:t> "\t\t\t*                                          *" </a:t>
            </a:r>
            <a:r>
              <a:rPr lang="en-US" altLang="zh-CN" sz="1600"/>
              <a:t>)</a:t>
            </a:r>
            <a:r>
              <a:rPr lang="zh-CN" altLang="en-US" sz="1600"/>
              <a:t>;</a:t>
            </a:r>
            <a:endParaRPr lang="zh-CN" altLang="en-US" sz="1600"/>
          </a:p>
          <a:p>
            <a:r>
              <a:rPr lang="zh-CN" altLang="en-US" sz="1600"/>
              <a:t>	</a:t>
            </a:r>
            <a:r>
              <a:rPr lang="en-US" altLang="zh-CN" sz="1600">
                <a:sym typeface="+mn-ea"/>
              </a:rPr>
              <a:t>printf(</a:t>
            </a:r>
            <a:r>
              <a:rPr lang="zh-CN" altLang="en-US" sz="1600"/>
              <a:t> "\t\t\t*           2 学 生 成 绩 修 改 *" </a:t>
            </a:r>
            <a:r>
              <a:rPr lang="en-US" altLang="zh-CN" sz="1600"/>
              <a:t>)</a:t>
            </a:r>
            <a:r>
              <a:rPr lang="zh-CN" altLang="en-US" sz="1600"/>
              <a:t>;</a:t>
            </a:r>
            <a:endParaRPr lang="zh-CN" altLang="en-US" sz="1600"/>
          </a:p>
          <a:p>
            <a:r>
              <a:rPr lang="zh-CN" altLang="en-US" sz="1600"/>
              <a:t>	</a:t>
            </a:r>
            <a:r>
              <a:rPr lang="en-US" altLang="zh-CN" sz="1600">
                <a:sym typeface="+mn-ea"/>
              </a:rPr>
              <a:t>printf(</a:t>
            </a:r>
            <a:r>
              <a:rPr lang="zh-CN" altLang="en-US" sz="1600"/>
              <a:t> "\t\t\t*                                          *" </a:t>
            </a:r>
            <a:r>
              <a:rPr lang="en-US" altLang="zh-CN" sz="1600"/>
              <a:t>)</a:t>
            </a:r>
            <a:r>
              <a:rPr lang="zh-CN" altLang="en-US" sz="1600"/>
              <a:t>;</a:t>
            </a:r>
            <a:endParaRPr lang="zh-CN" altLang="en-US" sz="1600"/>
          </a:p>
          <a:p>
            <a:r>
              <a:rPr lang="zh-CN" altLang="en-US" sz="1600"/>
              <a:t>	</a:t>
            </a:r>
            <a:r>
              <a:rPr lang="en-US" altLang="zh-CN" sz="1600">
                <a:sym typeface="+mn-ea"/>
              </a:rPr>
              <a:t>printf(</a:t>
            </a:r>
            <a:r>
              <a:rPr lang="zh-CN" altLang="en-US" sz="1600"/>
              <a:t> "\t\t\t*           3 课 程 信 息 修 改 *" </a:t>
            </a:r>
            <a:r>
              <a:rPr lang="en-US" altLang="zh-CN" sz="1600"/>
              <a:t>)</a:t>
            </a:r>
            <a:r>
              <a:rPr lang="zh-CN" altLang="en-US" sz="1600"/>
              <a:t>;</a:t>
            </a:r>
            <a:endParaRPr lang="zh-CN" altLang="en-US" sz="1600"/>
          </a:p>
          <a:p>
            <a:r>
              <a:rPr lang="zh-CN" altLang="en-US" sz="1600"/>
              <a:t>	</a:t>
            </a:r>
            <a:r>
              <a:rPr lang="en-US" altLang="zh-CN" sz="1600">
                <a:sym typeface="+mn-ea"/>
              </a:rPr>
              <a:t>printf(</a:t>
            </a:r>
            <a:r>
              <a:rPr lang="zh-CN" altLang="en-US" sz="1600"/>
              <a:t> "\t\t\t*                                          *" </a:t>
            </a:r>
            <a:r>
              <a:rPr lang="en-US" altLang="zh-CN" sz="1600"/>
              <a:t>)</a:t>
            </a:r>
            <a:r>
              <a:rPr lang="zh-CN" altLang="en-US" sz="1600"/>
              <a:t>;</a:t>
            </a:r>
            <a:endParaRPr lang="zh-CN" altLang="en-US" sz="1600"/>
          </a:p>
          <a:p>
            <a:r>
              <a:rPr lang="zh-CN" altLang="en-US" sz="1600"/>
              <a:t>	</a:t>
            </a:r>
            <a:r>
              <a:rPr lang="en-US" altLang="zh-CN" sz="1600">
                <a:sym typeface="+mn-ea"/>
              </a:rPr>
              <a:t>printf(</a:t>
            </a:r>
            <a:r>
              <a:rPr lang="zh-CN" altLang="en-US" sz="1600"/>
              <a:t> "\t\t\t*           4 学 生 籍 贯 修 改 *" </a:t>
            </a:r>
            <a:r>
              <a:rPr lang="en-US" altLang="zh-CN" sz="1600"/>
              <a:t>)</a:t>
            </a:r>
            <a:r>
              <a:rPr lang="zh-CN" altLang="en-US" sz="1600"/>
              <a:t>;</a:t>
            </a:r>
            <a:endParaRPr lang="zh-CN" altLang="en-US" sz="1600"/>
          </a:p>
          <a:p>
            <a:r>
              <a:rPr lang="zh-CN" altLang="en-US" sz="1600"/>
              <a:t>	</a:t>
            </a:r>
            <a:r>
              <a:rPr lang="en-US" altLang="zh-CN" sz="1600">
                <a:sym typeface="+mn-ea"/>
              </a:rPr>
              <a:t>printf(</a:t>
            </a:r>
            <a:r>
              <a:rPr lang="zh-CN" altLang="en-US" sz="1600"/>
              <a:t> "\t\t\t*                                          *" </a:t>
            </a:r>
            <a:r>
              <a:rPr lang="en-US" altLang="zh-CN" sz="1600"/>
              <a:t>)</a:t>
            </a:r>
            <a:r>
              <a:rPr lang="zh-CN" altLang="en-US" sz="1600"/>
              <a:t>;</a:t>
            </a:r>
            <a:endParaRPr lang="zh-CN" altLang="en-US" sz="1600"/>
          </a:p>
          <a:p>
            <a:r>
              <a:rPr lang="zh-CN" altLang="en-US" sz="1600"/>
              <a:t>	</a:t>
            </a:r>
            <a:r>
              <a:rPr lang="en-US" altLang="zh-CN" sz="1600">
                <a:sym typeface="+mn-ea"/>
              </a:rPr>
              <a:t>printf(</a:t>
            </a:r>
            <a:r>
              <a:rPr lang="zh-CN" altLang="en-US" sz="1600"/>
              <a:t>"\t\t\t*           0 退 出                    *" </a:t>
            </a:r>
            <a:r>
              <a:rPr lang="en-US" altLang="zh-CN" sz="1600"/>
              <a:t>)</a:t>
            </a:r>
            <a:r>
              <a:rPr lang="zh-CN" altLang="en-US" sz="1600"/>
              <a:t>;</a:t>
            </a:r>
            <a:endParaRPr lang="zh-CN" altLang="en-US" sz="1600"/>
          </a:p>
          <a:p>
            <a:r>
              <a:rPr lang="zh-CN" altLang="en-US" sz="1600"/>
              <a:t>	</a:t>
            </a:r>
            <a:r>
              <a:rPr lang="en-US" altLang="zh-CN" sz="1600">
                <a:sym typeface="+mn-ea"/>
              </a:rPr>
              <a:t>printf(</a:t>
            </a:r>
            <a:r>
              <a:rPr lang="zh-CN" altLang="en-US" sz="1600"/>
              <a:t> "\t\t\t* * * * * * * * * * * * * * * * *" </a:t>
            </a:r>
            <a:r>
              <a:rPr lang="en-US" altLang="zh-CN" sz="1600"/>
              <a:t>)</a:t>
            </a:r>
            <a:r>
              <a:rPr lang="zh-CN" altLang="en-US" sz="1600"/>
              <a:t>;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780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系统菜单类的设计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0875" y="1144905"/>
            <a:ext cx="8166735" cy="551243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800"/>
              <a:t>//数据查询二级</a:t>
            </a:r>
            <a:r>
              <a:rPr lang="zh-CN" altLang="en-US" sz="1800"/>
              <a:t>菜单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void cxmenu()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{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	system("cls");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	</a:t>
            </a:r>
            <a:r>
              <a:rPr lang="en-US" altLang="zh-CN" sz="1800"/>
              <a:t>printf(</a:t>
            </a:r>
            <a:r>
              <a:rPr lang="zh-CN" altLang="en-US" sz="1800"/>
              <a:t> "\t\t\t* * * * * * * * * * * * * * * * *</a:t>
            </a:r>
            <a:r>
              <a:rPr lang="en-US" altLang="zh-CN" sz="1800"/>
              <a:t> * *</a:t>
            </a:r>
            <a:r>
              <a:rPr lang="zh-CN" altLang="en-US" sz="1800"/>
              <a:t>"</a:t>
            </a:r>
            <a:r>
              <a:rPr lang="en-US" altLang="zh-CN" sz="1800"/>
              <a:t>)</a:t>
            </a:r>
            <a:r>
              <a:rPr lang="zh-CN" altLang="en-US" sz="1800"/>
              <a:t> 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	</a:t>
            </a:r>
            <a:r>
              <a:rPr lang="en-US" altLang="zh-CN" sz="1800">
                <a:sym typeface="+mn-ea"/>
              </a:rPr>
              <a:t>printf(</a:t>
            </a:r>
            <a:r>
              <a:rPr lang="zh-CN" altLang="en-US" sz="1800"/>
              <a:t> "\t\t\t*           1 学 生 信 息 查 询 </a:t>
            </a:r>
            <a:r>
              <a:rPr lang="en-US" altLang="zh-CN" sz="1800"/>
              <a:t>  </a:t>
            </a:r>
            <a:r>
              <a:rPr lang="zh-CN" altLang="en-US" sz="1800"/>
              <a:t>*"</a:t>
            </a:r>
            <a:r>
              <a:rPr lang="en-US" altLang="zh-CN" sz="1800"/>
              <a:t>)</a:t>
            </a:r>
            <a:r>
              <a:rPr lang="zh-CN" altLang="en-US" sz="1800"/>
              <a:t>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	</a:t>
            </a:r>
            <a:r>
              <a:rPr lang="en-US" altLang="zh-CN" sz="1800">
                <a:sym typeface="+mn-ea"/>
              </a:rPr>
              <a:t>printf(</a:t>
            </a:r>
            <a:r>
              <a:rPr lang="zh-CN" altLang="en-US" sz="1800"/>
              <a:t> "\t\t\t*                               </a:t>
            </a:r>
            <a:r>
              <a:rPr lang="en-US" altLang="zh-CN" sz="1800"/>
              <a:t>            </a:t>
            </a:r>
            <a:r>
              <a:rPr lang="zh-CN" altLang="en-US" sz="1800"/>
              <a:t>*" </a:t>
            </a:r>
            <a:r>
              <a:rPr lang="en-US" altLang="zh-CN" sz="1800"/>
              <a:t>)</a:t>
            </a:r>
            <a:r>
              <a:rPr lang="zh-CN" altLang="en-US" sz="1800"/>
              <a:t>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	</a:t>
            </a:r>
            <a:r>
              <a:rPr lang="en-US" altLang="zh-CN" sz="1800">
                <a:sym typeface="+mn-ea"/>
              </a:rPr>
              <a:t>printf(</a:t>
            </a:r>
            <a:r>
              <a:rPr lang="zh-CN" altLang="en-US" sz="1800"/>
              <a:t> "\t\t\t*           2 学 生 成 绩 查 询 </a:t>
            </a:r>
            <a:r>
              <a:rPr lang="en-US" altLang="zh-CN" sz="1800"/>
              <a:t> </a:t>
            </a:r>
            <a:r>
              <a:rPr lang="zh-CN" altLang="en-US" sz="1800"/>
              <a:t>*" </a:t>
            </a:r>
            <a:r>
              <a:rPr lang="en-US" altLang="zh-CN" sz="1800"/>
              <a:t>)</a:t>
            </a:r>
            <a:r>
              <a:rPr lang="zh-CN" altLang="en-US" sz="1800"/>
              <a:t>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	</a:t>
            </a:r>
            <a:r>
              <a:rPr lang="en-US" altLang="zh-CN" sz="1800">
                <a:sym typeface="+mn-ea"/>
              </a:rPr>
              <a:t>printf(</a:t>
            </a:r>
            <a:r>
              <a:rPr lang="zh-CN" altLang="en-US" sz="1800"/>
              <a:t> "\t\t\t*                               </a:t>
            </a:r>
            <a:r>
              <a:rPr lang="en-US" altLang="zh-CN" sz="1800"/>
              <a:t>            </a:t>
            </a:r>
            <a:r>
              <a:rPr lang="zh-CN" altLang="en-US" sz="1800"/>
              <a:t>*" </a:t>
            </a:r>
            <a:r>
              <a:rPr lang="en-US" altLang="zh-CN" sz="1800"/>
              <a:t>)</a:t>
            </a:r>
            <a:r>
              <a:rPr lang="zh-CN" altLang="en-US" sz="1800"/>
              <a:t>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	</a:t>
            </a:r>
            <a:r>
              <a:rPr lang="en-US" altLang="zh-CN" sz="1800">
                <a:sym typeface="+mn-ea"/>
              </a:rPr>
              <a:t>printf(</a:t>
            </a:r>
            <a:r>
              <a:rPr lang="zh-CN" altLang="en-US" sz="1800"/>
              <a:t> "\t\t\t*           3 课 程 信 息 查 询 </a:t>
            </a:r>
            <a:r>
              <a:rPr lang="en-US" altLang="zh-CN" sz="1800"/>
              <a:t> </a:t>
            </a:r>
            <a:r>
              <a:rPr lang="zh-CN" altLang="en-US" sz="1800"/>
              <a:t>*" </a:t>
            </a:r>
            <a:r>
              <a:rPr lang="en-US" altLang="zh-CN" sz="1800"/>
              <a:t>)</a:t>
            </a:r>
            <a:r>
              <a:rPr lang="zh-CN" altLang="en-US" sz="1800"/>
              <a:t>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	</a:t>
            </a:r>
            <a:r>
              <a:rPr lang="en-US" altLang="zh-CN" sz="1800">
                <a:sym typeface="+mn-ea"/>
              </a:rPr>
              <a:t>printf(</a:t>
            </a:r>
            <a:r>
              <a:rPr lang="zh-CN" altLang="en-US" sz="1800"/>
              <a:t>"\t\t\t*                               </a:t>
            </a:r>
            <a:r>
              <a:rPr lang="en-US" altLang="zh-CN" sz="1800"/>
              <a:t>             </a:t>
            </a:r>
            <a:r>
              <a:rPr lang="zh-CN" altLang="en-US" sz="1800"/>
              <a:t>*" </a:t>
            </a:r>
            <a:r>
              <a:rPr lang="en-US" altLang="zh-CN" sz="1800"/>
              <a:t>)</a:t>
            </a:r>
            <a:r>
              <a:rPr lang="zh-CN" altLang="en-US" sz="1800"/>
              <a:t>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	</a:t>
            </a:r>
            <a:r>
              <a:rPr lang="en-US" altLang="zh-CN" sz="1800">
                <a:sym typeface="+mn-ea"/>
              </a:rPr>
              <a:t>printf(</a:t>
            </a:r>
            <a:r>
              <a:rPr lang="zh-CN" altLang="en-US" sz="1800"/>
              <a:t> "\t\t\t*           4 学 生 籍 贯 查 询 </a:t>
            </a:r>
            <a:r>
              <a:rPr lang="en-US" altLang="zh-CN" sz="1800"/>
              <a:t> </a:t>
            </a:r>
            <a:r>
              <a:rPr lang="zh-CN" altLang="en-US" sz="1800"/>
              <a:t>*" </a:t>
            </a:r>
            <a:r>
              <a:rPr lang="en-US" altLang="zh-CN" sz="1800"/>
              <a:t>)</a:t>
            </a:r>
            <a:r>
              <a:rPr lang="zh-CN" altLang="en-US" sz="1800"/>
              <a:t>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	</a:t>
            </a:r>
            <a:r>
              <a:rPr lang="en-US" altLang="zh-CN" sz="1800">
                <a:sym typeface="+mn-ea"/>
              </a:rPr>
              <a:t>printf(</a:t>
            </a:r>
            <a:r>
              <a:rPr lang="zh-CN" altLang="en-US" sz="1800"/>
              <a:t> "\t\t\t*                               </a:t>
            </a:r>
            <a:r>
              <a:rPr lang="en-US" altLang="zh-CN" sz="1800"/>
              <a:t>            </a:t>
            </a:r>
            <a:r>
              <a:rPr lang="zh-CN" altLang="en-US" sz="1800"/>
              <a:t>*" </a:t>
            </a:r>
            <a:r>
              <a:rPr lang="en-US" altLang="zh-CN" sz="1800"/>
              <a:t>)</a:t>
            </a:r>
            <a:r>
              <a:rPr lang="zh-CN" altLang="en-US" sz="1800"/>
              <a:t>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	</a:t>
            </a:r>
            <a:r>
              <a:rPr lang="en-US" altLang="zh-CN" sz="1800">
                <a:sym typeface="+mn-ea"/>
              </a:rPr>
              <a:t>printf(</a:t>
            </a:r>
            <a:r>
              <a:rPr lang="zh-CN" altLang="en-US" sz="1800"/>
              <a:t> "\t\t\t*           0 退 出             </a:t>
            </a:r>
            <a:r>
              <a:rPr lang="en-US" altLang="zh-CN" sz="1800"/>
              <a:t>        </a:t>
            </a:r>
            <a:r>
              <a:rPr lang="zh-CN" altLang="en-US" sz="1800"/>
              <a:t>*" </a:t>
            </a:r>
            <a:r>
              <a:rPr lang="en-US" altLang="zh-CN" sz="1800"/>
              <a:t>)</a:t>
            </a:r>
            <a:r>
              <a:rPr lang="zh-CN" altLang="en-US" sz="1800"/>
              <a:t>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	</a:t>
            </a:r>
            <a:r>
              <a:rPr lang="en-US" altLang="zh-CN" sz="1800">
                <a:sym typeface="+mn-ea"/>
              </a:rPr>
              <a:t>printf(</a:t>
            </a:r>
            <a:r>
              <a:rPr lang="zh-CN" altLang="en-US" sz="1800"/>
              <a:t> "\t\t\t* * * * * * * * * * * * * * * * *</a:t>
            </a:r>
            <a:r>
              <a:rPr lang="en-US" altLang="zh-CN" sz="1800"/>
              <a:t> * *</a:t>
            </a:r>
            <a:r>
              <a:rPr lang="zh-CN" altLang="en-US" sz="1800"/>
              <a:t>" </a:t>
            </a:r>
            <a:r>
              <a:rPr lang="en-US" altLang="zh-CN" sz="1800"/>
              <a:t>)</a:t>
            </a:r>
            <a:r>
              <a:rPr lang="zh-CN" altLang="en-US" sz="1800"/>
              <a:t>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}</a:t>
            </a:r>
            <a:endParaRPr lang="zh-CN" altLang="en-US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学生成绩处理</a:t>
            </a:r>
            <a:r>
              <a:rPr lang="en-US" altLang="zh-CN"/>
              <a:t>--</a:t>
            </a:r>
            <a:r>
              <a:rPr lang="zh-CN" altLang="en-US"/>
              <a:t>成绩录入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82675" y="2926080"/>
            <a:ext cx="1998345" cy="14763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2">
                    <a:lumMod val="25000"/>
                  </a:schemeClr>
                </a:solidFill>
              </a:rPr>
              <a:t>用户从键盘输入：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b="1">
                <a:solidFill>
                  <a:schemeClr val="bg2">
                    <a:lumMod val="25000"/>
                  </a:schemeClr>
                </a:solidFill>
              </a:rPr>
              <a:t>学号、课程编号、课程名称、学分、平时成绩、期末成绩、学期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33495" y="2926080"/>
            <a:ext cx="1998345" cy="17532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用这些数据（学号、课程编号、课程名称、学分、平时成绩、期末成绩、学期）构造一个</a:t>
            </a:r>
            <a:r>
              <a:rPr lang="en-US" altLang="zh-CN"/>
              <a:t>xscj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18630" y="2926080"/>
            <a:ext cx="1998345" cy="645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把</a:t>
            </a:r>
            <a:r>
              <a:rPr lang="en-US" altLang="zh-CN"/>
              <a:t>xscj</a:t>
            </a:r>
            <a:r>
              <a:rPr lang="zh-CN" altLang="en-US"/>
              <a:t>对象放入</a:t>
            </a:r>
            <a:r>
              <a:rPr lang="en-US" altLang="zh-CN"/>
              <a:t>xscjV</a:t>
            </a:r>
            <a:r>
              <a:rPr lang="zh-CN" altLang="en-US"/>
              <a:t>容器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4" idx="3"/>
          </p:cNvCxnSpPr>
          <p:nvPr/>
        </p:nvCxnSpPr>
        <p:spPr>
          <a:xfrm>
            <a:off x="3081020" y="3664585"/>
            <a:ext cx="77025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7" idx="1"/>
          </p:cNvCxnSpPr>
          <p:nvPr/>
        </p:nvCxnSpPr>
        <p:spPr>
          <a:xfrm flipV="1">
            <a:off x="5838825" y="3248660"/>
            <a:ext cx="97980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818630" y="4034155"/>
            <a:ext cx="1998345" cy="645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把</a:t>
            </a:r>
            <a:r>
              <a:rPr lang="en-US" altLang="zh-CN"/>
              <a:t>xscjV</a:t>
            </a:r>
            <a:r>
              <a:rPr lang="zh-CN" altLang="en-US"/>
              <a:t>容器的数据保存到文件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7" idx="2"/>
            <a:endCxn id="10" idx="0"/>
          </p:cNvCxnSpPr>
          <p:nvPr/>
        </p:nvCxnSpPr>
        <p:spPr>
          <a:xfrm>
            <a:off x="7818120" y="3571240"/>
            <a:ext cx="0" cy="462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822700" y="1977390"/>
            <a:ext cx="2009140" cy="3683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r>
              <a:rPr lang="en-US" altLang="zh-CN"/>
              <a:t>xscj</a:t>
            </a:r>
            <a:r>
              <a:rPr lang="zh-CN" altLang="en-US"/>
              <a:t>类的设计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724015" y="1977390"/>
            <a:ext cx="2186940" cy="36830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r>
              <a:rPr lang="en-US" altLang="zh-CN"/>
              <a:t>xscjcl</a:t>
            </a:r>
            <a:r>
              <a:rPr lang="zh-CN" altLang="en-US"/>
              <a:t>类的设计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41140" y="5140960"/>
            <a:ext cx="138430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个体数据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19265" y="5140960"/>
            <a:ext cx="199834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集体数据处理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系统的使用人员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zh-CN" altLang="en-US"/>
              <a:t>这个系统是一个简单的基于控制台的单用户的管理系统，也就是单机版的系统，用户角色只有一个，系统管理员，教务秘书。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所以需要了解清楚教务秘书使用这个系统需要进行哪些操作，必须为这些操作提供相应的功能。如：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 </a:t>
            </a:r>
            <a:r>
              <a:rPr lang="zh-CN" altLang="en-US"/>
              <a:t>学生基本信息的录入、修改、删除、查询、统计、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 </a:t>
            </a:r>
            <a:r>
              <a:rPr lang="zh-CN" altLang="en-US"/>
              <a:t>学生培养计划的</a:t>
            </a:r>
            <a:r>
              <a:rPr lang="zh-CN" altLang="en-US">
                <a:sym typeface="+mn-ea"/>
              </a:rPr>
              <a:t>录入、修改、删除、查询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3 </a:t>
            </a:r>
            <a:r>
              <a:rPr lang="zh-CN" altLang="en-US"/>
              <a:t>学生成绩的</a:t>
            </a:r>
            <a:r>
              <a:rPr lang="zh-CN" altLang="en-US">
                <a:sym typeface="+mn-ea"/>
              </a:rPr>
              <a:t>录入、修改、删除、查询，学生学分的统计，学生绩点的统计等等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基本数据的收集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根据业务了解和需求分析的结果，确定数据集，并完成数据的初步收集：</a:t>
            </a:r>
            <a:endParaRPr lang="zh-CN" altLang="en-US"/>
          </a:p>
          <a:p>
            <a:r>
              <a:rPr lang="en-US" altLang="zh-CN"/>
              <a:t>1 </a:t>
            </a:r>
            <a:r>
              <a:rPr lang="zh-CN" altLang="en-US"/>
              <a:t>学生信息表（）</a:t>
            </a:r>
            <a:endParaRPr lang="zh-CN" altLang="en-US"/>
          </a:p>
          <a:p>
            <a:r>
              <a:rPr lang="en-US" altLang="zh-CN"/>
              <a:t>2 </a:t>
            </a:r>
            <a:r>
              <a:rPr lang="zh-CN" altLang="en-US"/>
              <a:t>学生籍贯表（）</a:t>
            </a:r>
            <a:endParaRPr lang="zh-CN" altLang="en-US"/>
          </a:p>
          <a:p>
            <a:r>
              <a:rPr lang="en-US" altLang="zh-CN"/>
              <a:t>3 </a:t>
            </a:r>
            <a:r>
              <a:rPr lang="zh-CN" altLang="en-US"/>
              <a:t>学生院系信息表（）</a:t>
            </a:r>
            <a:endParaRPr lang="zh-CN" altLang="en-US"/>
          </a:p>
          <a:p>
            <a:r>
              <a:rPr lang="en-US" altLang="zh-CN"/>
              <a:t>4 </a:t>
            </a:r>
            <a:r>
              <a:rPr lang="zh-CN" altLang="en-US"/>
              <a:t>学生成绩表（）</a:t>
            </a:r>
            <a:endParaRPr lang="zh-CN" altLang="en-US"/>
          </a:p>
          <a:p>
            <a:r>
              <a:rPr lang="en-US" altLang="zh-CN"/>
              <a:t>5 </a:t>
            </a:r>
            <a:r>
              <a:rPr lang="zh-CN" altLang="en-US"/>
              <a:t>培养计划表（）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7065"/>
          </a:xfrm>
        </p:spPr>
        <p:txBody>
          <a:bodyPr>
            <a:normAutofit fontScale="90000"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基本信息</a:t>
            </a:r>
            <a:r>
              <a:rPr lang="en-US" altLang="zh-CN">
                <a:solidFill>
                  <a:srgbClr val="FF0000"/>
                </a:solidFill>
              </a:rPr>
              <a:t>1-</a:t>
            </a:r>
            <a:r>
              <a:rPr lang="zh-CN" altLang="en-US">
                <a:solidFill>
                  <a:srgbClr val="FF0000"/>
                </a:solidFill>
              </a:rPr>
              <a:t>学生基本信息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89125" y="1261745"/>
          <a:ext cx="8414385" cy="4873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090"/>
                <a:gridCol w="2286635"/>
                <a:gridCol w="1200785"/>
                <a:gridCol w="1200785"/>
                <a:gridCol w="1863090"/>
              </a:tblGrid>
              <a:tr h="3048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身份证号</a:t>
                      </a:r>
                      <a:endParaRPr lang="zh-CN" sz="16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学号</a:t>
                      </a:r>
                      <a:endParaRPr lang="zh-CN" sz="16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姓名</a:t>
                      </a:r>
                      <a:endParaRPr lang="zh-CN" sz="16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性别</a:t>
                      </a:r>
                      <a:endParaRPr lang="zh-CN" sz="16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出生日期</a:t>
                      </a:r>
                      <a:endParaRPr lang="zh-CN" sz="16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221110140</a:t>
                      </a:r>
                      <a:endParaRPr 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曹榕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基本信息</a:t>
            </a:r>
            <a:r>
              <a:rPr lang="en-US" altLang="zh-CN">
                <a:solidFill>
                  <a:srgbClr val="FF0000"/>
                </a:solidFill>
              </a:rPr>
              <a:t>2-</a:t>
            </a:r>
            <a:r>
              <a:rPr lang="zh-CN" altLang="en-US">
                <a:solidFill>
                  <a:srgbClr val="FF0000"/>
                </a:solidFill>
              </a:rPr>
              <a:t>学生专业信息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553210" y="1929765"/>
          <a:ext cx="8813800" cy="4283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190"/>
                <a:gridCol w="660400"/>
                <a:gridCol w="1358900"/>
                <a:gridCol w="1127760"/>
                <a:gridCol w="660400"/>
                <a:gridCol w="941070"/>
                <a:gridCol w="660400"/>
                <a:gridCol w="660400"/>
                <a:gridCol w="1224280"/>
              </a:tblGrid>
              <a:tr h="25019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6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学号</a:t>
                      </a:r>
                      <a:endParaRPr lang="zh-CN" sz="1400" b="1" spc="6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6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姓名</a:t>
                      </a:r>
                      <a:endParaRPr lang="zh-CN" sz="1400" b="1" spc="6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6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学院</a:t>
                      </a:r>
                      <a:endParaRPr lang="zh-CN" sz="1400" b="1" spc="6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6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专业</a:t>
                      </a:r>
                      <a:endParaRPr lang="zh-CN" sz="1400" b="1" spc="6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6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班级</a:t>
                      </a:r>
                      <a:endParaRPr lang="zh-CN" sz="1400" b="1" spc="6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6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现住址</a:t>
                      </a:r>
                      <a:endParaRPr lang="zh-CN" sz="1400" b="1" spc="6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6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电话</a:t>
                      </a:r>
                      <a:endParaRPr lang="zh-CN" sz="1400" b="1" spc="6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6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籍贯</a:t>
                      </a:r>
                      <a:endParaRPr lang="zh-CN" sz="1400" b="1" spc="6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6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入学时间</a:t>
                      </a:r>
                      <a:endParaRPr lang="zh-CN" sz="1400" b="1" spc="6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6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221110140</a:t>
                      </a:r>
                      <a:endParaRPr lang="en-US" sz="1400" b="0" spc="6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曹榕</a:t>
                      </a:r>
                      <a:endParaRPr lang="zh-CN" altLang="en-US" sz="14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计算机学院</a:t>
                      </a:r>
                      <a:endParaRPr lang="zh-CN" altLang="en-US" sz="14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网络工程</a:t>
                      </a:r>
                      <a:endParaRPr lang="zh-CN" altLang="en-US" sz="14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701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0701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605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基本信息</a:t>
            </a:r>
            <a:r>
              <a:rPr lang="en-US" altLang="zh-CN">
                <a:solidFill>
                  <a:srgbClr val="FF0000"/>
                </a:solidFill>
              </a:rPr>
              <a:t>3-</a:t>
            </a:r>
            <a:r>
              <a:rPr lang="zh-CN" altLang="en-US">
                <a:solidFill>
                  <a:srgbClr val="FF0000"/>
                </a:solidFill>
              </a:rPr>
              <a:t>学生籍贯信息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69670" y="1727579"/>
          <a:ext cx="9852660" cy="4679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235"/>
                <a:gridCol w="511175"/>
                <a:gridCol w="1098550"/>
                <a:gridCol w="902335"/>
                <a:gridCol w="1392555"/>
                <a:gridCol w="735965"/>
                <a:gridCol w="511175"/>
                <a:gridCol w="510540"/>
                <a:gridCol w="510540"/>
                <a:gridCol w="962025"/>
                <a:gridCol w="962025"/>
                <a:gridCol w="510540"/>
              </a:tblGrid>
              <a:tr h="2686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学号</a:t>
                      </a:r>
                      <a:endParaRPr lang="zh-CN" sz="14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姓名</a:t>
                      </a:r>
                      <a:endParaRPr lang="zh-CN" sz="14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学院</a:t>
                      </a:r>
                      <a:endParaRPr lang="zh-CN" sz="14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专业</a:t>
                      </a:r>
                      <a:endParaRPr lang="zh-CN" sz="14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班级</a:t>
                      </a:r>
                      <a:endParaRPr lang="zh-CN" sz="14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现住址</a:t>
                      </a:r>
                      <a:endParaRPr lang="zh-CN" sz="14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性别</a:t>
                      </a:r>
                      <a:endParaRPr lang="zh-CN" sz="14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长号</a:t>
                      </a:r>
                      <a:endParaRPr lang="zh-CN" sz="14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短号</a:t>
                      </a:r>
                      <a:endParaRPr lang="zh-CN" sz="14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家庭住址</a:t>
                      </a:r>
                      <a:endParaRPr lang="zh-CN" sz="14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邮政编码</a:t>
                      </a:r>
                      <a:endParaRPr lang="zh-CN" sz="14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籍贯</a:t>
                      </a:r>
                      <a:endParaRPr lang="zh-CN" sz="14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221110140</a:t>
                      </a:r>
                      <a:endParaRPr 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曹榕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计算机学院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网络工程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计算机2204班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565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基本信息</a:t>
            </a:r>
            <a:r>
              <a:rPr lang="en-US" altLang="zh-CN">
                <a:solidFill>
                  <a:srgbClr val="FF0000"/>
                </a:solidFill>
              </a:rPr>
              <a:t>4-</a:t>
            </a:r>
            <a:r>
              <a:rPr lang="zh-CN" altLang="en-US">
                <a:solidFill>
                  <a:srgbClr val="FF0000"/>
                </a:solidFill>
              </a:rPr>
              <a:t>专业培养计划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43000" y="1689100"/>
          <a:ext cx="98933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015"/>
                <a:gridCol w="4688205"/>
                <a:gridCol w="912495"/>
                <a:gridCol w="1387475"/>
                <a:gridCol w="1388110"/>
              </a:tblGrid>
              <a:tr h="29654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课程编号</a:t>
                      </a:r>
                      <a:endParaRPr lang="zh-CN" sz="14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课程名称</a:t>
                      </a:r>
                      <a:endParaRPr lang="zh-CN" sz="14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学分</a:t>
                      </a:r>
                      <a:endParaRPr lang="zh-CN" sz="14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开课学期</a:t>
                      </a:r>
                      <a:endParaRPr lang="zh-CN" sz="14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课程性质</a:t>
                      </a:r>
                      <a:endParaRPr lang="zh-CN" sz="14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59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18900222</a:t>
                      </a:r>
                      <a:endParaRPr 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军事理论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1-2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59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18900212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*军事技能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559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18900231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*国家安全教育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1-7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654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11900504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*思想道德修养与法律基础（含廉洁修身）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559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11900203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马克思主义基本原理概论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59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11900703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中国近现代史纲要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559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11801505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*毛泽东思想和中国特色社会主义理论体系概论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654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11900602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形势与政策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1-8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559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10500113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大学英语（一）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59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10500123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大学英语(二)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559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10500132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大学英语(三)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59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10500142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大学英语(四)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12000102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大学语文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（含应用写作）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3或4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9784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12200102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健康与心理教育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文1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理2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559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18802011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*劳动教育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1-8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59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11400111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*体育（一）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410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基本信息</a:t>
            </a:r>
            <a:r>
              <a:rPr lang="en-US" altLang="zh-CN">
                <a:solidFill>
                  <a:srgbClr val="FF0000"/>
                </a:solidFill>
              </a:rPr>
              <a:t>5-</a:t>
            </a:r>
            <a:r>
              <a:rPr lang="zh-CN" altLang="en-US">
                <a:solidFill>
                  <a:srgbClr val="FF0000"/>
                </a:solidFill>
              </a:rPr>
              <a:t>学生成绩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15900" y="1549888"/>
          <a:ext cx="11760200" cy="525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640"/>
                <a:gridCol w="1569085"/>
                <a:gridCol w="1899920"/>
                <a:gridCol w="1195070"/>
                <a:gridCol w="1625600"/>
                <a:gridCol w="1178560"/>
                <a:gridCol w="1320165"/>
                <a:gridCol w="767080"/>
                <a:gridCol w="767080"/>
              </a:tblGrid>
              <a:tr h="50927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5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学号</a:t>
                      </a:r>
                      <a:endParaRPr lang="zh-CN" sz="15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5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课程编号</a:t>
                      </a:r>
                      <a:endParaRPr lang="zh-CN" sz="15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5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课程名称</a:t>
                      </a:r>
                      <a:endParaRPr lang="zh-CN" sz="15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5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学分</a:t>
                      </a:r>
                      <a:endParaRPr lang="zh-CN" sz="15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5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平时成绩</a:t>
                      </a:r>
                      <a:endParaRPr lang="zh-CN" sz="15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5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期末成绩</a:t>
                      </a:r>
                      <a:endParaRPr lang="zh-CN" sz="15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5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总评</a:t>
                      </a:r>
                      <a:endParaRPr lang="zh-CN" sz="15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5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学期</a:t>
                      </a:r>
                      <a:endParaRPr lang="zh-CN" sz="15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5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绩点</a:t>
                      </a:r>
                      <a:endParaRPr lang="zh-CN" sz="15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221110140</a:t>
                      </a:r>
                      <a:endParaRPr lang="en-US" sz="13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21102703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程序设计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3.5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80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85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83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718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221110140</a:t>
                      </a:r>
                      <a:endParaRPr lang="en-US" altLang="en-US" sz="13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10100615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高等数学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75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85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81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221110140</a:t>
                      </a:r>
                      <a:endParaRPr lang="en-US" altLang="en-US" sz="13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10500113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大学英语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78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85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82.2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221110140</a:t>
                      </a:r>
                      <a:endParaRPr lang="en-US" altLang="en-US" sz="13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21104902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计算机科学导论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2.5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85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85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85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221110140</a:t>
                      </a:r>
                      <a:endParaRPr lang="en-US" altLang="en-US" sz="13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21102901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程序设计课程设计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69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85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78.6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221110140</a:t>
                      </a:r>
                      <a:endParaRPr lang="en-US" altLang="en-US" sz="13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11400111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体育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80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85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83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221110140</a:t>
                      </a:r>
                      <a:endParaRPr lang="en-US" altLang="en-US" sz="13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11900504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马克思主义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75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85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81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221110139</a:t>
                      </a:r>
                      <a:endParaRPr 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b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21102703</a:t>
                      </a:r>
                      <a:endParaRPr 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程序设计</a:t>
                      </a:r>
                      <a:endParaRPr 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3.5</a:t>
                      </a:r>
                      <a:endParaRPr 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85</a:t>
                      </a:r>
                      <a:endParaRPr 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87</a:t>
                      </a:r>
                      <a:endParaRPr 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86.2</a:t>
                      </a:r>
                      <a:endParaRPr 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1818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221110139</a:t>
                      </a:r>
                      <a:endParaRPr 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b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10100615</a:t>
                      </a:r>
                      <a:endParaRPr 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高等数学</a:t>
                      </a:r>
                      <a:endParaRPr 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80</a:t>
                      </a:r>
                      <a:endParaRPr 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84</a:t>
                      </a:r>
                      <a:endParaRPr 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82.4</a:t>
                      </a:r>
                      <a:endParaRPr 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834b5ce1-88da-4acf-86a8-248510cfd7ba}"/>
  <p:tag name="TABLE_ENDDRAG_ORIGIN_RECT" val="662*333"/>
  <p:tag name="TABLE_ENDDRAG_RECT" val="148*149*662*333"/>
  <p:tag name="TABLE_RECT" val="148.725*57.125*662.55*425.75"/>
  <p:tag name="TABLE_EMPHASIZE_COLOR" val="6579300"/>
  <p:tag name="TABLE_ONEKEY_SKIN_IDX" val="0"/>
  <p:tag name="TABLE_SKINIDX" val="-1"/>
  <p:tag name="TABLE_COLORIDX" val="l"/>
</p:tagLst>
</file>

<file path=ppt/tags/tag2.xml><?xml version="1.0" encoding="utf-8"?>
<p:tagLst xmlns:p="http://schemas.openxmlformats.org/presentationml/2006/main">
  <p:tag name="KSO_WM_UNIT_TABLE_BEAUTIFY" val="smartTable{1238c3fd-8f6f-42d6-a3ef-094b20cd078c}"/>
  <p:tag name="TABLE_ENDDRAG_ORIGIN_RECT" val="694*342"/>
  <p:tag name="TABLE_ENDDRAG_RECT" val="133*45*694*342"/>
  <p:tag name="TABLE_RECT" val="133*39*694*462"/>
  <p:tag name="TABLE_EMPHASIZE_COLOR" val="6579300"/>
  <p:tag name="TABLE_ONEKEY_SKIN_IDX" val="0"/>
  <p:tag name="TABLE_SKINIDX" val="-1"/>
  <p:tag name="TABLE_COLORIDX" val="l"/>
  <p:tag name="TABLE_AUTOADJUST_FLAG" val="1"/>
</p:tagLst>
</file>

<file path=ppt/tags/tag3.xml><?xml version="1.0" encoding="utf-8"?>
<p:tagLst xmlns:p="http://schemas.openxmlformats.org/presentationml/2006/main">
  <p:tag name="KSO_WM_UNIT_TABLE_BEAUTIFY" val="smartTable{dea9d1fe-1f78-4fee-a17d-e29f58691bf5}"/>
  <p:tag name="TABLE_ENDDRAG_ORIGIN_RECT" val="835*362"/>
  <p:tag name="TABLE_ENDDRAG_RECT" val="66*145*835*362"/>
  <p:tag name="TABLE_RECT" val="92.1*136.03*775.8*367.9"/>
  <p:tag name="TABLE_EMPHASIZE_COLOR" val="6579300"/>
  <p:tag name="TABLE_ONEKEY_SKIN_IDX" val="0"/>
  <p:tag name="TABLE_SKINIDX" val="-1"/>
  <p:tag name="TABLE_COLORIDX" val="l"/>
</p:tagLst>
</file>

<file path=ppt/tags/tag4.xml><?xml version="1.0" encoding="utf-8"?>
<p:tagLst xmlns:p="http://schemas.openxmlformats.org/presentationml/2006/main">
  <p:tag name="KSO_WM_UNIT_TABLE_BEAUTIFY" val="smartTable{122cd59d-9b4d-4627-b97e-83971b39110a}"/>
  <p:tag name="TABLE_RECT" val="90.25*22.6*779.5*494.8"/>
  <p:tag name="TABLE_EMPHASIZE_COLOR" val="6579300"/>
  <p:tag name="TABLE_ONEKEY_SKIN_IDX" val="0"/>
  <p:tag name="TABLE_SKINIDX" val="-1"/>
  <p:tag name="TABLE_COLORIDX" val="l"/>
  <p:tag name="TABLE_ENDDRAG_ORIGIN_RECT" val="779*384"/>
  <p:tag name="TABLE_ENDDRAG_RECT" val="90*133*779*384"/>
  <p:tag name="TABLE_AUTOADJUST_FLAG" val="1"/>
</p:tagLst>
</file>

<file path=ppt/tags/tag5.xml><?xml version="1.0" encoding="utf-8"?>
<p:tagLst xmlns:p="http://schemas.openxmlformats.org/presentationml/2006/main">
  <p:tag name="KSO_WM_UNIT_TABLE_BEAUTIFY" val="smartTable{24a9abe4-f8d5-45ea-a381-23e0bfa8ca62}"/>
  <p:tag name="TABLE_RECT" val="17*122.038*926*393.5"/>
  <p:tag name="TABLE_EMPHASIZE_COLOR" val="6579300"/>
  <p:tag name="TABLE_ONEKEY_SKIN_IDX" val="0"/>
  <p:tag name="TABLE_SKINIDX" val="-1"/>
  <p:tag name="TABLE_COLORIDX" val="l"/>
</p:tagLst>
</file>

<file path=ppt/tags/tag6.xml><?xml version="1.0" encoding="utf-8"?>
<p:tagLst xmlns:p="http://schemas.openxmlformats.org/presentationml/2006/main">
  <p:tag name="KSO_WPP_MARK_KEY" val="ec2bfb10-c898-4364-a95d-3930e1430626"/>
  <p:tag name="COMMONDATA" val="eyJoZGlkIjoiNDQzM2E0ZGVlYTIyYjliZGQ5ZWUxMzNiOTAxNDQzNT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6358</Words>
  <Application>WPS 演示</Application>
  <PresentationFormat>宽屏</PresentationFormat>
  <Paragraphs>844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等线 Light</vt:lpstr>
      <vt:lpstr>等线</vt:lpstr>
      <vt:lpstr>Arial Unicode MS</vt:lpstr>
      <vt:lpstr>Calibri</vt:lpstr>
      <vt:lpstr>Office 主题​​</vt:lpstr>
      <vt:lpstr>简单学籍系统的实现</vt:lpstr>
      <vt:lpstr>需求分析</vt:lpstr>
      <vt:lpstr>需求分析</vt:lpstr>
      <vt:lpstr>基本数据的收集</vt:lpstr>
      <vt:lpstr>基本信息1-学生基本信息</vt:lpstr>
      <vt:lpstr>基本信息2-学生专业信息</vt:lpstr>
      <vt:lpstr>基本信息3-学生籍贯信息</vt:lpstr>
      <vt:lpstr>基本信息4-专业培养计划</vt:lpstr>
      <vt:lpstr>基本信息5-学生成绩</vt:lpstr>
      <vt:lpstr>系统基本功能设计</vt:lpstr>
      <vt:lpstr>系统基本功能设计</vt:lpstr>
      <vt:lpstr>系统基本功能设计</vt:lpstr>
      <vt:lpstr>系统基本功能设计</vt:lpstr>
      <vt:lpstr>系统基本功能设计</vt:lpstr>
      <vt:lpstr>系统基本功能设计</vt:lpstr>
      <vt:lpstr>PowerPoint 演示文稿</vt:lpstr>
      <vt:lpstr>各个功能流程图实现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系统菜单类的设计</vt:lpstr>
      <vt:lpstr>系统菜单类的设计</vt:lpstr>
      <vt:lpstr>系统菜单类的设计</vt:lpstr>
      <vt:lpstr>学生成绩处理--成绩录入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53</cp:revision>
  <dcterms:created xsi:type="dcterms:W3CDTF">2022-07-02T02:20:00Z</dcterms:created>
  <dcterms:modified xsi:type="dcterms:W3CDTF">2024-01-10T01:28:05Z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ICV">
    <vt:lpwstr>732A49713AA645C2B1E7D775A44A1190</vt:lpwstr>
  </property>
</Properties>
</file>